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18">
  <p:sldMasterIdLst>
    <p:sldMasterId id="2147483660" r:id="rId1"/>
    <p:sldMasterId id="2147483672" r:id="rId2"/>
    <p:sldMasterId id="2147483684" r:id="rId3"/>
  </p:sldMasterIdLst>
  <p:notesMasterIdLst>
    <p:notesMasterId r:id="rId90"/>
  </p:notesMasterIdLst>
  <p:sldIdLst>
    <p:sldId id="359" r:id="rId4"/>
    <p:sldId id="256" r:id="rId5"/>
    <p:sldId id="260" r:id="rId6"/>
    <p:sldId id="262" r:id="rId7"/>
    <p:sldId id="263" r:id="rId8"/>
    <p:sldId id="270" r:id="rId9"/>
    <p:sldId id="264" r:id="rId10"/>
    <p:sldId id="266" r:id="rId11"/>
    <p:sldId id="274" r:id="rId12"/>
    <p:sldId id="277" r:id="rId13"/>
    <p:sldId id="280" r:id="rId14"/>
    <p:sldId id="279" r:id="rId15"/>
    <p:sldId id="278" r:id="rId16"/>
    <p:sldId id="281" r:id="rId17"/>
    <p:sldId id="282" r:id="rId18"/>
    <p:sldId id="284" r:id="rId19"/>
    <p:sldId id="285" r:id="rId20"/>
    <p:sldId id="286" r:id="rId21"/>
    <p:sldId id="287" r:id="rId22"/>
    <p:sldId id="296" r:id="rId23"/>
    <p:sldId id="298" r:id="rId24"/>
    <p:sldId id="297" r:id="rId25"/>
    <p:sldId id="303" r:id="rId26"/>
    <p:sldId id="299" r:id="rId27"/>
    <p:sldId id="304" r:id="rId28"/>
    <p:sldId id="307" r:id="rId29"/>
    <p:sldId id="308" r:id="rId30"/>
    <p:sldId id="309" r:id="rId31"/>
    <p:sldId id="310" r:id="rId32"/>
    <p:sldId id="306" r:id="rId33"/>
    <p:sldId id="311" r:id="rId34"/>
    <p:sldId id="312" r:id="rId35"/>
    <p:sldId id="313" r:id="rId36"/>
    <p:sldId id="314" r:id="rId37"/>
    <p:sldId id="320" r:id="rId38"/>
    <p:sldId id="319" r:id="rId39"/>
    <p:sldId id="318" r:id="rId40"/>
    <p:sldId id="317" r:id="rId41"/>
    <p:sldId id="326" r:id="rId42"/>
    <p:sldId id="331" r:id="rId43"/>
    <p:sldId id="332" r:id="rId44"/>
    <p:sldId id="335" r:id="rId45"/>
    <p:sldId id="336" r:id="rId46"/>
    <p:sldId id="334" r:id="rId47"/>
    <p:sldId id="337" r:id="rId48"/>
    <p:sldId id="333" r:id="rId49"/>
    <p:sldId id="338" r:id="rId50"/>
    <p:sldId id="341" r:id="rId51"/>
    <p:sldId id="343" r:id="rId52"/>
    <p:sldId id="342" r:id="rId53"/>
    <p:sldId id="344" r:id="rId54"/>
    <p:sldId id="346" r:id="rId55"/>
    <p:sldId id="347" r:id="rId56"/>
    <p:sldId id="345" r:id="rId57"/>
    <p:sldId id="358" r:id="rId58"/>
    <p:sldId id="360" r:id="rId59"/>
    <p:sldId id="350" r:id="rId60"/>
    <p:sldId id="351" r:id="rId61"/>
    <p:sldId id="352" r:id="rId62"/>
    <p:sldId id="353" r:id="rId63"/>
    <p:sldId id="354" r:id="rId64"/>
    <p:sldId id="355" r:id="rId65"/>
    <p:sldId id="348" r:id="rId66"/>
    <p:sldId id="349" r:id="rId67"/>
    <p:sldId id="340" r:id="rId68"/>
    <p:sldId id="339" r:id="rId69"/>
    <p:sldId id="327" r:id="rId70"/>
    <p:sldId id="328" r:id="rId71"/>
    <p:sldId id="329" r:id="rId72"/>
    <p:sldId id="316" r:id="rId73"/>
    <p:sldId id="323" r:id="rId74"/>
    <p:sldId id="324" r:id="rId75"/>
    <p:sldId id="325" r:id="rId76"/>
    <p:sldId id="301" r:id="rId77"/>
    <p:sldId id="300" r:id="rId78"/>
    <p:sldId id="288" r:id="rId79"/>
    <p:sldId id="289" r:id="rId80"/>
    <p:sldId id="291" r:id="rId81"/>
    <p:sldId id="290" r:id="rId82"/>
    <p:sldId id="292" r:id="rId83"/>
    <p:sldId id="293" r:id="rId84"/>
    <p:sldId id="294" r:id="rId85"/>
    <p:sldId id="295" r:id="rId86"/>
    <p:sldId id="356" r:id="rId87"/>
    <p:sldId id="357" r:id="rId88"/>
    <p:sldId id="361" r:id="rId89"/>
  </p:sldIdLst>
  <p:sldSz cx="9144000" cy="6858000" type="screen4x3"/>
  <p:notesSz cx="6858000" cy="9144000"/>
  <p:defaultTextStyle>
    <a:defPPr>
      <a:defRPr lang="pt-BR"/>
    </a:defPPr>
    <a:lvl1pPr marL="0" algn="l" defTabSz="914382" rtl="0" eaLnBrk="1" latinLnBrk="0" hangingPunct="1">
      <a:defRPr sz="1800" kern="1200">
        <a:solidFill>
          <a:schemeClr val="tx1"/>
        </a:solidFill>
        <a:latin typeface="+mn-lt"/>
        <a:ea typeface="+mn-ea"/>
        <a:cs typeface="+mn-cs"/>
      </a:defRPr>
    </a:lvl1pPr>
    <a:lvl2pPr marL="457191" algn="l" defTabSz="914382" rtl="0" eaLnBrk="1" latinLnBrk="0" hangingPunct="1">
      <a:defRPr sz="1800" kern="1200">
        <a:solidFill>
          <a:schemeClr val="tx1"/>
        </a:solidFill>
        <a:latin typeface="+mn-lt"/>
        <a:ea typeface="+mn-ea"/>
        <a:cs typeface="+mn-cs"/>
      </a:defRPr>
    </a:lvl2pPr>
    <a:lvl3pPr marL="914382" algn="l" defTabSz="914382" rtl="0" eaLnBrk="1" latinLnBrk="0" hangingPunct="1">
      <a:defRPr sz="1800" kern="1200">
        <a:solidFill>
          <a:schemeClr val="tx1"/>
        </a:solidFill>
        <a:latin typeface="+mn-lt"/>
        <a:ea typeface="+mn-ea"/>
        <a:cs typeface="+mn-cs"/>
      </a:defRPr>
    </a:lvl3pPr>
    <a:lvl4pPr marL="1371573" algn="l" defTabSz="914382" rtl="0" eaLnBrk="1" latinLnBrk="0" hangingPunct="1">
      <a:defRPr sz="1800" kern="1200">
        <a:solidFill>
          <a:schemeClr val="tx1"/>
        </a:solidFill>
        <a:latin typeface="+mn-lt"/>
        <a:ea typeface="+mn-ea"/>
        <a:cs typeface="+mn-cs"/>
      </a:defRPr>
    </a:lvl4pPr>
    <a:lvl5pPr marL="1828764" algn="l" defTabSz="914382" rtl="0" eaLnBrk="1" latinLnBrk="0" hangingPunct="1">
      <a:defRPr sz="1800" kern="1200">
        <a:solidFill>
          <a:schemeClr val="tx1"/>
        </a:solidFill>
        <a:latin typeface="+mn-lt"/>
        <a:ea typeface="+mn-ea"/>
        <a:cs typeface="+mn-cs"/>
      </a:defRPr>
    </a:lvl5pPr>
    <a:lvl6pPr marL="2285955" algn="l" defTabSz="914382" rtl="0" eaLnBrk="1" latinLnBrk="0" hangingPunct="1">
      <a:defRPr sz="1800" kern="1200">
        <a:solidFill>
          <a:schemeClr val="tx1"/>
        </a:solidFill>
        <a:latin typeface="+mn-lt"/>
        <a:ea typeface="+mn-ea"/>
        <a:cs typeface="+mn-cs"/>
      </a:defRPr>
    </a:lvl6pPr>
    <a:lvl7pPr marL="2743146" algn="l" defTabSz="914382" rtl="0" eaLnBrk="1" latinLnBrk="0" hangingPunct="1">
      <a:defRPr sz="1800" kern="1200">
        <a:solidFill>
          <a:schemeClr val="tx1"/>
        </a:solidFill>
        <a:latin typeface="+mn-lt"/>
        <a:ea typeface="+mn-ea"/>
        <a:cs typeface="+mn-cs"/>
      </a:defRPr>
    </a:lvl7pPr>
    <a:lvl8pPr marL="3200337" algn="l" defTabSz="914382" rtl="0" eaLnBrk="1" latinLnBrk="0" hangingPunct="1">
      <a:defRPr sz="1800" kern="1200">
        <a:solidFill>
          <a:schemeClr val="tx1"/>
        </a:solidFill>
        <a:latin typeface="+mn-lt"/>
        <a:ea typeface="+mn-ea"/>
        <a:cs typeface="+mn-cs"/>
      </a:defRPr>
    </a:lvl8pPr>
    <a:lvl9pPr marL="3657526" algn="l" defTabSz="91438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ção sem Título" id="{87630AFF-38D8-4347-9C81-689AF6B61D6E}">
          <p14:sldIdLst>
            <p14:sldId id="359"/>
            <p14:sldId id="256"/>
            <p14:sldId id="260"/>
          </p14:sldIdLst>
        </p14:section>
        <p14:section name="cap I" id="{7610C81F-181F-43D5-981E-A195AA1DF3E2}">
          <p14:sldIdLst>
            <p14:sldId id="262"/>
            <p14:sldId id="263"/>
            <p14:sldId id="270"/>
            <p14:sldId id="264"/>
            <p14:sldId id="266"/>
            <p14:sldId id="274"/>
            <p14:sldId id="277"/>
            <p14:sldId id="280"/>
            <p14:sldId id="279"/>
            <p14:sldId id="278"/>
            <p14:sldId id="281"/>
            <p14:sldId id="282"/>
            <p14:sldId id="284"/>
            <p14:sldId id="285"/>
            <p14:sldId id="286"/>
            <p14:sldId id="287"/>
            <p14:sldId id="296"/>
            <p14:sldId id="298"/>
            <p14:sldId id="297"/>
            <p14:sldId id="303"/>
            <p14:sldId id="299"/>
            <p14:sldId id="304"/>
            <p14:sldId id="307"/>
            <p14:sldId id="308"/>
            <p14:sldId id="309"/>
            <p14:sldId id="310"/>
            <p14:sldId id="306"/>
            <p14:sldId id="311"/>
            <p14:sldId id="312"/>
            <p14:sldId id="313"/>
            <p14:sldId id="314"/>
            <p14:sldId id="320"/>
            <p14:sldId id="319"/>
            <p14:sldId id="318"/>
            <p14:sldId id="317"/>
            <p14:sldId id="326"/>
            <p14:sldId id="331"/>
            <p14:sldId id="332"/>
            <p14:sldId id="335"/>
            <p14:sldId id="336"/>
            <p14:sldId id="334"/>
            <p14:sldId id="337"/>
            <p14:sldId id="333"/>
            <p14:sldId id="338"/>
            <p14:sldId id="341"/>
            <p14:sldId id="343"/>
            <p14:sldId id="342"/>
            <p14:sldId id="344"/>
            <p14:sldId id="346"/>
            <p14:sldId id="347"/>
            <p14:sldId id="345"/>
            <p14:sldId id="358"/>
            <p14:sldId id="360"/>
            <p14:sldId id="350"/>
            <p14:sldId id="351"/>
            <p14:sldId id="352"/>
            <p14:sldId id="353"/>
            <p14:sldId id="354"/>
            <p14:sldId id="355"/>
            <p14:sldId id="348"/>
            <p14:sldId id="349"/>
            <p14:sldId id="340"/>
            <p14:sldId id="339"/>
            <p14:sldId id="327"/>
            <p14:sldId id="328"/>
            <p14:sldId id="329"/>
            <p14:sldId id="316"/>
            <p14:sldId id="323"/>
            <p14:sldId id="324"/>
            <p14:sldId id="325"/>
            <p14:sldId id="301"/>
            <p14:sldId id="300"/>
          </p14:sldIdLst>
        </p14:section>
        <p14:section name="Seção sem Título" id="{212873CC-CA9D-4F54-8AC0-5B8CC30966FC}">
          <p14:sldIdLst>
            <p14:sldId id="288"/>
            <p14:sldId id="289"/>
            <p14:sldId id="291"/>
            <p14:sldId id="290"/>
            <p14:sldId id="292"/>
            <p14:sldId id="293"/>
            <p14:sldId id="294"/>
            <p14:sldId id="295"/>
            <p14:sldId id="356"/>
            <p14:sldId id="357"/>
            <p14:sldId id="361"/>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uário" initials="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D8BB8C"/>
    <a:srgbClr val="AFF4FB"/>
    <a:srgbClr val="E1FA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Estilo Claro 2 - Ênfase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E8B1032C-EA38-4F05-BA0D-38AFFFC7BED3}" styleName="Estilo Claro 3 - Ênfase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Estilo Claro 3 - Ênfase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DA37D80-6434-44D0-A028-1B22A696006F}" styleName="Estilo Claro 3 - Ênfase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p:scale>
          <a:sx n="91" d="100"/>
          <a:sy n="91" d="100"/>
        </p:scale>
        <p:origin x="-324"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slide" Target="slides/slide86.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notesMaster" Target="notesMasters/notesMaster1.xml"/><Relationship Id="rId95" Type="http://schemas.openxmlformats.org/officeDocument/2006/relationships/tableStyles" Target="tableStyle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91406B-E865-448E-866C-2BA8AC48C05D}" type="datetimeFigureOut">
              <a:rPr lang="pt-BR" smtClean="0"/>
              <a:t>19/04/2018</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E2E71D-6FD5-4056-9D14-BD9AC5AE0B8D}" type="slidenum">
              <a:rPr lang="pt-BR" smtClean="0"/>
              <a:t>‹nº›</a:t>
            </a:fld>
            <a:endParaRPr lang="pt-BR"/>
          </a:p>
        </p:txBody>
      </p:sp>
    </p:spTree>
    <p:extLst>
      <p:ext uri="{BB962C8B-B14F-4D97-AF65-F5344CB8AC3E}">
        <p14:creationId xmlns:p14="http://schemas.microsoft.com/office/powerpoint/2010/main" val="1213940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8E2E71D-6FD5-4056-9D14-BD9AC5AE0B8D}" type="slidenum">
              <a:rPr lang="pt-BR" smtClean="0"/>
              <a:t>3</a:t>
            </a:fld>
            <a:endParaRPr lang="pt-BR"/>
          </a:p>
        </p:txBody>
      </p:sp>
    </p:spTree>
    <p:extLst>
      <p:ext uri="{BB962C8B-B14F-4D97-AF65-F5344CB8AC3E}">
        <p14:creationId xmlns:p14="http://schemas.microsoft.com/office/powerpoint/2010/main" val="2436233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8E2E71D-6FD5-4056-9D14-BD9AC5AE0B8D}" type="slidenum">
              <a:rPr lang="pt-BR" smtClean="0"/>
              <a:t>5</a:t>
            </a:fld>
            <a:endParaRPr lang="pt-BR"/>
          </a:p>
        </p:txBody>
      </p:sp>
    </p:spTree>
    <p:extLst>
      <p:ext uri="{BB962C8B-B14F-4D97-AF65-F5344CB8AC3E}">
        <p14:creationId xmlns:p14="http://schemas.microsoft.com/office/powerpoint/2010/main" val="16055800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8E2E71D-6FD5-4056-9D14-BD9AC5AE0B8D}" type="slidenum">
              <a:rPr lang="pt-BR" smtClean="0"/>
              <a:t>34</a:t>
            </a:fld>
            <a:endParaRPr lang="pt-BR"/>
          </a:p>
        </p:txBody>
      </p:sp>
    </p:spTree>
    <p:extLst>
      <p:ext uri="{BB962C8B-B14F-4D97-AF65-F5344CB8AC3E}">
        <p14:creationId xmlns:p14="http://schemas.microsoft.com/office/powerpoint/2010/main" val="34951403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8E2E71D-6FD5-4056-9D14-BD9AC5AE0B8D}" type="slidenum">
              <a:rPr lang="pt-BR" smtClean="0"/>
              <a:t>64</a:t>
            </a:fld>
            <a:endParaRPr lang="pt-BR"/>
          </a:p>
        </p:txBody>
      </p:sp>
    </p:spTree>
    <p:extLst>
      <p:ext uri="{BB962C8B-B14F-4D97-AF65-F5344CB8AC3E}">
        <p14:creationId xmlns:p14="http://schemas.microsoft.com/office/powerpoint/2010/main" val="2742373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5" y="2130428"/>
            <a:ext cx="7772401"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5" y="3886203"/>
            <a:ext cx="6400800" cy="1752600"/>
          </a:xfrm>
        </p:spPr>
        <p:txBody>
          <a:bodyPr/>
          <a:lstStyle>
            <a:lvl1pPr marL="0" indent="0" algn="ctr">
              <a:buNone/>
              <a:defRPr>
                <a:solidFill>
                  <a:schemeClr val="tx1">
                    <a:tint val="75000"/>
                  </a:schemeClr>
                </a:solidFill>
              </a:defRPr>
            </a:lvl1pPr>
            <a:lvl2pPr marL="457191" indent="0" algn="ctr">
              <a:buNone/>
              <a:defRPr>
                <a:solidFill>
                  <a:schemeClr val="tx1">
                    <a:tint val="75000"/>
                  </a:schemeClr>
                </a:solidFill>
              </a:defRPr>
            </a:lvl2pPr>
            <a:lvl3pPr marL="914382" indent="0" algn="ctr">
              <a:buNone/>
              <a:defRPr>
                <a:solidFill>
                  <a:schemeClr val="tx1">
                    <a:tint val="75000"/>
                  </a:schemeClr>
                </a:solidFill>
              </a:defRPr>
            </a:lvl3pPr>
            <a:lvl4pPr marL="1371573" indent="0" algn="ctr">
              <a:buNone/>
              <a:defRPr>
                <a:solidFill>
                  <a:schemeClr val="tx1">
                    <a:tint val="75000"/>
                  </a:schemeClr>
                </a:solidFill>
              </a:defRPr>
            </a:lvl4pPr>
            <a:lvl5pPr marL="1828764" indent="0" algn="ctr">
              <a:buNone/>
              <a:defRPr>
                <a:solidFill>
                  <a:schemeClr val="tx1">
                    <a:tint val="75000"/>
                  </a:schemeClr>
                </a:solidFill>
              </a:defRPr>
            </a:lvl5pPr>
            <a:lvl6pPr marL="2285955" indent="0" algn="ctr">
              <a:buNone/>
              <a:defRPr>
                <a:solidFill>
                  <a:schemeClr val="tx1">
                    <a:tint val="75000"/>
                  </a:schemeClr>
                </a:solidFill>
              </a:defRPr>
            </a:lvl6pPr>
            <a:lvl7pPr marL="2743146" indent="0" algn="ctr">
              <a:buNone/>
              <a:defRPr>
                <a:solidFill>
                  <a:schemeClr val="tx1">
                    <a:tint val="75000"/>
                  </a:schemeClr>
                </a:solidFill>
              </a:defRPr>
            </a:lvl7pPr>
            <a:lvl8pPr marL="3200337" indent="0" algn="ctr">
              <a:buNone/>
              <a:defRPr>
                <a:solidFill>
                  <a:schemeClr val="tx1">
                    <a:tint val="75000"/>
                  </a:schemeClr>
                </a:solidFill>
              </a:defRPr>
            </a:lvl8pPr>
            <a:lvl9pPr marL="3657526"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961FFFC3-51E5-4C63-8FCC-6BDFDA47222E}" type="datetimeFigureOut">
              <a:rPr lang="pt-BR" smtClean="0"/>
              <a:t>19/04/2018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20154E4-D00E-482F-9B4F-D1CAAEF59347}" type="slidenum">
              <a:rPr lang="pt-BR" smtClean="0"/>
              <a:t>‹nº›</a:t>
            </a:fld>
            <a:endParaRPr lang="pt-BR"/>
          </a:p>
        </p:txBody>
      </p:sp>
    </p:spTree>
    <p:extLst>
      <p:ext uri="{BB962C8B-B14F-4D97-AF65-F5344CB8AC3E}">
        <p14:creationId xmlns:p14="http://schemas.microsoft.com/office/powerpoint/2010/main" val="199219037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61FFFC3-51E5-4C63-8FCC-6BDFDA47222E}" type="datetimeFigureOut">
              <a:rPr lang="pt-BR" smtClean="0"/>
              <a:t>19/04/2018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20154E4-D00E-482F-9B4F-D1CAAEF59347}" type="slidenum">
              <a:rPr lang="pt-BR" smtClean="0"/>
              <a:t>‹nº›</a:t>
            </a:fld>
            <a:endParaRPr lang="pt-BR"/>
          </a:p>
        </p:txBody>
      </p:sp>
    </p:spTree>
    <p:extLst>
      <p:ext uri="{BB962C8B-B14F-4D97-AF65-F5344CB8AC3E}">
        <p14:creationId xmlns:p14="http://schemas.microsoft.com/office/powerpoint/2010/main" val="257742389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5" y="4406902"/>
            <a:ext cx="7772401" cy="1362074"/>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5" y="2906714"/>
            <a:ext cx="7772401" cy="1500187"/>
          </a:xfrm>
        </p:spPr>
        <p:txBody>
          <a:bodyPr anchor="b"/>
          <a:lstStyle>
            <a:lvl1pPr marL="0" indent="0">
              <a:buNone/>
              <a:defRPr sz="2000">
                <a:solidFill>
                  <a:schemeClr val="tx1">
                    <a:tint val="75000"/>
                  </a:schemeClr>
                </a:solidFill>
              </a:defRPr>
            </a:lvl1pPr>
            <a:lvl2pPr marL="457191" indent="0">
              <a:buNone/>
              <a:defRPr sz="1800">
                <a:solidFill>
                  <a:schemeClr val="tx1">
                    <a:tint val="75000"/>
                  </a:schemeClr>
                </a:solidFill>
              </a:defRPr>
            </a:lvl2pPr>
            <a:lvl3pPr marL="914382" indent="0">
              <a:buNone/>
              <a:defRPr sz="1600">
                <a:solidFill>
                  <a:schemeClr val="tx1">
                    <a:tint val="75000"/>
                  </a:schemeClr>
                </a:solidFill>
              </a:defRPr>
            </a:lvl3pPr>
            <a:lvl4pPr marL="1371573" indent="0">
              <a:buNone/>
              <a:defRPr sz="1300">
                <a:solidFill>
                  <a:schemeClr val="tx1">
                    <a:tint val="75000"/>
                  </a:schemeClr>
                </a:solidFill>
              </a:defRPr>
            </a:lvl4pPr>
            <a:lvl5pPr marL="1828764" indent="0">
              <a:buNone/>
              <a:defRPr sz="1300">
                <a:solidFill>
                  <a:schemeClr val="tx1">
                    <a:tint val="75000"/>
                  </a:schemeClr>
                </a:solidFill>
              </a:defRPr>
            </a:lvl5pPr>
            <a:lvl6pPr marL="2285955" indent="0">
              <a:buNone/>
              <a:defRPr sz="1300">
                <a:solidFill>
                  <a:schemeClr val="tx1">
                    <a:tint val="75000"/>
                  </a:schemeClr>
                </a:solidFill>
              </a:defRPr>
            </a:lvl6pPr>
            <a:lvl7pPr marL="2743146" indent="0">
              <a:buNone/>
              <a:defRPr sz="1300">
                <a:solidFill>
                  <a:schemeClr val="tx1">
                    <a:tint val="75000"/>
                  </a:schemeClr>
                </a:solidFill>
              </a:defRPr>
            </a:lvl7pPr>
            <a:lvl8pPr marL="3200337" indent="0">
              <a:buNone/>
              <a:defRPr sz="1300">
                <a:solidFill>
                  <a:schemeClr val="tx1">
                    <a:tint val="75000"/>
                  </a:schemeClr>
                </a:solidFill>
              </a:defRPr>
            </a:lvl8pPr>
            <a:lvl9pPr marL="3657526" indent="0">
              <a:buNone/>
              <a:defRPr sz="13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961FFFC3-51E5-4C63-8FCC-6BDFDA47222E}" type="datetimeFigureOut">
              <a:rPr lang="pt-BR" smtClean="0"/>
              <a:t>19/04/2018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20154E4-D00E-482F-9B4F-D1CAAEF59347}" type="slidenum">
              <a:rPr lang="pt-BR" smtClean="0"/>
              <a:t>‹nº›</a:t>
            </a:fld>
            <a:endParaRPr lang="pt-BR"/>
          </a:p>
        </p:txBody>
      </p:sp>
    </p:spTree>
    <p:extLst>
      <p:ext uri="{BB962C8B-B14F-4D97-AF65-F5344CB8AC3E}">
        <p14:creationId xmlns:p14="http://schemas.microsoft.com/office/powerpoint/2010/main" val="31568623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2" y="1600203"/>
            <a:ext cx="4038601" cy="4525964"/>
          </a:xfrm>
        </p:spPr>
        <p:txBody>
          <a:bodyPr/>
          <a:lstStyle>
            <a:lvl1pPr>
              <a:defRPr sz="29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4" y="1600203"/>
            <a:ext cx="4038601" cy="4525964"/>
          </a:xfrm>
        </p:spPr>
        <p:txBody>
          <a:bodyPr/>
          <a:lstStyle>
            <a:lvl1pPr>
              <a:defRPr sz="29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961FFFC3-51E5-4C63-8FCC-6BDFDA47222E}" type="datetimeFigureOut">
              <a:rPr lang="pt-BR" smtClean="0"/>
              <a:t>19/04/2018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20154E4-D00E-482F-9B4F-D1CAAEF59347}" type="slidenum">
              <a:rPr lang="pt-BR" smtClean="0"/>
              <a:t>‹nº›</a:t>
            </a:fld>
            <a:endParaRPr lang="pt-BR"/>
          </a:p>
        </p:txBody>
      </p:sp>
    </p:spTree>
    <p:extLst>
      <p:ext uri="{BB962C8B-B14F-4D97-AF65-F5344CB8AC3E}">
        <p14:creationId xmlns:p14="http://schemas.microsoft.com/office/powerpoint/2010/main" val="219040676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191" indent="0">
              <a:buNone/>
              <a:defRPr sz="2000" b="1"/>
            </a:lvl2pPr>
            <a:lvl3pPr marL="914382" indent="0">
              <a:buNone/>
              <a:defRPr sz="1800" b="1"/>
            </a:lvl3pPr>
            <a:lvl4pPr marL="1371573" indent="0">
              <a:buNone/>
              <a:defRPr sz="1600" b="1"/>
            </a:lvl4pPr>
            <a:lvl5pPr marL="1828764" indent="0">
              <a:buNone/>
              <a:defRPr sz="1600" b="1"/>
            </a:lvl5pPr>
            <a:lvl6pPr marL="2285955" indent="0">
              <a:buNone/>
              <a:defRPr sz="1600" b="1"/>
            </a:lvl6pPr>
            <a:lvl7pPr marL="2743146" indent="0">
              <a:buNone/>
              <a:defRPr sz="1600" b="1"/>
            </a:lvl7pPr>
            <a:lvl8pPr marL="3200337" indent="0">
              <a:buNone/>
              <a:defRPr sz="1600" b="1"/>
            </a:lvl8pPr>
            <a:lvl9pPr marL="3657526"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4"/>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30" y="1535113"/>
            <a:ext cx="4041775" cy="639762"/>
          </a:xfrm>
        </p:spPr>
        <p:txBody>
          <a:bodyPr anchor="b"/>
          <a:lstStyle>
            <a:lvl1pPr marL="0" indent="0">
              <a:buNone/>
              <a:defRPr sz="2400" b="1"/>
            </a:lvl1pPr>
            <a:lvl2pPr marL="457191" indent="0">
              <a:buNone/>
              <a:defRPr sz="2000" b="1"/>
            </a:lvl2pPr>
            <a:lvl3pPr marL="914382" indent="0">
              <a:buNone/>
              <a:defRPr sz="1800" b="1"/>
            </a:lvl3pPr>
            <a:lvl4pPr marL="1371573" indent="0">
              <a:buNone/>
              <a:defRPr sz="1600" b="1"/>
            </a:lvl4pPr>
            <a:lvl5pPr marL="1828764" indent="0">
              <a:buNone/>
              <a:defRPr sz="1600" b="1"/>
            </a:lvl5pPr>
            <a:lvl6pPr marL="2285955" indent="0">
              <a:buNone/>
              <a:defRPr sz="1600" b="1"/>
            </a:lvl6pPr>
            <a:lvl7pPr marL="2743146" indent="0">
              <a:buNone/>
              <a:defRPr sz="1600" b="1"/>
            </a:lvl7pPr>
            <a:lvl8pPr marL="3200337" indent="0">
              <a:buNone/>
              <a:defRPr sz="1600" b="1"/>
            </a:lvl8pPr>
            <a:lvl9pPr marL="3657526"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30" y="2174874"/>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961FFFC3-51E5-4C63-8FCC-6BDFDA47222E}" type="datetimeFigureOut">
              <a:rPr lang="pt-BR" smtClean="0"/>
              <a:t>19/04/2018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120154E4-D00E-482F-9B4F-D1CAAEF59347}" type="slidenum">
              <a:rPr lang="pt-BR" smtClean="0"/>
              <a:t>‹nº›</a:t>
            </a:fld>
            <a:endParaRPr lang="pt-BR"/>
          </a:p>
        </p:txBody>
      </p:sp>
    </p:spTree>
    <p:extLst>
      <p:ext uri="{BB962C8B-B14F-4D97-AF65-F5344CB8AC3E}">
        <p14:creationId xmlns:p14="http://schemas.microsoft.com/office/powerpoint/2010/main" val="1671386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961FFFC3-51E5-4C63-8FCC-6BDFDA47222E}" type="datetimeFigureOut">
              <a:rPr lang="pt-BR" smtClean="0"/>
              <a:t>19/04/2018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120154E4-D00E-482F-9B4F-D1CAAEF59347}" type="slidenum">
              <a:rPr lang="pt-BR" smtClean="0"/>
              <a:t>‹nº›</a:t>
            </a:fld>
            <a:endParaRPr lang="pt-BR"/>
          </a:p>
        </p:txBody>
      </p:sp>
    </p:spTree>
    <p:extLst>
      <p:ext uri="{BB962C8B-B14F-4D97-AF65-F5344CB8AC3E}">
        <p14:creationId xmlns:p14="http://schemas.microsoft.com/office/powerpoint/2010/main" val="367922828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961FFFC3-51E5-4C63-8FCC-6BDFDA47222E}" type="datetimeFigureOut">
              <a:rPr lang="pt-BR" smtClean="0"/>
              <a:t>19/04/2018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120154E4-D00E-482F-9B4F-D1CAAEF59347}" type="slidenum">
              <a:rPr lang="pt-BR" smtClean="0"/>
              <a:t>‹nº›</a:t>
            </a:fld>
            <a:endParaRPr lang="pt-BR"/>
          </a:p>
        </p:txBody>
      </p:sp>
    </p:spTree>
    <p:extLst>
      <p:ext uri="{BB962C8B-B14F-4D97-AF65-F5344CB8AC3E}">
        <p14:creationId xmlns:p14="http://schemas.microsoft.com/office/powerpoint/2010/main" val="1243329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5" y="273049"/>
            <a:ext cx="3008312"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2"/>
            <a:ext cx="5111751" cy="5853112"/>
          </a:xfrm>
        </p:spPr>
        <p:txBody>
          <a:bodyPr/>
          <a:lstStyle>
            <a:lvl1pPr>
              <a:defRPr sz="3100"/>
            </a:lvl1pPr>
            <a:lvl2pPr>
              <a:defRPr sz="29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5" y="1435101"/>
            <a:ext cx="3008312" cy="4691063"/>
          </a:xfrm>
        </p:spPr>
        <p:txBody>
          <a:bodyPr/>
          <a:lstStyle>
            <a:lvl1pPr marL="0" indent="0">
              <a:buNone/>
              <a:defRPr sz="1300"/>
            </a:lvl1pPr>
            <a:lvl2pPr marL="457191" indent="0">
              <a:buNone/>
              <a:defRPr sz="1100"/>
            </a:lvl2pPr>
            <a:lvl3pPr marL="914382" indent="0">
              <a:buNone/>
              <a:defRPr sz="1100"/>
            </a:lvl3pPr>
            <a:lvl4pPr marL="1371573" indent="0">
              <a:buNone/>
              <a:defRPr sz="900"/>
            </a:lvl4pPr>
            <a:lvl5pPr marL="1828764" indent="0">
              <a:buNone/>
              <a:defRPr sz="900"/>
            </a:lvl5pPr>
            <a:lvl6pPr marL="2285955" indent="0">
              <a:buNone/>
              <a:defRPr sz="900"/>
            </a:lvl6pPr>
            <a:lvl7pPr marL="2743146" indent="0">
              <a:buNone/>
              <a:defRPr sz="900"/>
            </a:lvl7pPr>
            <a:lvl8pPr marL="3200337" indent="0">
              <a:buNone/>
              <a:defRPr sz="900"/>
            </a:lvl8pPr>
            <a:lvl9pPr marL="3657526"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961FFFC3-51E5-4C63-8FCC-6BDFDA47222E}" type="datetimeFigureOut">
              <a:rPr lang="pt-BR" smtClean="0"/>
              <a:t>19/04/2018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20154E4-D00E-482F-9B4F-D1CAAEF59347}" type="slidenum">
              <a:rPr lang="pt-BR" smtClean="0"/>
              <a:t>‹nº›</a:t>
            </a:fld>
            <a:endParaRPr lang="pt-BR"/>
          </a:p>
        </p:txBody>
      </p:sp>
    </p:spTree>
    <p:extLst>
      <p:ext uri="{BB962C8B-B14F-4D97-AF65-F5344CB8AC3E}">
        <p14:creationId xmlns:p14="http://schemas.microsoft.com/office/powerpoint/2010/main" val="2823147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7" y="4800603"/>
            <a:ext cx="5486400" cy="566737"/>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7" y="612775"/>
            <a:ext cx="5486400" cy="4114800"/>
          </a:xfrm>
        </p:spPr>
        <p:txBody>
          <a:bodyPr/>
          <a:lstStyle>
            <a:lvl1pPr marL="0" indent="0">
              <a:buNone/>
              <a:defRPr sz="3100"/>
            </a:lvl1pPr>
            <a:lvl2pPr marL="457191" indent="0">
              <a:buNone/>
              <a:defRPr sz="2900"/>
            </a:lvl2pPr>
            <a:lvl3pPr marL="914382" indent="0">
              <a:buNone/>
              <a:defRPr sz="2400"/>
            </a:lvl3pPr>
            <a:lvl4pPr marL="1371573" indent="0">
              <a:buNone/>
              <a:defRPr sz="2000"/>
            </a:lvl4pPr>
            <a:lvl5pPr marL="1828764" indent="0">
              <a:buNone/>
              <a:defRPr sz="2000"/>
            </a:lvl5pPr>
            <a:lvl6pPr marL="2285955" indent="0">
              <a:buNone/>
              <a:defRPr sz="2000"/>
            </a:lvl6pPr>
            <a:lvl7pPr marL="2743146" indent="0">
              <a:buNone/>
              <a:defRPr sz="2000"/>
            </a:lvl7pPr>
            <a:lvl8pPr marL="3200337" indent="0">
              <a:buNone/>
              <a:defRPr sz="2000"/>
            </a:lvl8pPr>
            <a:lvl9pPr marL="3657526" indent="0">
              <a:buNone/>
              <a:defRPr sz="2000"/>
            </a:lvl9pPr>
          </a:lstStyle>
          <a:p>
            <a:endParaRPr lang="pt-BR"/>
          </a:p>
        </p:txBody>
      </p:sp>
      <p:sp>
        <p:nvSpPr>
          <p:cNvPr id="4" name="Espaço Reservado para Texto 3"/>
          <p:cNvSpPr>
            <a:spLocks noGrp="1"/>
          </p:cNvSpPr>
          <p:nvPr>
            <p:ph type="body" sz="half" idx="2"/>
          </p:nvPr>
        </p:nvSpPr>
        <p:spPr>
          <a:xfrm>
            <a:off x="1792287" y="5367340"/>
            <a:ext cx="5486400" cy="804863"/>
          </a:xfrm>
        </p:spPr>
        <p:txBody>
          <a:bodyPr/>
          <a:lstStyle>
            <a:lvl1pPr marL="0" indent="0">
              <a:buNone/>
              <a:defRPr sz="1300"/>
            </a:lvl1pPr>
            <a:lvl2pPr marL="457191" indent="0">
              <a:buNone/>
              <a:defRPr sz="1100"/>
            </a:lvl2pPr>
            <a:lvl3pPr marL="914382" indent="0">
              <a:buNone/>
              <a:defRPr sz="1100"/>
            </a:lvl3pPr>
            <a:lvl4pPr marL="1371573" indent="0">
              <a:buNone/>
              <a:defRPr sz="900"/>
            </a:lvl4pPr>
            <a:lvl5pPr marL="1828764" indent="0">
              <a:buNone/>
              <a:defRPr sz="900"/>
            </a:lvl5pPr>
            <a:lvl6pPr marL="2285955" indent="0">
              <a:buNone/>
              <a:defRPr sz="900"/>
            </a:lvl6pPr>
            <a:lvl7pPr marL="2743146" indent="0">
              <a:buNone/>
              <a:defRPr sz="900"/>
            </a:lvl7pPr>
            <a:lvl8pPr marL="3200337" indent="0">
              <a:buNone/>
              <a:defRPr sz="900"/>
            </a:lvl8pPr>
            <a:lvl9pPr marL="3657526"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961FFFC3-51E5-4C63-8FCC-6BDFDA47222E}" type="datetimeFigureOut">
              <a:rPr lang="pt-BR" smtClean="0"/>
              <a:t>19/04/2018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120154E4-D00E-482F-9B4F-D1CAAEF59347}" type="slidenum">
              <a:rPr lang="pt-BR" smtClean="0"/>
              <a:t>‹nº›</a:t>
            </a:fld>
            <a:endParaRPr lang="pt-BR"/>
          </a:p>
        </p:txBody>
      </p:sp>
    </p:spTree>
    <p:extLst>
      <p:ext uri="{BB962C8B-B14F-4D97-AF65-F5344CB8AC3E}">
        <p14:creationId xmlns:p14="http://schemas.microsoft.com/office/powerpoint/2010/main" val="3552412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61FFFC3-51E5-4C63-8FCC-6BDFDA47222E}" type="datetimeFigureOut">
              <a:rPr lang="pt-BR" smtClean="0"/>
              <a:t>19/04/2018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20154E4-D00E-482F-9B4F-D1CAAEF59347}" type="slidenum">
              <a:rPr lang="pt-BR" smtClean="0"/>
              <a:t>‹nº›</a:t>
            </a:fld>
            <a:endParaRPr lang="pt-BR"/>
          </a:p>
        </p:txBody>
      </p:sp>
    </p:spTree>
    <p:extLst>
      <p:ext uri="{BB962C8B-B14F-4D97-AF65-F5344CB8AC3E}">
        <p14:creationId xmlns:p14="http://schemas.microsoft.com/office/powerpoint/2010/main" val="1638540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3" y="274641"/>
            <a:ext cx="2057399" cy="5851526"/>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1" y="274641"/>
            <a:ext cx="6019799" cy="5851526"/>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61FFFC3-51E5-4C63-8FCC-6BDFDA47222E}" type="datetimeFigureOut">
              <a:rPr lang="pt-BR" smtClean="0"/>
              <a:t>19/04/2018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120154E4-D00E-482F-9B4F-D1CAAEF59347}" type="slidenum">
              <a:rPr lang="pt-BR" smtClean="0"/>
              <a:t>‹nº›</a:t>
            </a:fld>
            <a:endParaRPr lang="pt-BR"/>
          </a:p>
        </p:txBody>
      </p:sp>
    </p:spTree>
    <p:extLst>
      <p:ext uri="{BB962C8B-B14F-4D97-AF65-F5344CB8AC3E}">
        <p14:creationId xmlns:p14="http://schemas.microsoft.com/office/powerpoint/2010/main" val="245288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5" y="2130428"/>
            <a:ext cx="7772401"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5" y="3886203"/>
            <a:ext cx="6400800" cy="1752600"/>
          </a:xfrm>
        </p:spPr>
        <p:txBody>
          <a:bodyPr/>
          <a:lstStyle>
            <a:lvl1pPr marL="0" indent="0" algn="ctr">
              <a:buNone/>
              <a:defRPr>
                <a:solidFill>
                  <a:schemeClr val="tx1">
                    <a:tint val="75000"/>
                  </a:schemeClr>
                </a:solidFill>
              </a:defRPr>
            </a:lvl1pPr>
            <a:lvl2pPr marL="457191" indent="0" algn="ctr">
              <a:buNone/>
              <a:defRPr>
                <a:solidFill>
                  <a:schemeClr val="tx1">
                    <a:tint val="75000"/>
                  </a:schemeClr>
                </a:solidFill>
              </a:defRPr>
            </a:lvl2pPr>
            <a:lvl3pPr marL="914382" indent="0" algn="ctr">
              <a:buNone/>
              <a:defRPr>
                <a:solidFill>
                  <a:schemeClr val="tx1">
                    <a:tint val="75000"/>
                  </a:schemeClr>
                </a:solidFill>
              </a:defRPr>
            </a:lvl3pPr>
            <a:lvl4pPr marL="1371573" indent="0" algn="ctr">
              <a:buNone/>
              <a:defRPr>
                <a:solidFill>
                  <a:schemeClr val="tx1">
                    <a:tint val="75000"/>
                  </a:schemeClr>
                </a:solidFill>
              </a:defRPr>
            </a:lvl4pPr>
            <a:lvl5pPr marL="1828764" indent="0" algn="ctr">
              <a:buNone/>
              <a:defRPr>
                <a:solidFill>
                  <a:schemeClr val="tx1">
                    <a:tint val="75000"/>
                  </a:schemeClr>
                </a:solidFill>
              </a:defRPr>
            </a:lvl5pPr>
            <a:lvl6pPr marL="2285955" indent="0" algn="ctr">
              <a:buNone/>
              <a:defRPr>
                <a:solidFill>
                  <a:schemeClr val="tx1">
                    <a:tint val="75000"/>
                  </a:schemeClr>
                </a:solidFill>
              </a:defRPr>
            </a:lvl6pPr>
            <a:lvl7pPr marL="2743146" indent="0" algn="ctr">
              <a:buNone/>
              <a:defRPr>
                <a:solidFill>
                  <a:schemeClr val="tx1">
                    <a:tint val="75000"/>
                  </a:schemeClr>
                </a:solidFill>
              </a:defRPr>
            </a:lvl7pPr>
            <a:lvl8pPr marL="3200337" indent="0" algn="ctr">
              <a:buNone/>
              <a:defRPr>
                <a:solidFill>
                  <a:schemeClr val="tx1">
                    <a:tint val="75000"/>
                  </a:schemeClr>
                </a:solidFill>
              </a:defRPr>
            </a:lvl8pPr>
            <a:lvl9pPr marL="3657526"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75CECD4F-6FD0-4C4B-9178-3AF47440E023}" type="datetimeFigureOut">
              <a:rPr lang="pt-BR" smtClean="0"/>
              <a:t>19/04/2018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220C466-E472-4F32-8B55-D32082ADA3D6}" type="slidenum">
              <a:rPr lang="pt-BR" smtClean="0"/>
              <a:t>‹nº›</a:t>
            </a:fld>
            <a:endParaRPr lang="pt-BR"/>
          </a:p>
        </p:txBody>
      </p:sp>
    </p:spTree>
    <p:extLst>
      <p:ext uri="{BB962C8B-B14F-4D97-AF65-F5344CB8AC3E}">
        <p14:creationId xmlns:p14="http://schemas.microsoft.com/office/powerpoint/2010/main" val="2867005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75CECD4F-6FD0-4C4B-9178-3AF47440E023}" type="datetimeFigureOut">
              <a:rPr lang="pt-BR" smtClean="0"/>
              <a:t>19/04/2018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220C466-E472-4F32-8B55-D32082ADA3D6}" type="slidenum">
              <a:rPr lang="pt-BR" smtClean="0"/>
              <a:t>‹nº›</a:t>
            </a:fld>
            <a:endParaRPr lang="pt-BR"/>
          </a:p>
        </p:txBody>
      </p:sp>
    </p:spTree>
    <p:extLst>
      <p:ext uri="{BB962C8B-B14F-4D97-AF65-F5344CB8AC3E}">
        <p14:creationId xmlns:p14="http://schemas.microsoft.com/office/powerpoint/2010/main" val="9055270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5" y="4406902"/>
            <a:ext cx="7772401" cy="1362074"/>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5" y="2906714"/>
            <a:ext cx="7772401" cy="1500187"/>
          </a:xfrm>
        </p:spPr>
        <p:txBody>
          <a:bodyPr anchor="b"/>
          <a:lstStyle>
            <a:lvl1pPr marL="0" indent="0">
              <a:buNone/>
              <a:defRPr sz="2000">
                <a:solidFill>
                  <a:schemeClr val="tx1">
                    <a:tint val="75000"/>
                  </a:schemeClr>
                </a:solidFill>
              </a:defRPr>
            </a:lvl1pPr>
            <a:lvl2pPr marL="457191" indent="0">
              <a:buNone/>
              <a:defRPr sz="1800">
                <a:solidFill>
                  <a:schemeClr val="tx1">
                    <a:tint val="75000"/>
                  </a:schemeClr>
                </a:solidFill>
              </a:defRPr>
            </a:lvl2pPr>
            <a:lvl3pPr marL="914382" indent="0">
              <a:buNone/>
              <a:defRPr sz="1600">
                <a:solidFill>
                  <a:schemeClr val="tx1">
                    <a:tint val="75000"/>
                  </a:schemeClr>
                </a:solidFill>
              </a:defRPr>
            </a:lvl3pPr>
            <a:lvl4pPr marL="1371573" indent="0">
              <a:buNone/>
              <a:defRPr sz="1300">
                <a:solidFill>
                  <a:schemeClr val="tx1">
                    <a:tint val="75000"/>
                  </a:schemeClr>
                </a:solidFill>
              </a:defRPr>
            </a:lvl4pPr>
            <a:lvl5pPr marL="1828764" indent="0">
              <a:buNone/>
              <a:defRPr sz="1300">
                <a:solidFill>
                  <a:schemeClr val="tx1">
                    <a:tint val="75000"/>
                  </a:schemeClr>
                </a:solidFill>
              </a:defRPr>
            </a:lvl5pPr>
            <a:lvl6pPr marL="2285955" indent="0">
              <a:buNone/>
              <a:defRPr sz="1300">
                <a:solidFill>
                  <a:schemeClr val="tx1">
                    <a:tint val="75000"/>
                  </a:schemeClr>
                </a:solidFill>
              </a:defRPr>
            </a:lvl6pPr>
            <a:lvl7pPr marL="2743146" indent="0">
              <a:buNone/>
              <a:defRPr sz="1300">
                <a:solidFill>
                  <a:schemeClr val="tx1">
                    <a:tint val="75000"/>
                  </a:schemeClr>
                </a:solidFill>
              </a:defRPr>
            </a:lvl7pPr>
            <a:lvl8pPr marL="3200337" indent="0">
              <a:buNone/>
              <a:defRPr sz="1300">
                <a:solidFill>
                  <a:schemeClr val="tx1">
                    <a:tint val="75000"/>
                  </a:schemeClr>
                </a:solidFill>
              </a:defRPr>
            </a:lvl8pPr>
            <a:lvl9pPr marL="3657526" indent="0">
              <a:buNone/>
              <a:defRPr sz="13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75CECD4F-6FD0-4C4B-9178-3AF47440E023}" type="datetimeFigureOut">
              <a:rPr lang="pt-BR" smtClean="0"/>
              <a:t>19/04/2018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220C466-E472-4F32-8B55-D32082ADA3D6}" type="slidenum">
              <a:rPr lang="pt-BR" smtClean="0"/>
              <a:t>‹nº›</a:t>
            </a:fld>
            <a:endParaRPr lang="pt-BR"/>
          </a:p>
        </p:txBody>
      </p:sp>
    </p:spTree>
    <p:extLst>
      <p:ext uri="{BB962C8B-B14F-4D97-AF65-F5344CB8AC3E}">
        <p14:creationId xmlns:p14="http://schemas.microsoft.com/office/powerpoint/2010/main" val="35054319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2" y="1600203"/>
            <a:ext cx="4038601" cy="4525964"/>
          </a:xfrm>
        </p:spPr>
        <p:txBody>
          <a:bodyPr/>
          <a:lstStyle>
            <a:lvl1pPr>
              <a:defRPr sz="29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4" y="1600203"/>
            <a:ext cx="4038601" cy="4525964"/>
          </a:xfrm>
        </p:spPr>
        <p:txBody>
          <a:bodyPr/>
          <a:lstStyle>
            <a:lvl1pPr>
              <a:defRPr sz="29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75CECD4F-6FD0-4C4B-9178-3AF47440E023}" type="datetimeFigureOut">
              <a:rPr lang="pt-BR" smtClean="0"/>
              <a:t>19/04/2018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E220C466-E472-4F32-8B55-D32082ADA3D6}" type="slidenum">
              <a:rPr lang="pt-BR" smtClean="0"/>
              <a:t>‹nº›</a:t>
            </a:fld>
            <a:endParaRPr lang="pt-BR"/>
          </a:p>
        </p:txBody>
      </p:sp>
    </p:spTree>
    <p:extLst>
      <p:ext uri="{BB962C8B-B14F-4D97-AF65-F5344CB8AC3E}">
        <p14:creationId xmlns:p14="http://schemas.microsoft.com/office/powerpoint/2010/main" val="20011879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191" indent="0">
              <a:buNone/>
              <a:defRPr sz="2000" b="1"/>
            </a:lvl2pPr>
            <a:lvl3pPr marL="914382" indent="0">
              <a:buNone/>
              <a:defRPr sz="1800" b="1"/>
            </a:lvl3pPr>
            <a:lvl4pPr marL="1371573" indent="0">
              <a:buNone/>
              <a:defRPr sz="1600" b="1"/>
            </a:lvl4pPr>
            <a:lvl5pPr marL="1828764" indent="0">
              <a:buNone/>
              <a:defRPr sz="1600" b="1"/>
            </a:lvl5pPr>
            <a:lvl6pPr marL="2285955" indent="0">
              <a:buNone/>
              <a:defRPr sz="1600" b="1"/>
            </a:lvl6pPr>
            <a:lvl7pPr marL="2743146" indent="0">
              <a:buNone/>
              <a:defRPr sz="1600" b="1"/>
            </a:lvl7pPr>
            <a:lvl8pPr marL="3200337" indent="0">
              <a:buNone/>
              <a:defRPr sz="1600" b="1"/>
            </a:lvl8pPr>
            <a:lvl9pPr marL="3657526"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4"/>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30" y="1535113"/>
            <a:ext cx="4041775" cy="639762"/>
          </a:xfrm>
        </p:spPr>
        <p:txBody>
          <a:bodyPr anchor="b"/>
          <a:lstStyle>
            <a:lvl1pPr marL="0" indent="0">
              <a:buNone/>
              <a:defRPr sz="2400" b="1"/>
            </a:lvl1pPr>
            <a:lvl2pPr marL="457191" indent="0">
              <a:buNone/>
              <a:defRPr sz="2000" b="1"/>
            </a:lvl2pPr>
            <a:lvl3pPr marL="914382" indent="0">
              <a:buNone/>
              <a:defRPr sz="1800" b="1"/>
            </a:lvl3pPr>
            <a:lvl4pPr marL="1371573" indent="0">
              <a:buNone/>
              <a:defRPr sz="1600" b="1"/>
            </a:lvl4pPr>
            <a:lvl5pPr marL="1828764" indent="0">
              <a:buNone/>
              <a:defRPr sz="1600" b="1"/>
            </a:lvl5pPr>
            <a:lvl6pPr marL="2285955" indent="0">
              <a:buNone/>
              <a:defRPr sz="1600" b="1"/>
            </a:lvl6pPr>
            <a:lvl7pPr marL="2743146" indent="0">
              <a:buNone/>
              <a:defRPr sz="1600" b="1"/>
            </a:lvl7pPr>
            <a:lvl8pPr marL="3200337" indent="0">
              <a:buNone/>
              <a:defRPr sz="1600" b="1"/>
            </a:lvl8pPr>
            <a:lvl9pPr marL="3657526"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30" y="2174874"/>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75CECD4F-6FD0-4C4B-9178-3AF47440E023}" type="datetimeFigureOut">
              <a:rPr lang="pt-BR" smtClean="0"/>
              <a:t>19/04/2018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E220C466-E472-4F32-8B55-D32082ADA3D6}" type="slidenum">
              <a:rPr lang="pt-BR" smtClean="0"/>
              <a:t>‹nº›</a:t>
            </a:fld>
            <a:endParaRPr lang="pt-BR"/>
          </a:p>
        </p:txBody>
      </p:sp>
    </p:spTree>
    <p:extLst>
      <p:ext uri="{BB962C8B-B14F-4D97-AF65-F5344CB8AC3E}">
        <p14:creationId xmlns:p14="http://schemas.microsoft.com/office/powerpoint/2010/main" val="35432348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75CECD4F-6FD0-4C4B-9178-3AF47440E023}" type="datetimeFigureOut">
              <a:rPr lang="pt-BR" smtClean="0"/>
              <a:t>19/04/2018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E220C466-E472-4F32-8B55-D32082ADA3D6}" type="slidenum">
              <a:rPr lang="pt-BR" smtClean="0"/>
              <a:t>‹nº›</a:t>
            </a:fld>
            <a:endParaRPr lang="pt-BR"/>
          </a:p>
        </p:txBody>
      </p:sp>
    </p:spTree>
    <p:extLst>
      <p:ext uri="{BB962C8B-B14F-4D97-AF65-F5344CB8AC3E}">
        <p14:creationId xmlns:p14="http://schemas.microsoft.com/office/powerpoint/2010/main" val="32633579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75CECD4F-6FD0-4C4B-9178-3AF47440E023}" type="datetimeFigureOut">
              <a:rPr lang="pt-BR" smtClean="0"/>
              <a:t>19/04/2018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E220C466-E472-4F32-8B55-D32082ADA3D6}" type="slidenum">
              <a:rPr lang="pt-BR" smtClean="0"/>
              <a:t>‹nº›</a:t>
            </a:fld>
            <a:endParaRPr lang="pt-BR"/>
          </a:p>
        </p:txBody>
      </p:sp>
    </p:spTree>
    <p:extLst>
      <p:ext uri="{BB962C8B-B14F-4D97-AF65-F5344CB8AC3E}">
        <p14:creationId xmlns:p14="http://schemas.microsoft.com/office/powerpoint/2010/main" val="12639253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5" y="273049"/>
            <a:ext cx="3008312"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2"/>
            <a:ext cx="5111751" cy="5853112"/>
          </a:xfrm>
        </p:spPr>
        <p:txBody>
          <a:bodyPr/>
          <a:lstStyle>
            <a:lvl1pPr>
              <a:defRPr sz="3100"/>
            </a:lvl1pPr>
            <a:lvl2pPr>
              <a:defRPr sz="29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5" y="1435101"/>
            <a:ext cx="3008312" cy="4691063"/>
          </a:xfrm>
        </p:spPr>
        <p:txBody>
          <a:bodyPr/>
          <a:lstStyle>
            <a:lvl1pPr marL="0" indent="0">
              <a:buNone/>
              <a:defRPr sz="1300"/>
            </a:lvl1pPr>
            <a:lvl2pPr marL="457191" indent="0">
              <a:buNone/>
              <a:defRPr sz="1100"/>
            </a:lvl2pPr>
            <a:lvl3pPr marL="914382" indent="0">
              <a:buNone/>
              <a:defRPr sz="1100"/>
            </a:lvl3pPr>
            <a:lvl4pPr marL="1371573" indent="0">
              <a:buNone/>
              <a:defRPr sz="900"/>
            </a:lvl4pPr>
            <a:lvl5pPr marL="1828764" indent="0">
              <a:buNone/>
              <a:defRPr sz="900"/>
            </a:lvl5pPr>
            <a:lvl6pPr marL="2285955" indent="0">
              <a:buNone/>
              <a:defRPr sz="900"/>
            </a:lvl6pPr>
            <a:lvl7pPr marL="2743146" indent="0">
              <a:buNone/>
              <a:defRPr sz="900"/>
            </a:lvl7pPr>
            <a:lvl8pPr marL="3200337" indent="0">
              <a:buNone/>
              <a:defRPr sz="900"/>
            </a:lvl8pPr>
            <a:lvl9pPr marL="3657526"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75CECD4F-6FD0-4C4B-9178-3AF47440E023}" type="datetimeFigureOut">
              <a:rPr lang="pt-BR" smtClean="0"/>
              <a:t>19/04/2018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E220C466-E472-4F32-8B55-D32082ADA3D6}" type="slidenum">
              <a:rPr lang="pt-BR" smtClean="0"/>
              <a:t>‹nº›</a:t>
            </a:fld>
            <a:endParaRPr lang="pt-BR"/>
          </a:p>
        </p:txBody>
      </p:sp>
    </p:spTree>
    <p:extLst>
      <p:ext uri="{BB962C8B-B14F-4D97-AF65-F5344CB8AC3E}">
        <p14:creationId xmlns:p14="http://schemas.microsoft.com/office/powerpoint/2010/main" val="19406341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7" y="4800603"/>
            <a:ext cx="5486400" cy="566737"/>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7" y="612775"/>
            <a:ext cx="5486400" cy="4114800"/>
          </a:xfrm>
        </p:spPr>
        <p:txBody>
          <a:bodyPr/>
          <a:lstStyle>
            <a:lvl1pPr marL="0" indent="0">
              <a:buNone/>
              <a:defRPr sz="3100"/>
            </a:lvl1pPr>
            <a:lvl2pPr marL="457191" indent="0">
              <a:buNone/>
              <a:defRPr sz="2900"/>
            </a:lvl2pPr>
            <a:lvl3pPr marL="914382" indent="0">
              <a:buNone/>
              <a:defRPr sz="2400"/>
            </a:lvl3pPr>
            <a:lvl4pPr marL="1371573" indent="0">
              <a:buNone/>
              <a:defRPr sz="2000"/>
            </a:lvl4pPr>
            <a:lvl5pPr marL="1828764" indent="0">
              <a:buNone/>
              <a:defRPr sz="2000"/>
            </a:lvl5pPr>
            <a:lvl6pPr marL="2285955" indent="0">
              <a:buNone/>
              <a:defRPr sz="2000"/>
            </a:lvl6pPr>
            <a:lvl7pPr marL="2743146" indent="0">
              <a:buNone/>
              <a:defRPr sz="2000"/>
            </a:lvl7pPr>
            <a:lvl8pPr marL="3200337" indent="0">
              <a:buNone/>
              <a:defRPr sz="2000"/>
            </a:lvl8pPr>
            <a:lvl9pPr marL="3657526" indent="0">
              <a:buNone/>
              <a:defRPr sz="2000"/>
            </a:lvl9pPr>
          </a:lstStyle>
          <a:p>
            <a:endParaRPr lang="pt-BR"/>
          </a:p>
        </p:txBody>
      </p:sp>
      <p:sp>
        <p:nvSpPr>
          <p:cNvPr id="4" name="Espaço Reservado para Texto 3"/>
          <p:cNvSpPr>
            <a:spLocks noGrp="1"/>
          </p:cNvSpPr>
          <p:nvPr>
            <p:ph type="body" sz="half" idx="2"/>
          </p:nvPr>
        </p:nvSpPr>
        <p:spPr>
          <a:xfrm>
            <a:off x="1792287" y="5367340"/>
            <a:ext cx="5486400" cy="804863"/>
          </a:xfrm>
        </p:spPr>
        <p:txBody>
          <a:bodyPr/>
          <a:lstStyle>
            <a:lvl1pPr marL="0" indent="0">
              <a:buNone/>
              <a:defRPr sz="1300"/>
            </a:lvl1pPr>
            <a:lvl2pPr marL="457191" indent="0">
              <a:buNone/>
              <a:defRPr sz="1100"/>
            </a:lvl2pPr>
            <a:lvl3pPr marL="914382" indent="0">
              <a:buNone/>
              <a:defRPr sz="1100"/>
            </a:lvl3pPr>
            <a:lvl4pPr marL="1371573" indent="0">
              <a:buNone/>
              <a:defRPr sz="900"/>
            </a:lvl4pPr>
            <a:lvl5pPr marL="1828764" indent="0">
              <a:buNone/>
              <a:defRPr sz="900"/>
            </a:lvl5pPr>
            <a:lvl6pPr marL="2285955" indent="0">
              <a:buNone/>
              <a:defRPr sz="900"/>
            </a:lvl6pPr>
            <a:lvl7pPr marL="2743146" indent="0">
              <a:buNone/>
              <a:defRPr sz="900"/>
            </a:lvl7pPr>
            <a:lvl8pPr marL="3200337" indent="0">
              <a:buNone/>
              <a:defRPr sz="900"/>
            </a:lvl8pPr>
            <a:lvl9pPr marL="3657526"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75CECD4F-6FD0-4C4B-9178-3AF47440E023}" type="datetimeFigureOut">
              <a:rPr lang="pt-BR" smtClean="0"/>
              <a:t>19/04/2018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E220C466-E472-4F32-8B55-D32082ADA3D6}" type="slidenum">
              <a:rPr lang="pt-BR" smtClean="0"/>
              <a:t>‹nº›</a:t>
            </a:fld>
            <a:endParaRPr lang="pt-BR"/>
          </a:p>
        </p:txBody>
      </p:sp>
    </p:spTree>
    <p:extLst>
      <p:ext uri="{BB962C8B-B14F-4D97-AF65-F5344CB8AC3E}">
        <p14:creationId xmlns:p14="http://schemas.microsoft.com/office/powerpoint/2010/main" val="11601842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75CECD4F-6FD0-4C4B-9178-3AF47440E023}" type="datetimeFigureOut">
              <a:rPr lang="pt-BR" smtClean="0"/>
              <a:t>19/04/2018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220C466-E472-4F32-8B55-D32082ADA3D6}" type="slidenum">
              <a:rPr lang="pt-BR" smtClean="0"/>
              <a:t>‹nº›</a:t>
            </a:fld>
            <a:endParaRPr lang="pt-BR"/>
          </a:p>
        </p:txBody>
      </p:sp>
    </p:spTree>
    <p:extLst>
      <p:ext uri="{BB962C8B-B14F-4D97-AF65-F5344CB8AC3E}">
        <p14:creationId xmlns:p14="http://schemas.microsoft.com/office/powerpoint/2010/main" val="437634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3" y="274641"/>
            <a:ext cx="2057399" cy="5851526"/>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1" y="274641"/>
            <a:ext cx="6019799" cy="5851526"/>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75CECD4F-6FD0-4C4B-9178-3AF47440E023}" type="datetimeFigureOut">
              <a:rPr lang="pt-BR" smtClean="0"/>
              <a:t>19/04/2018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E220C466-E472-4F32-8B55-D32082ADA3D6}" type="slidenum">
              <a:rPr lang="pt-BR" smtClean="0"/>
              <a:t>‹nº›</a:t>
            </a:fld>
            <a:endParaRPr lang="pt-BR"/>
          </a:p>
        </p:txBody>
      </p:sp>
    </p:spTree>
    <p:extLst>
      <p:ext uri="{BB962C8B-B14F-4D97-AF65-F5344CB8AC3E}">
        <p14:creationId xmlns:p14="http://schemas.microsoft.com/office/powerpoint/2010/main" val="11730284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5" y="2130428"/>
            <a:ext cx="7772401"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5" y="3886203"/>
            <a:ext cx="6400800" cy="1752600"/>
          </a:xfrm>
        </p:spPr>
        <p:txBody>
          <a:bodyPr/>
          <a:lstStyle>
            <a:lvl1pPr marL="0" indent="0" algn="ctr">
              <a:buNone/>
              <a:defRPr>
                <a:solidFill>
                  <a:schemeClr val="tx1">
                    <a:tint val="75000"/>
                  </a:schemeClr>
                </a:solidFill>
              </a:defRPr>
            </a:lvl1pPr>
            <a:lvl2pPr marL="457191" indent="0" algn="ctr">
              <a:buNone/>
              <a:defRPr>
                <a:solidFill>
                  <a:schemeClr val="tx1">
                    <a:tint val="75000"/>
                  </a:schemeClr>
                </a:solidFill>
              </a:defRPr>
            </a:lvl2pPr>
            <a:lvl3pPr marL="914382" indent="0" algn="ctr">
              <a:buNone/>
              <a:defRPr>
                <a:solidFill>
                  <a:schemeClr val="tx1">
                    <a:tint val="75000"/>
                  </a:schemeClr>
                </a:solidFill>
              </a:defRPr>
            </a:lvl3pPr>
            <a:lvl4pPr marL="1371573" indent="0" algn="ctr">
              <a:buNone/>
              <a:defRPr>
                <a:solidFill>
                  <a:schemeClr val="tx1">
                    <a:tint val="75000"/>
                  </a:schemeClr>
                </a:solidFill>
              </a:defRPr>
            </a:lvl4pPr>
            <a:lvl5pPr marL="1828764" indent="0" algn="ctr">
              <a:buNone/>
              <a:defRPr>
                <a:solidFill>
                  <a:schemeClr val="tx1">
                    <a:tint val="75000"/>
                  </a:schemeClr>
                </a:solidFill>
              </a:defRPr>
            </a:lvl5pPr>
            <a:lvl6pPr marL="2285955" indent="0" algn="ctr">
              <a:buNone/>
              <a:defRPr>
                <a:solidFill>
                  <a:schemeClr val="tx1">
                    <a:tint val="75000"/>
                  </a:schemeClr>
                </a:solidFill>
              </a:defRPr>
            </a:lvl6pPr>
            <a:lvl7pPr marL="2743146" indent="0" algn="ctr">
              <a:buNone/>
              <a:defRPr>
                <a:solidFill>
                  <a:schemeClr val="tx1">
                    <a:tint val="75000"/>
                  </a:schemeClr>
                </a:solidFill>
              </a:defRPr>
            </a:lvl7pPr>
            <a:lvl8pPr marL="3200337" indent="0" algn="ctr">
              <a:buNone/>
              <a:defRPr>
                <a:solidFill>
                  <a:schemeClr val="tx1">
                    <a:tint val="75000"/>
                  </a:schemeClr>
                </a:solidFill>
              </a:defRPr>
            </a:lvl8pPr>
            <a:lvl9pPr marL="3657526"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99832580"/>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16721089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5" y="4406902"/>
            <a:ext cx="7772401" cy="1362074"/>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5" y="2906714"/>
            <a:ext cx="7772401" cy="1500187"/>
          </a:xfrm>
        </p:spPr>
        <p:txBody>
          <a:bodyPr anchor="b"/>
          <a:lstStyle>
            <a:lvl1pPr marL="0" indent="0">
              <a:buNone/>
              <a:defRPr sz="2000">
                <a:solidFill>
                  <a:schemeClr val="tx1">
                    <a:tint val="75000"/>
                  </a:schemeClr>
                </a:solidFill>
              </a:defRPr>
            </a:lvl1pPr>
            <a:lvl2pPr marL="457191" indent="0">
              <a:buNone/>
              <a:defRPr sz="1800">
                <a:solidFill>
                  <a:schemeClr val="tx1">
                    <a:tint val="75000"/>
                  </a:schemeClr>
                </a:solidFill>
              </a:defRPr>
            </a:lvl2pPr>
            <a:lvl3pPr marL="914382" indent="0">
              <a:buNone/>
              <a:defRPr sz="1600">
                <a:solidFill>
                  <a:schemeClr val="tx1">
                    <a:tint val="75000"/>
                  </a:schemeClr>
                </a:solidFill>
              </a:defRPr>
            </a:lvl3pPr>
            <a:lvl4pPr marL="1371573" indent="0">
              <a:buNone/>
              <a:defRPr sz="1300">
                <a:solidFill>
                  <a:schemeClr val="tx1">
                    <a:tint val="75000"/>
                  </a:schemeClr>
                </a:solidFill>
              </a:defRPr>
            </a:lvl4pPr>
            <a:lvl5pPr marL="1828764" indent="0">
              <a:buNone/>
              <a:defRPr sz="1300">
                <a:solidFill>
                  <a:schemeClr val="tx1">
                    <a:tint val="75000"/>
                  </a:schemeClr>
                </a:solidFill>
              </a:defRPr>
            </a:lvl5pPr>
            <a:lvl6pPr marL="2285955" indent="0">
              <a:buNone/>
              <a:defRPr sz="1300">
                <a:solidFill>
                  <a:schemeClr val="tx1">
                    <a:tint val="75000"/>
                  </a:schemeClr>
                </a:solidFill>
              </a:defRPr>
            </a:lvl6pPr>
            <a:lvl7pPr marL="2743146" indent="0">
              <a:buNone/>
              <a:defRPr sz="1300">
                <a:solidFill>
                  <a:schemeClr val="tx1">
                    <a:tint val="75000"/>
                  </a:schemeClr>
                </a:solidFill>
              </a:defRPr>
            </a:lvl7pPr>
            <a:lvl8pPr marL="3200337" indent="0">
              <a:buNone/>
              <a:defRPr sz="1300">
                <a:solidFill>
                  <a:schemeClr val="tx1">
                    <a:tint val="75000"/>
                  </a:schemeClr>
                </a:solidFill>
              </a:defRPr>
            </a:lvl8pPr>
            <a:lvl9pPr marL="3657526" indent="0">
              <a:buNone/>
              <a:defRPr sz="13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365040657"/>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2" y="1600203"/>
            <a:ext cx="4038601" cy="4525964"/>
          </a:xfrm>
        </p:spPr>
        <p:txBody>
          <a:bodyPr/>
          <a:lstStyle>
            <a:lvl1pPr>
              <a:defRPr sz="29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4" y="1600203"/>
            <a:ext cx="4038601" cy="4525964"/>
          </a:xfrm>
        </p:spPr>
        <p:txBody>
          <a:bodyPr/>
          <a:lstStyle>
            <a:lvl1pPr>
              <a:defRPr sz="29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935736966"/>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191" indent="0">
              <a:buNone/>
              <a:defRPr sz="2000" b="1"/>
            </a:lvl2pPr>
            <a:lvl3pPr marL="914382" indent="0">
              <a:buNone/>
              <a:defRPr sz="1800" b="1"/>
            </a:lvl3pPr>
            <a:lvl4pPr marL="1371573" indent="0">
              <a:buNone/>
              <a:defRPr sz="1600" b="1"/>
            </a:lvl4pPr>
            <a:lvl5pPr marL="1828764" indent="0">
              <a:buNone/>
              <a:defRPr sz="1600" b="1"/>
            </a:lvl5pPr>
            <a:lvl6pPr marL="2285955" indent="0">
              <a:buNone/>
              <a:defRPr sz="1600" b="1"/>
            </a:lvl6pPr>
            <a:lvl7pPr marL="2743146" indent="0">
              <a:buNone/>
              <a:defRPr sz="1600" b="1"/>
            </a:lvl7pPr>
            <a:lvl8pPr marL="3200337" indent="0">
              <a:buNone/>
              <a:defRPr sz="1600" b="1"/>
            </a:lvl8pPr>
            <a:lvl9pPr marL="3657526"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4"/>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30" y="1535113"/>
            <a:ext cx="4041775" cy="639762"/>
          </a:xfrm>
        </p:spPr>
        <p:txBody>
          <a:bodyPr anchor="b"/>
          <a:lstStyle>
            <a:lvl1pPr marL="0" indent="0">
              <a:buNone/>
              <a:defRPr sz="2400" b="1"/>
            </a:lvl1pPr>
            <a:lvl2pPr marL="457191" indent="0">
              <a:buNone/>
              <a:defRPr sz="2000" b="1"/>
            </a:lvl2pPr>
            <a:lvl3pPr marL="914382" indent="0">
              <a:buNone/>
              <a:defRPr sz="1800" b="1"/>
            </a:lvl3pPr>
            <a:lvl4pPr marL="1371573" indent="0">
              <a:buNone/>
              <a:defRPr sz="1600" b="1"/>
            </a:lvl4pPr>
            <a:lvl5pPr marL="1828764" indent="0">
              <a:buNone/>
              <a:defRPr sz="1600" b="1"/>
            </a:lvl5pPr>
            <a:lvl6pPr marL="2285955" indent="0">
              <a:buNone/>
              <a:defRPr sz="1600" b="1"/>
            </a:lvl6pPr>
            <a:lvl7pPr marL="2743146" indent="0">
              <a:buNone/>
              <a:defRPr sz="1600" b="1"/>
            </a:lvl7pPr>
            <a:lvl8pPr marL="3200337" indent="0">
              <a:buNone/>
              <a:defRPr sz="1600" b="1"/>
            </a:lvl8pPr>
            <a:lvl9pPr marL="3657526"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30" y="2174874"/>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8" name="Espaço Reservado para Rodapé 7"/>
          <p:cNvSpPr>
            <a:spLocks noGrp="1"/>
          </p:cNvSpPr>
          <p:nvPr>
            <p:ph type="ftr" sz="quarter" idx="11"/>
          </p:nvPr>
        </p:nvSpPr>
        <p:spPr/>
        <p:txBody>
          <a:bodyPr/>
          <a:lstStyle/>
          <a:p>
            <a:endParaRPr lang="pt-BR">
              <a:solidFill>
                <a:prstClr val="black">
                  <a:tint val="75000"/>
                </a:prstClr>
              </a:solidFill>
            </a:endParaRPr>
          </a:p>
        </p:txBody>
      </p:sp>
      <p:sp>
        <p:nvSpPr>
          <p:cNvPr id="9" name="Espaço Reservado para Número de Slide 8"/>
          <p:cNvSpPr>
            <a:spLocks noGrp="1"/>
          </p:cNvSpPr>
          <p:nvPr>
            <p:ph type="sldNum" sz="quarter" idx="12"/>
          </p:nvPr>
        </p:nvSpPr>
        <p:spPr/>
        <p:txBody>
          <a:body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40495838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4" name="Espaço Reservado para Rodapé 3"/>
          <p:cNvSpPr>
            <a:spLocks noGrp="1"/>
          </p:cNvSpPr>
          <p:nvPr>
            <p:ph type="ftr" sz="quarter" idx="11"/>
          </p:nvPr>
        </p:nvSpPr>
        <p:spPr/>
        <p:txBody>
          <a:bodyPr/>
          <a:lstStyle/>
          <a:p>
            <a:endParaRPr lang="pt-BR">
              <a:solidFill>
                <a:prstClr val="black">
                  <a:tint val="75000"/>
                </a:prstClr>
              </a:solidFill>
            </a:endParaRPr>
          </a:p>
        </p:txBody>
      </p:sp>
      <p:sp>
        <p:nvSpPr>
          <p:cNvPr id="5" name="Espaço Reservado para Número de Slide 4"/>
          <p:cNvSpPr>
            <a:spLocks noGrp="1"/>
          </p:cNvSpPr>
          <p:nvPr>
            <p:ph type="sldNum" sz="quarter" idx="12"/>
          </p:nvPr>
        </p:nvSpPr>
        <p:spPr/>
        <p:txBody>
          <a:body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656760551"/>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3" name="Espaço Reservado para Rodapé 2"/>
          <p:cNvSpPr>
            <a:spLocks noGrp="1"/>
          </p:cNvSpPr>
          <p:nvPr>
            <p:ph type="ftr" sz="quarter" idx="11"/>
          </p:nvPr>
        </p:nvSpPr>
        <p:spPr/>
        <p:txBody>
          <a:bodyPr/>
          <a:lstStyle/>
          <a:p>
            <a:endParaRPr lang="pt-BR">
              <a:solidFill>
                <a:prstClr val="black">
                  <a:tint val="75000"/>
                </a:prstClr>
              </a:solidFill>
            </a:endParaRPr>
          </a:p>
        </p:txBody>
      </p:sp>
      <p:sp>
        <p:nvSpPr>
          <p:cNvPr id="4" name="Espaço Reservado para Número de Slide 3"/>
          <p:cNvSpPr>
            <a:spLocks noGrp="1"/>
          </p:cNvSpPr>
          <p:nvPr>
            <p:ph type="sldNum" sz="quarter" idx="12"/>
          </p:nvPr>
        </p:nvSpPr>
        <p:spPr/>
        <p:txBody>
          <a:body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8314115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5" y="273049"/>
            <a:ext cx="3008312"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2"/>
            <a:ext cx="5111751" cy="5853112"/>
          </a:xfrm>
        </p:spPr>
        <p:txBody>
          <a:bodyPr/>
          <a:lstStyle>
            <a:lvl1pPr>
              <a:defRPr sz="3100"/>
            </a:lvl1pPr>
            <a:lvl2pPr>
              <a:defRPr sz="29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5" y="1435101"/>
            <a:ext cx="3008312" cy="4691063"/>
          </a:xfrm>
        </p:spPr>
        <p:txBody>
          <a:bodyPr/>
          <a:lstStyle>
            <a:lvl1pPr marL="0" indent="0">
              <a:buNone/>
              <a:defRPr sz="1300"/>
            </a:lvl1pPr>
            <a:lvl2pPr marL="457191" indent="0">
              <a:buNone/>
              <a:defRPr sz="1100"/>
            </a:lvl2pPr>
            <a:lvl3pPr marL="914382" indent="0">
              <a:buNone/>
              <a:defRPr sz="1100"/>
            </a:lvl3pPr>
            <a:lvl4pPr marL="1371573" indent="0">
              <a:buNone/>
              <a:defRPr sz="900"/>
            </a:lvl4pPr>
            <a:lvl5pPr marL="1828764" indent="0">
              <a:buNone/>
              <a:defRPr sz="900"/>
            </a:lvl5pPr>
            <a:lvl6pPr marL="2285955" indent="0">
              <a:buNone/>
              <a:defRPr sz="900"/>
            </a:lvl6pPr>
            <a:lvl7pPr marL="2743146" indent="0">
              <a:buNone/>
              <a:defRPr sz="900"/>
            </a:lvl7pPr>
            <a:lvl8pPr marL="3200337" indent="0">
              <a:buNone/>
              <a:defRPr sz="900"/>
            </a:lvl8pPr>
            <a:lvl9pPr marL="3657526"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5578183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7" y="4800603"/>
            <a:ext cx="5486400" cy="566737"/>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7" y="612775"/>
            <a:ext cx="5486400" cy="4114800"/>
          </a:xfrm>
        </p:spPr>
        <p:txBody>
          <a:bodyPr/>
          <a:lstStyle>
            <a:lvl1pPr marL="0" indent="0">
              <a:buNone/>
              <a:defRPr sz="3100"/>
            </a:lvl1pPr>
            <a:lvl2pPr marL="457191" indent="0">
              <a:buNone/>
              <a:defRPr sz="2900"/>
            </a:lvl2pPr>
            <a:lvl3pPr marL="914382" indent="0">
              <a:buNone/>
              <a:defRPr sz="2400"/>
            </a:lvl3pPr>
            <a:lvl4pPr marL="1371573" indent="0">
              <a:buNone/>
              <a:defRPr sz="2000"/>
            </a:lvl4pPr>
            <a:lvl5pPr marL="1828764" indent="0">
              <a:buNone/>
              <a:defRPr sz="2000"/>
            </a:lvl5pPr>
            <a:lvl6pPr marL="2285955" indent="0">
              <a:buNone/>
              <a:defRPr sz="2000"/>
            </a:lvl6pPr>
            <a:lvl7pPr marL="2743146" indent="0">
              <a:buNone/>
              <a:defRPr sz="2000"/>
            </a:lvl7pPr>
            <a:lvl8pPr marL="3200337" indent="0">
              <a:buNone/>
              <a:defRPr sz="2000"/>
            </a:lvl8pPr>
            <a:lvl9pPr marL="3657526" indent="0">
              <a:buNone/>
              <a:defRPr sz="2000"/>
            </a:lvl9pPr>
          </a:lstStyle>
          <a:p>
            <a:endParaRPr lang="pt-BR"/>
          </a:p>
        </p:txBody>
      </p:sp>
      <p:sp>
        <p:nvSpPr>
          <p:cNvPr id="4" name="Espaço Reservado para Texto 3"/>
          <p:cNvSpPr>
            <a:spLocks noGrp="1"/>
          </p:cNvSpPr>
          <p:nvPr>
            <p:ph type="body" sz="half" idx="2"/>
          </p:nvPr>
        </p:nvSpPr>
        <p:spPr>
          <a:xfrm>
            <a:off x="1792287" y="5367340"/>
            <a:ext cx="5486400" cy="804863"/>
          </a:xfrm>
        </p:spPr>
        <p:txBody>
          <a:bodyPr/>
          <a:lstStyle>
            <a:lvl1pPr marL="0" indent="0">
              <a:buNone/>
              <a:defRPr sz="1300"/>
            </a:lvl1pPr>
            <a:lvl2pPr marL="457191" indent="0">
              <a:buNone/>
              <a:defRPr sz="1100"/>
            </a:lvl2pPr>
            <a:lvl3pPr marL="914382" indent="0">
              <a:buNone/>
              <a:defRPr sz="1100"/>
            </a:lvl3pPr>
            <a:lvl4pPr marL="1371573" indent="0">
              <a:buNone/>
              <a:defRPr sz="900"/>
            </a:lvl4pPr>
            <a:lvl5pPr marL="1828764" indent="0">
              <a:buNone/>
              <a:defRPr sz="900"/>
            </a:lvl5pPr>
            <a:lvl6pPr marL="2285955" indent="0">
              <a:buNone/>
              <a:defRPr sz="900"/>
            </a:lvl6pPr>
            <a:lvl7pPr marL="2743146" indent="0">
              <a:buNone/>
              <a:defRPr sz="900"/>
            </a:lvl7pPr>
            <a:lvl8pPr marL="3200337" indent="0">
              <a:buNone/>
              <a:defRPr sz="900"/>
            </a:lvl8pPr>
            <a:lvl9pPr marL="3657526"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831095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7452551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3" y="274641"/>
            <a:ext cx="2057399" cy="5851526"/>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1" y="274641"/>
            <a:ext cx="6019799" cy="5851526"/>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4076232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microsoft.com/office/2007/relationships/hdphoto" Target="../media/hdphoto1.wdp"/></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5" y="274639"/>
            <a:ext cx="8229600" cy="1143000"/>
          </a:xfrm>
          <a:prstGeom prst="rect">
            <a:avLst/>
          </a:prstGeom>
        </p:spPr>
        <p:txBody>
          <a:bodyPr vert="horz" lIns="91439" tIns="45720" rIns="91439"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5" y="1600203"/>
            <a:ext cx="8229600" cy="4525964"/>
          </a:xfrm>
          <a:prstGeom prst="rect">
            <a:avLst/>
          </a:prstGeom>
        </p:spPr>
        <p:txBody>
          <a:bodyPr vert="horz" lIns="91439" tIns="45720" rIns="91439"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1"/>
            <a:ext cx="2133600" cy="365126"/>
          </a:xfrm>
          <a:prstGeom prst="rect">
            <a:avLst/>
          </a:prstGeom>
        </p:spPr>
        <p:txBody>
          <a:bodyPr vert="horz" lIns="91439" tIns="45720" rIns="91439" bIns="45720" rtlCol="0" anchor="ctr"/>
          <a:lstStyle>
            <a:lvl1pPr algn="l">
              <a:defRPr sz="1100">
                <a:solidFill>
                  <a:schemeClr val="tx1">
                    <a:tint val="75000"/>
                  </a:schemeClr>
                </a:solidFill>
              </a:defRPr>
            </a:lvl1pPr>
          </a:lstStyle>
          <a:p>
            <a:fld id="{961FFFC3-51E5-4C63-8FCC-6BDFDA47222E}" type="datetimeFigureOut">
              <a:rPr lang="pt-BR" smtClean="0"/>
              <a:t>19/04/2018</a:t>
            </a:fld>
            <a:endParaRPr lang="pt-BR"/>
          </a:p>
        </p:txBody>
      </p:sp>
      <p:sp>
        <p:nvSpPr>
          <p:cNvPr id="5" name="Espaço Reservado para Rodapé 4"/>
          <p:cNvSpPr>
            <a:spLocks noGrp="1"/>
          </p:cNvSpPr>
          <p:nvPr>
            <p:ph type="ftr" sz="quarter" idx="3"/>
          </p:nvPr>
        </p:nvSpPr>
        <p:spPr>
          <a:xfrm>
            <a:off x="3124205" y="6356351"/>
            <a:ext cx="2895601" cy="365126"/>
          </a:xfrm>
          <a:prstGeom prst="rect">
            <a:avLst/>
          </a:prstGeom>
        </p:spPr>
        <p:txBody>
          <a:bodyPr vert="horz" lIns="91439" tIns="45720" rIns="91439" bIns="45720" rtlCol="0" anchor="ctr"/>
          <a:lstStyle>
            <a:lvl1pPr algn="ctr">
              <a:defRPr sz="11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5" y="6356351"/>
            <a:ext cx="2133600" cy="365126"/>
          </a:xfrm>
          <a:prstGeom prst="rect">
            <a:avLst/>
          </a:prstGeom>
        </p:spPr>
        <p:txBody>
          <a:bodyPr vert="horz" lIns="91439" tIns="45720" rIns="91439" bIns="45720" rtlCol="0" anchor="ctr"/>
          <a:lstStyle>
            <a:lvl1pPr algn="r">
              <a:defRPr sz="1100">
                <a:solidFill>
                  <a:schemeClr val="tx1">
                    <a:tint val="75000"/>
                  </a:schemeClr>
                </a:solidFill>
              </a:defRPr>
            </a:lvl1pPr>
          </a:lstStyle>
          <a:p>
            <a:fld id="{120154E4-D00E-482F-9B4F-D1CAAEF59347}" type="slidenum">
              <a:rPr lang="pt-BR" smtClean="0"/>
              <a:t>‹nº›</a:t>
            </a:fld>
            <a:endParaRPr lang="pt-BR"/>
          </a:p>
        </p:txBody>
      </p:sp>
    </p:spTree>
    <p:extLst>
      <p:ext uri="{BB962C8B-B14F-4D97-AF65-F5344CB8AC3E}">
        <p14:creationId xmlns:p14="http://schemas.microsoft.com/office/powerpoint/2010/main" val="5975598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defTabSz="914382" rtl="0" eaLnBrk="1" latinLnBrk="0" hangingPunct="1">
        <a:spcBef>
          <a:spcPct val="0"/>
        </a:spcBef>
        <a:buNone/>
        <a:defRPr sz="4400" kern="1200">
          <a:solidFill>
            <a:schemeClr val="tx1"/>
          </a:solidFill>
          <a:latin typeface="+mj-lt"/>
          <a:ea typeface="+mj-ea"/>
          <a:cs typeface="+mj-cs"/>
        </a:defRPr>
      </a:lvl1pPr>
    </p:titleStyle>
    <p:bodyStyle>
      <a:lvl1pPr marL="342894" indent="-342894" algn="l" defTabSz="914382"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1pPr>
      <a:lvl2pPr marL="742937" indent="-285746" algn="l" defTabSz="914382"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2pPr>
      <a:lvl3pPr marL="1142977" indent="-228595" algn="l" defTabSz="914382"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168"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359"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550"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41"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32"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21"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382" rtl="0" eaLnBrk="1" latinLnBrk="0" hangingPunct="1">
        <a:defRPr sz="1800" kern="1200">
          <a:solidFill>
            <a:schemeClr val="tx1"/>
          </a:solidFill>
          <a:latin typeface="+mn-lt"/>
          <a:ea typeface="+mn-ea"/>
          <a:cs typeface="+mn-cs"/>
        </a:defRPr>
      </a:lvl1pPr>
      <a:lvl2pPr marL="457191" algn="l" defTabSz="914382" rtl="0" eaLnBrk="1" latinLnBrk="0" hangingPunct="1">
        <a:defRPr sz="1800" kern="1200">
          <a:solidFill>
            <a:schemeClr val="tx1"/>
          </a:solidFill>
          <a:latin typeface="+mn-lt"/>
          <a:ea typeface="+mn-ea"/>
          <a:cs typeface="+mn-cs"/>
        </a:defRPr>
      </a:lvl2pPr>
      <a:lvl3pPr marL="914382" algn="l" defTabSz="914382" rtl="0" eaLnBrk="1" latinLnBrk="0" hangingPunct="1">
        <a:defRPr sz="1800" kern="1200">
          <a:solidFill>
            <a:schemeClr val="tx1"/>
          </a:solidFill>
          <a:latin typeface="+mn-lt"/>
          <a:ea typeface="+mn-ea"/>
          <a:cs typeface="+mn-cs"/>
        </a:defRPr>
      </a:lvl3pPr>
      <a:lvl4pPr marL="1371573" algn="l" defTabSz="914382" rtl="0" eaLnBrk="1" latinLnBrk="0" hangingPunct="1">
        <a:defRPr sz="1800" kern="1200">
          <a:solidFill>
            <a:schemeClr val="tx1"/>
          </a:solidFill>
          <a:latin typeface="+mn-lt"/>
          <a:ea typeface="+mn-ea"/>
          <a:cs typeface="+mn-cs"/>
        </a:defRPr>
      </a:lvl4pPr>
      <a:lvl5pPr marL="1828764" algn="l" defTabSz="914382" rtl="0" eaLnBrk="1" latinLnBrk="0" hangingPunct="1">
        <a:defRPr sz="1800" kern="1200">
          <a:solidFill>
            <a:schemeClr val="tx1"/>
          </a:solidFill>
          <a:latin typeface="+mn-lt"/>
          <a:ea typeface="+mn-ea"/>
          <a:cs typeface="+mn-cs"/>
        </a:defRPr>
      </a:lvl5pPr>
      <a:lvl6pPr marL="2285955" algn="l" defTabSz="914382" rtl="0" eaLnBrk="1" latinLnBrk="0" hangingPunct="1">
        <a:defRPr sz="1800" kern="1200">
          <a:solidFill>
            <a:schemeClr val="tx1"/>
          </a:solidFill>
          <a:latin typeface="+mn-lt"/>
          <a:ea typeface="+mn-ea"/>
          <a:cs typeface="+mn-cs"/>
        </a:defRPr>
      </a:lvl6pPr>
      <a:lvl7pPr marL="2743146" algn="l" defTabSz="914382" rtl="0" eaLnBrk="1" latinLnBrk="0" hangingPunct="1">
        <a:defRPr sz="1800" kern="1200">
          <a:solidFill>
            <a:schemeClr val="tx1"/>
          </a:solidFill>
          <a:latin typeface="+mn-lt"/>
          <a:ea typeface="+mn-ea"/>
          <a:cs typeface="+mn-cs"/>
        </a:defRPr>
      </a:lvl7pPr>
      <a:lvl8pPr marL="3200337" algn="l" defTabSz="914382" rtl="0" eaLnBrk="1" latinLnBrk="0" hangingPunct="1">
        <a:defRPr sz="1800" kern="1200">
          <a:solidFill>
            <a:schemeClr val="tx1"/>
          </a:solidFill>
          <a:latin typeface="+mn-lt"/>
          <a:ea typeface="+mn-ea"/>
          <a:cs typeface="+mn-cs"/>
        </a:defRPr>
      </a:lvl8pPr>
      <a:lvl9pPr marL="3657526" algn="l" defTabSz="914382"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Imagem 6"/>
          <p:cNvPicPr>
            <a:picLocks noChangeAspect="1"/>
          </p:cNvPicPr>
          <p:nvPr userDrawn="1"/>
        </p:nvPicPr>
        <p:blipFill>
          <a:blip r:embed="rId13">
            <a:duotone>
              <a:schemeClr val="accent1">
                <a:shade val="45000"/>
                <a:satMod val="135000"/>
              </a:schemeClr>
              <a:prstClr val="white"/>
            </a:duotone>
            <a:extLst>
              <a:ext uri="{BEBA8EAE-BF5A-486C-A8C5-ECC9F3942E4B}">
                <a14:imgProps xmlns:a14="http://schemas.microsoft.com/office/drawing/2010/main">
                  <a14:imgLayer r:embed="rId14">
                    <a14:imgEffect>
                      <a14:artisticPlasticWrap/>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0" y="190504"/>
            <a:ext cx="9144000" cy="6477000"/>
          </a:xfrm>
          <a:prstGeom prst="rect">
            <a:avLst/>
          </a:prstGeom>
        </p:spPr>
      </p:pic>
      <p:sp>
        <p:nvSpPr>
          <p:cNvPr id="2" name="Espaço Reservado para Título 1"/>
          <p:cNvSpPr>
            <a:spLocks noGrp="1"/>
          </p:cNvSpPr>
          <p:nvPr>
            <p:ph type="title"/>
          </p:nvPr>
        </p:nvSpPr>
        <p:spPr>
          <a:xfrm>
            <a:off x="457205" y="274639"/>
            <a:ext cx="8229600" cy="1143000"/>
          </a:xfrm>
          <a:prstGeom prst="rect">
            <a:avLst/>
          </a:prstGeom>
        </p:spPr>
        <p:txBody>
          <a:bodyPr vert="horz" lIns="91439" tIns="45720" rIns="91439"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5" y="1600203"/>
            <a:ext cx="8229600" cy="4525964"/>
          </a:xfrm>
          <a:prstGeom prst="rect">
            <a:avLst/>
          </a:prstGeom>
        </p:spPr>
        <p:txBody>
          <a:bodyPr vert="horz" lIns="91439" tIns="45720" rIns="91439" bIns="45720" rtlCol="0">
            <a:normAutofit/>
          </a:bodyPr>
          <a:lstStyle/>
          <a:p>
            <a:pPr lvl="0"/>
            <a:r>
              <a:rPr lang="pt-BR" dirty="0" smtClean="0"/>
              <a:t>Clique para editar o texto mestre</a:t>
            </a:r>
          </a:p>
          <a:p>
            <a:pPr lvl="1"/>
            <a:r>
              <a:rPr lang="pt-BR" dirty="0" smtClean="0"/>
              <a:t>Segundo nível</a:t>
            </a:r>
          </a:p>
          <a:p>
            <a:pPr lvl="2"/>
            <a:r>
              <a:rPr lang="pt-BR" dirty="0" smtClean="0"/>
              <a:t>Terceiro nível</a:t>
            </a:r>
          </a:p>
          <a:p>
            <a:pPr lvl="3"/>
            <a:r>
              <a:rPr lang="pt-BR" dirty="0" smtClean="0"/>
              <a:t>Quarto nível</a:t>
            </a:r>
          </a:p>
          <a:p>
            <a:pPr lvl="4"/>
            <a:r>
              <a:rPr lang="pt-BR" dirty="0" smtClean="0"/>
              <a:t>Quinto nível</a:t>
            </a:r>
            <a:endParaRPr lang="pt-BR" dirty="0"/>
          </a:p>
        </p:txBody>
      </p:sp>
      <p:sp>
        <p:nvSpPr>
          <p:cNvPr id="4" name="Espaço Reservado para Data 3"/>
          <p:cNvSpPr>
            <a:spLocks noGrp="1"/>
          </p:cNvSpPr>
          <p:nvPr>
            <p:ph type="dt" sz="half" idx="2"/>
          </p:nvPr>
        </p:nvSpPr>
        <p:spPr>
          <a:xfrm>
            <a:off x="457200" y="6356351"/>
            <a:ext cx="2133600" cy="365126"/>
          </a:xfrm>
          <a:prstGeom prst="rect">
            <a:avLst/>
          </a:prstGeom>
        </p:spPr>
        <p:txBody>
          <a:bodyPr vert="horz" lIns="91439" tIns="45720" rIns="91439" bIns="45720" rtlCol="0" anchor="ctr"/>
          <a:lstStyle>
            <a:lvl1pPr algn="l">
              <a:defRPr sz="1100">
                <a:solidFill>
                  <a:schemeClr val="tx1">
                    <a:tint val="75000"/>
                  </a:schemeClr>
                </a:solidFill>
              </a:defRPr>
            </a:lvl1pPr>
          </a:lstStyle>
          <a:p>
            <a:fld id="{75CECD4F-6FD0-4C4B-9178-3AF47440E023}" type="datetimeFigureOut">
              <a:rPr lang="pt-BR" smtClean="0"/>
              <a:t>19/04/2018</a:t>
            </a:fld>
            <a:endParaRPr lang="pt-BR"/>
          </a:p>
        </p:txBody>
      </p:sp>
      <p:sp>
        <p:nvSpPr>
          <p:cNvPr id="5" name="Espaço Reservado para Rodapé 4"/>
          <p:cNvSpPr>
            <a:spLocks noGrp="1"/>
          </p:cNvSpPr>
          <p:nvPr>
            <p:ph type="ftr" sz="quarter" idx="3"/>
          </p:nvPr>
        </p:nvSpPr>
        <p:spPr>
          <a:xfrm>
            <a:off x="3124205" y="6356351"/>
            <a:ext cx="2895601" cy="365126"/>
          </a:xfrm>
          <a:prstGeom prst="rect">
            <a:avLst/>
          </a:prstGeom>
        </p:spPr>
        <p:txBody>
          <a:bodyPr vert="horz" lIns="91439" tIns="45720" rIns="91439" bIns="45720" rtlCol="0" anchor="ctr"/>
          <a:lstStyle>
            <a:lvl1pPr algn="ctr">
              <a:defRPr sz="11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5" y="6356351"/>
            <a:ext cx="2133600" cy="365126"/>
          </a:xfrm>
          <a:prstGeom prst="rect">
            <a:avLst/>
          </a:prstGeom>
        </p:spPr>
        <p:txBody>
          <a:bodyPr vert="horz" lIns="91439" tIns="45720" rIns="91439" bIns="45720" rtlCol="0" anchor="ctr"/>
          <a:lstStyle>
            <a:lvl1pPr algn="r">
              <a:defRPr sz="1100">
                <a:solidFill>
                  <a:schemeClr val="tx1">
                    <a:tint val="75000"/>
                  </a:schemeClr>
                </a:solidFill>
              </a:defRPr>
            </a:lvl1pPr>
          </a:lstStyle>
          <a:p>
            <a:fld id="{E220C466-E472-4F32-8B55-D32082ADA3D6}" type="slidenum">
              <a:rPr lang="pt-BR" smtClean="0"/>
              <a:t>‹nº›</a:t>
            </a:fld>
            <a:endParaRPr lang="pt-BR"/>
          </a:p>
        </p:txBody>
      </p:sp>
    </p:spTree>
    <p:extLst>
      <p:ext uri="{BB962C8B-B14F-4D97-AF65-F5344CB8AC3E}">
        <p14:creationId xmlns:p14="http://schemas.microsoft.com/office/powerpoint/2010/main" val="318514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ctr" defTabSz="914382" rtl="0" eaLnBrk="1" latinLnBrk="0" hangingPunct="1">
        <a:spcBef>
          <a:spcPct val="0"/>
        </a:spcBef>
        <a:buNone/>
        <a:defRPr sz="4400" kern="1200">
          <a:solidFill>
            <a:schemeClr val="tx1"/>
          </a:solidFill>
          <a:latin typeface="+mj-lt"/>
          <a:ea typeface="+mj-ea"/>
          <a:cs typeface="+mj-cs"/>
        </a:defRPr>
      </a:lvl1pPr>
    </p:titleStyle>
    <p:bodyStyle>
      <a:lvl1pPr marL="342894" indent="-342894" algn="l" defTabSz="914382"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1pPr>
      <a:lvl2pPr marL="742937" indent="-285746" algn="l" defTabSz="914382"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2pPr>
      <a:lvl3pPr marL="1142977" indent="-228595" algn="l" defTabSz="914382"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168"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359"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550"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41"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32"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21"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382" rtl="0" eaLnBrk="1" latinLnBrk="0" hangingPunct="1">
        <a:defRPr sz="1800" kern="1200">
          <a:solidFill>
            <a:schemeClr val="tx1"/>
          </a:solidFill>
          <a:latin typeface="+mn-lt"/>
          <a:ea typeface="+mn-ea"/>
          <a:cs typeface="+mn-cs"/>
        </a:defRPr>
      </a:lvl1pPr>
      <a:lvl2pPr marL="457191" algn="l" defTabSz="914382" rtl="0" eaLnBrk="1" latinLnBrk="0" hangingPunct="1">
        <a:defRPr sz="1800" kern="1200">
          <a:solidFill>
            <a:schemeClr val="tx1"/>
          </a:solidFill>
          <a:latin typeface="+mn-lt"/>
          <a:ea typeface="+mn-ea"/>
          <a:cs typeface="+mn-cs"/>
        </a:defRPr>
      </a:lvl2pPr>
      <a:lvl3pPr marL="914382" algn="l" defTabSz="914382" rtl="0" eaLnBrk="1" latinLnBrk="0" hangingPunct="1">
        <a:defRPr sz="1800" kern="1200">
          <a:solidFill>
            <a:schemeClr val="tx1"/>
          </a:solidFill>
          <a:latin typeface="+mn-lt"/>
          <a:ea typeface="+mn-ea"/>
          <a:cs typeface="+mn-cs"/>
        </a:defRPr>
      </a:lvl3pPr>
      <a:lvl4pPr marL="1371573" algn="l" defTabSz="914382" rtl="0" eaLnBrk="1" latinLnBrk="0" hangingPunct="1">
        <a:defRPr sz="1800" kern="1200">
          <a:solidFill>
            <a:schemeClr val="tx1"/>
          </a:solidFill>
          <a:latin typeface="+mn-lt"/>
          <a:ea typeface="+mn-ea"/>
          <a:cs typeface="+mn-cs"/>
        </a:defRPr>
      </a:lvl4pPr>
      <a:lvl5pPr marL="1828764" algn="l" defTabSz="914382" rtl="0" eaLnBrk="1" latinLnBrk="0" hangingPunct="1">
        <a:defRPr sz="1800" kern="1200">
          <a:solidFill>
            <a:schemeClr val="tx1"/>
          </a:solidFill>
          <a:latin typeface="+mn-lt"/>
          <a:ea typeface="+mn-ea"/>
          <a:cs typeface="+mn-cs"/>
        </a:defRPr>
      </a:lvl5pPr>
      <a:lvl6pPr marL="2285955" algn="l" defTabSz="914382" rtl="0" eaLnBrk="1" latinLnBrk="0" hangingPunct="1">
        <a:defRPr sz="1800" kern="1200">
          <a:solidFill>
            <a:schemeClr val="tx1"/>
          </a:solidFill>
          <a:latin typeface="+mn-lt"/>
          <a:ea typeface="+mn-ea"/>
          <a:cs typeface="+mn-cs"/>
        </a:defRPr>
      </a:lvl6pPr>
      <a:lvl7pPr marL="2743146" algn="l" defTabSz="914382" rtl="0" eaLnBrk="1" latinLnBrk="0" hangingPunct="1">
        <a:defRPr sz="1800" kern="1200">
          <a:solidFill>
            <a:schemeClr val="tx1"/>
          </a:solidFill>
          <a:latin typeface="+mn-lt"/>
          <a:ea typeface="+mn-ea"/>
          <a:cs typeface="+mn-cs"/>
        </a:defRPr>
      </a:lvl7pPr>
      <a:lvl8pPr marL="3200337" algn="l" defTabSz="914382" rtl="0" eaLnBrk="1" latinLnBrk="0" hangingPunct="1">
        <a:defRPr sz="1800" kern="1200">
          <a:solidFill>
            <a:schemeClr val="tx1"/>
          </a:solidFill>
          <a:latin typeface="+mn-lt"/>
          <a:ea typeface="+mn-ea"/>
          <a:cs typeface="+mn-cs"/>
        </a:defRPr>
      </a:lvl8pPr>
      <a:lvl9pPr marL="3657526" algn="l" defTabSz="914382"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5" y="274639"/>
            <a:ext cx="8229600" cy="1143000"/>
          </a:xfrm>
          <a:prstGeom prst="rect">
            <a:avLst/>
          </a:prstGeom>
        </p:spPr>
        <p:txBody>
          <a:bodyPr vert="horz" lIns="91439" tIns="45720" rIns="91439"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5" y="1600203"/>
            <a:ext cx="8229600" cy="4525964"/>
          </a:xfrm>
          <a:prstGeom prst="rect">
            <a:avLst/>
          </a:prstGeom>
        </p:spPr>
        <p:txBody>
          <a:bodyPr vert="horz" lIns="91439" tIns="45720" rIns="91439"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1"/>
            <a:ext cx="2133600" cy="365126"/>
          </a:xfrm>
          <a:prstGeom prst="rect">
            <a:avLst/>
          </a:prstGeom>
        </p:spPr>
        <p:txBody>
          <a:bodyPr vert="horz" lIns="91439" tIns="45720" rIns="91439" bIns="45720" rtlCol="0" anchor="ctr"/>
          <a:lstStyle>
            <a:lvl1pPr algn="l">
              <a:defRPr sz="1100">
                <a:solidFill>
                  <a:schemeClr val="tx1">
                    <a:tint val="75000"/>
                  </a:schemeClr>
                </a:solidFill>
              </a:defRPr>
            </a:lvl1pPr>
          </a:lstStyle>
          <a:p>
            <a:fld id="{961FFFC3-51E5-4C63-8FCC-6BDFDA47222E}" type="datetimeFigureOut">
              <a:rPr lang="pt-BR">
                <a:solidFill>
                  <a:prstClr val="black">
                    <a:tint val="75000"/>
                  </a:prstClr>
                </a:solidFill>
              </a:rPr>
              <a:pPr/>
              <a:t>19/04/2018</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124205" y="6356351"/>
            <a:ext cx="2895601" cy="365126"/>
          </a:xfrm>
          <a:prstGeom prst="rect">
            <a:avLst/>
          </a:prstGeom>
        </p:spPr>
        <p:txBody>
          <a:bodyPr vert="horz" lIns="91439" tIns="45720" rIns="91439" bIns="45720" rtlCol="0" anchor="ctr"/>
          <a:lstStyle>
            <a:lvl1pPr algn="ctr">
              <a:defRPr sz="1100">
                <a:solidFill>
                  <a:schemeClr val="tx1">
                    <a:tint val="75000"/>
                  </a:schemeClr>
                </a:solidFill>
              </a:defRPr>
            </a:lvl1pPr>
          </a:lstStyle>
          <a:p>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6553205" y="6356351"/>
            <a:ext cx="2133600" cy="365126"/>
          </a:xfrm>
          <a:prstGeom prst="rect">
            <a:avLst/>
          </a:prstGeom>
        </p:spPr>
        <p:txBody>
          <a:bodyPr vert="horz" lIns="91439" tIns="45720" rIns="91439" bIns="45720" rtlCol="0" anchor="ctr"/>
          <a:lstStyle>
            <a:lvl1pPr algn="r">
              <a:defRPr sz="1100">
                <a:solidFill>
                  <a:schemeClr val="tx1">
                    <a:tint val="75000"/>
                  </a:schemeClr>
                </a:solidFill>
              </a:defRPr>
            </a:lvl1pPr>
          </a:lstStyle>
          <a:p>
            <a:fld id="{120154E4-D00E-482F-9B4F-D1CAAEF59347}" type="slidenum">
              <a:rPr lang="pt-BR">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53661886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ctr" defTabSz="914382" rtl="0" eaLnBrk="1" latinLnBrk="0" hangingPunct="1">
        <a:spcBef>
          <a:spcPct val="0"/>
        </a:spcBef>
        <a:buNone/>
        <a:defRPr sz="4400" kern="1200">
          <a:solidFill>
            <a:schemeClr val="tx1"/>
          </a:solidFill>
          <a:latin typeface="+mj-lt"/>
          <a:ea typeface="+mj-ea"/>
          <a:cs typeface="+mj-cs"/>
        </a:defRPr>
      </a:lvl1pPr>
    </p:titleStyle>
    <p:bodyStyle>
      <a:lvl1pPr marL="342894" indent="-342894" algn="l" defTabSz="914382"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1pPr>
      <a:lvl2pPr marL="742937" indent="-285746" algn="l" defTabSz="914382"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2pPr>
      <a:lvl3pPr marL="1142977" indent="-228595" algn="l" defTabSz="914382"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168"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359"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550"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41"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32"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21" indent="-228595" algn="l" defTabSz="914382"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382" rtl="0" eaLnBrk="1" latinLnBrk="0" hangingPunct="1">
        <a:defRPr sz="1800" kern="1200">
          <a:solidFill>
            <a:schemeClr val="tx1"/>
          </a:solidFill>
          <a:latin typeface="+mn-lt"/>
          <a:ea typeface="+mn-ea"/>
          <a:cs typeface="+mn-cs"/>
        </a:defRPr>
      </a:lvl1pPr>
      <a:lvl2pPr marL="457191" algn="l" defTabSz="914382" rtl="0" eaLnBrk="1" latinLnBrk="0" hangingPunct="1">
        <a:defRPr sz="1800" kern="1200">
          <a:solidFill>
            <a:schemeClr val="tx1"/>
          </a:solidFill>
          <a:latin typeface="+mn-lt"/>
          <a:ea typeface="+mn-ea"/>
          <a:cs typeface="+mn-cs"/>
        </a:defRPr>
      </a:lvl2pPr>
      <a:lvl3pPr marL="914382" algn="l" defTabSz="914382" rtl="0" eaLnBrk="1" latinLnBrk="0" hangingPunct="1">
        <a:defRPr sz="1800" kern="1200">
          <a:solidFill>
            <a:schemeClr val="tx1"/>
          </a:solidFill>
          <a:latin typeface="+mn-lt"/>
          <a:ea typeface="+mn-ea"/>
          <a:cs typeface="+mn-cs"/>
        </a:defRPr>
      </a:lvl3pPr>
      <a:lvl4pPr marL="1371573" algn="l" defTabSz="914382" rtl="0" eaLnBrk="1" latinLnBrk="0" hangingPunct="1">
        <a:defRPr sz="1800" kern="1200">
          <a:solidFill>
            <a:schemeClr val="tx1"/>
          </a:solidFill>
          <a:latin typeface="+mn-lt"/>
          <a:ea typeface="+mn-ea"/>
          <a:cs typeface="+mn-cs"/>
        </a:defRPr>
      </a:lvl4pPr>
      <a:lvl5pPr marL="1828764" algn="l" defTabSz="914382" rtl="0" eaLnBrk="1" latinLnBrk="0" hangingPunct="1">
        <a:defRPr sz="1800" kern="1200">
          <a:solidFill>
            <a:schemeClr val="tx1"/>
          </a:solidFill>
          <a:latin typeface="+mn-lt"/>
          <a:ea typeface="+mn-ea"/>
          <a:cs typeface="+mn-cs"/>
        </a:defRPr>
      </a:lvl5pPr>
      <a:lvl6pPr marL="2285955" algn="l" defTabSz="914382" rtl="0" eaLnBrk="1" latinLnBrk="0" hangingPunct="1">
        <a:defRPr sz="1800" kern="1200">
          <a:solidFill>
            <a:schemeClr val="tx1"/>
          </a:solidFill>
          <a:latin typeface="+mn-lt"/>
          <a:ea typeface="+mn-ea"/>
          <a:cs typeface="+mn-cs"/>
        </a:defRPr>
      </a:lvl6pPr>
      <a:lvl7pPr marL="2743146" algn="l" defTabSz="914382" rtl="0" eaLnBrk="1" latinLnBrk="0" hangingPunct="1">
        <a:defRPr sz="1800" kern="1200">
          <a:solidFill>
            <a:schemeClr val="tx1"/>
          </a:solidFill>
          <a:latin typeface="+mn-lt"/>
          <a:ea typeface="+mn-ea"/>
          <a:cs typeface="+mn-cs"/>
        </a:defRPr>
      </a:lvl7pPr>
      <a:lvl8pPr marL="3200337" algn="l" defTabSz="914382" rtl="0" eaLnBrk="1" latinLnBrk="0" hangingPunct="1">
        <a:defRPr sz="1800" kern="1200">
          <a:solidFill>
            <a:schemeClr val="tx1"/>
          </a:solidFill>
          <a:latin typeface="+mn-lt"/>
          <a:ea typeface="+mn-ea"/>
          <a:cs typeface="+mn-cs"/>
        </a:defRPr>
      </a:lvl8pPr>
      <a:lvl9pPr marL="3657526" algn="l" defTabSz="9143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86.xml"/><Relationship Id="rId5" Type="http://schemas.openxmlformats.org/officeDocument/2006/relationships/slide" Target="slide2.xml"/><Relationship Id="rId4" Type="http://schemas.openxmlformats.org/officeDocument/2006/relationships/hyperlink" Target="http://creativecommons.org/licenses/by-nc/4.0/"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slide" Target="slide3.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slide" Target="slide86.xml"/><Relationship Id="rId10" Type="http://schemas.microsoft.com/office/2007/relationships/hdphoto" Target="../media/hdphoto3.wdp"/><Relationship Id="rId4" Type="http://schemas.microsoft.com/office/2007/relationships/hdphoto" Target="../media/hdphoto2.wdp"/><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slide" Target="slide22.xml"/><Relationship Id="rId18" Type="http://schemas.openxmlformats.org/officeDocument/2006/relationships/slide" Target="slide27.xml"/><Relationship Id="rId26" Type="http://schemas.openxmlformats.org/officeDocument/2006/relationships/slide" Target="slide42.xml"/><Relationship Id="rId39" Type="http://schemas.microsoft.com/office/2007/relationships/hdphoto" Target="../media/hdphoto3.wdp"/><Relationship Id="rId3" Type="http://schemas.openxmlformats.org/officeDocument/2006/relationships/image" Target="../media/image2.png"/><Relationship Id="rId21" Type="http://schemas.openxmlformats.org/officeDocument/2006/relationships/slide" Target="slide31.xml"/><Relationship Id="rId34" Type="http://schemas.openxmlformats.org/officeDocument/2006/relationships/slide" Target="slide2.xml"/><Relationship Id="rId7" Type="http://schemas.openxmlformats.org/officeDocument/2006/relationships/slide" Target="slide8.xml"/><Relationship Id="rId12" Type="http://schemas.openxmlformats.org/officeDocument/2006/relationships/slide" Target="slide19.xml"/><Relationship Id="rId17" Type="http://schemas.openxmlformats.org/officeDocument/2006/relationships/slide" Target="slide26.xml"/><Relationship Id="rId25" Type="http://schemas.openxmlformats.org/officeDocument/2006/relationships/slide" Target="slide40.xml"/><Relationship Id="rId33" Type="http://schemas.openxmlformats.org/officeDocument/2006/relationships/slide" Target="slide55.xml"/><Relationship Id="rId38" Type="http://schemas.openxmlformats.org/officeDocument/2006/relationships/image" Target="../media/image9.png"/><Relationship Id="rId2" Type="http://schemas.openxmlformats.org/officeDocument/2006/relationships/notesSlide" Target="../notesSlides/notesSlide1.xml"/><Relationship Id="rId16" Type="http://schemas.openxmlformats.org/officeDocument/2006/relationships/slide" Target="slide25.xml"/><Relationship Id="rId20" Type="http://schemas.openxmlformats.org/officeDocument/2006/relationships/slide" Target="slide30.xml"/><Relationship Id="rId29" Type="http://schemas.openxmlformats.org/officeDocument/2006/relationships/slide" Target="slide48.xml"/><Relationship Id="rId1" Type="http://schemas.openxmlformats.org/officeDocument/2006/relationships/slideLayout" Target="../slideLayouts/slideLayout1.xml"/><Relationship Id="rId6" Type="http://schemas.openxmlformats.org/officeDocument/2006/relationships/slide" Target="slide6.xml"/><Relationship Id="rId11" Type="http://schemas.openxmlformats.org/officeDocument/2006/relationships/slide" Target="slide18.xml"/><Relationship Id="rId24" Type="http://schemas.openxmlformats.org/officeDocument/2006/relationships/slide" Target="slide38.xml"/><Relationship Id="rId32" Type="http://schemas.openxmlformats.org/officeDocument/2006/relationships/slide" Target="slide53.xml"/><Relationship Id="rId37" Type="http://schemas.openxmlformats.org/officeDocument/2006/relationships/image" Target="../media/image4.png"/><Relationship Id="rId5" Type="http://schemas.openxmlformats.org/officeDocument/2006/relationships/slide" Target="slide5.xml"/><Relationship Id="rId15" Type="http://schemas.openxmlformats.org/officeDocument/2006/relationships/slide" Target="slide24.xml"/><Relationship Id="rId23" Type="http://schemas.openxmlformats.org/officeDocument/2006/relationships/slide" Target="slide37.xml"/><Relationship Id="rId28" Type="http://schemas.openxmlformats.org/officeDocument/2006/relationships/slide" Target="slide45.xml"/><Relationship Id="rId36" Type="http://schemas.openxmlformats.org/officeDocument/2006/relationships/slide" Target="slide86.xml"/><Relationship Id="rId10" Type="http://schemas.openxmlformats.org/officeDocument/2006/relationships/slide" Target="slide15.xml"/><Relationship Id="rId19" Type="http://schemas.openxmlformats.org/officeDocument/2006/relationships/slide" Target="slide28.xml"/><Relationship Id="rId31" Type="http://schemas.openxmlformats.org/officeDocument/2006/relationships/slide" Target="slide52.xml"/><Relationship Id="rId4" Type="http://schemas.openxmlformats.org/officeDocument/2006/relationships/slide" Target="slide4.xml"/><Relationship Id="rId9" Type="http://schemas.openxmlformats.org/officeDocument/2006/relationships/slide" Target="slide11.xml"/><Relationship Id="rId14" Type="http://schemas.openxmlformats.org/officeDocument/2006/relationships/slide" Target="slide23.xml"/><Relationship Id="rId22" Type="http://schemas.openxmlformats.org/officeDocument/2006/relationships/slide" Target="slide34.xml"/><Relationship Id="rId27" Type="http://schemas.openxmlformats.org/officeDocument/2006/relationships/slide" Target="slide44.xml"/><Relationship Id="rId30" Type="http://schemas.openxmlformats.org/officeDocument/2006/relationships/slide" Target="slide51.xml"/><Relationship Id="rId35"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slide" Target="slide2.xml"/><Relationship Id="rId12"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microsoft.com/office/2007/relationships/hdphoto" Target="../media/hdphoto2.wdp"/><Relationship Id="rId11" Type="http://schemas.openxmlformats.org/officeDocument/2006/relationships/slide" Target="slide3.xml"/><Relationship Id="rId5" Type="http://schemas.openxmlformats.org/officeDocument/2006/relationships/image" Target="../media/image5.png"/><Relationship Id="rId10" Type="http://schemas.openxmlformats.org/officeDocument/2006/relationships/image" Target="../media/image4.png"/><Relationship Id="rId4" Type="http://schemas.microsoft.com/office/2007/relationships/hdphoto" Target="../media/hdphoto4.wdp"/><Relationship Id="rId9" Type="http://schemas.openxmlformats.org/officeDocument/2006/relationships/slide" Target="slide86.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slide" Target="slide2.xml"/><Relationship Id="rId12"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23.xml"/><Relationship Id="rId6" Type="http://schemas.microsoft.com/office/2007/relationships/hdphoto" Target="../media/hdphoto2.wdp"/><Relationship Id="rId11" Type="http://schemas.openxmlformats.org/officeDocument/2006/relationships/slide" Target="slide3.xml"/><Relationship Id="rId5" Type="http://schemas.openxmlformats.org/officeDocument/2006/relationships/image" Target="../media/image5.png"/><Relationship Id="rId10" Type="http://schemas.openxmlformats.org/officeDocument/2006/relationships/image" Target="../media/image4.png"/><Relationship Id="rId4" Type="http://schemas.microsoft.com/office/2007/relationships/hdphoto" Target="../media/hdphoto4.wdp"/><Relationship Id="rId9" Type="http://schemas.openxmlformats.org/officeDocument/2006/relationships/slide" Target="slide86.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slide" Target="slide2.xml"/><Relationship Id="rId12"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23.xml"/><Relationship Id="rId6" Type="http://schemas.microsoft.com/office/2007/relationships/hdphoto" Target="../media/hdphoto2.wdp"/><Relationship Id="rId11" Type="http://schemas.openxmlformats.org/officeDocument/2006/relationships/slide" Target="slide3.xml"/><Relationship Id="rId5" Type="http://schemas.openxmlformats.org/officeDocument/2006/relationships/image" Target="../media/image5.png"/><Relationship Id="rId10" Type="http://schemas.openxmlformats.org/officeDocument/2006/relationships/image" Target="../media/image4.png"/><Relationship Id="rId4" Type="http://schemas.microsoft.com/office/2007/relationships/hdphoto" Target="../media/hdphoto4.wdp"/><Relationship Id="rId9" Type="http://schemas.openxmlformats.org/officeDocument/2006/relationships/slide" Target="slide86.xml"/></Relationships>
</file>

<file path=ppt/slides/_rels/slide8.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slide" Target="slide2.xml"/><Relationship Id="rId12"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23.xml"/><Relationship Id="rId6" Type="http://schemas.microsoft.com/office/2007/relationships/hdphoto" Target="../media/hdphoto2.wdp"/><Relationship Id="rId11" Type="http://schemas.openxmlformats.org/officeDocument/2006/relationships/slide" Target="slide3.xml"/><Relationship Id="rId5" Type="http://schemas.openxmlformats.org/officeDocument/2006/relationships/image" Target="../media/image5.png"/><Relationship Id="rId10" Type="http://schemas.openxmlformats.org/officeDocument/2006/relationships/image" Target="../media/image4.png"/><Relationship Id="rId4" Type="http://schemas.microsoft.com/office/2007/relationships/hdphoto" Target="../media/hdphoto4.wdp"/><Relationship Id="rId9" Type="http://schemas.openxmlformats.org/officeDocument/2006/relationships/slide" Target="slide86.xml"/></Relationships>
</file>

<file path=ppt/slides/_rels/slide10.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image" Target="../media/image6.png"/><Relationship Id="rId3" Type="http://schemas.openxmlformats.org/officeDocument/2006/relationships/image" Target="../media/image15.png"/><Relationship Id="rId7" Type="http://schemas.microsoft.com/office/2007/relationships/hdphoto" Target="../media/hdphoto2.wdp"/><Relationship Id="rId12" Type="http://schemas.openxmlformats.org/officeDocument/2006/relationships/slide" Target="slide3.xml"/><Relationship Id="rId2" Type="http://schemas.openxmlformats.org/officeDocument/2006/relationships/image" Target="../media/image14.png"/><Relationship Id="rId1" Type="http://schemas.openxmlformats.org/officeDocument/2006/relationships/slideLayout" Target="../slideLayouts/slideLayout23.xml"/><Relationship Id="rId6" Type="http://schemas.openxmlformats.org/officeDocument/2006/relationships/image" Target="../media/image5.png"/><Relationship Id="rId11" Type="http://schemas.openxmlformats.org/officeDocument/2006/relationships/image" Target="../media/image4.png"/><Relationship Id="rId5" Type="http://schemas.microsoft.com/office/2007/relationships/hdphoto" Target="../media/hdphoto4.wdp"/><Relationship Id="rId10" Type="http://schemas.openxmlformats.org/officeDocument/2006/relationships/slide" Target="slide86.xml"/><Relationship Id="rId4" Type="http://schemas.openxmlformats.org/officeDocument/2006/relationships/image" Target="../media/image10.png"/><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slide" Target="slide3.xml"/><Relationship Id="rId3" Type="http://schemas.openxmlformats.org/officeDocument/2006/relationships/image" Target="../media/image17.png"/><Relationship Id="rId7" Type="http://schemas.openxmlformats.org/officeDocument/2006/relationships/image" Target="../media/image5.png"/><Relationship Id="rId12"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3.xml"/><Relationship Id="rId6" Type="http://schemas.microsoft.com/office/2007/relationships/hdphoto" Target="../media/hdphoto4.wdp"/><Relationship Id="rId11" Type="http://schemas.openxmlformats.org/officeDocument/2006/relationships/slide" Target="slide86.xml"/><Relationship Id="rId5" Type="http://schemas.openxmlformats.org/officeDocument/2006/relationships/image" Target="../media/image10.png"/><Relationship Id="rId10" Type="http://schemas.openxmlformats.org/officeDocument/2006/relationships/image" Target="../media/image8.png"/><Relationship Id="rId4" Type="http://schemas.openxmlformats.org/officeDocument/2006/relationships/image" Target="../media/image18.png"/><Relationship Id="rId9" Type="http://schemas.openxmlformats.org/officeDocument/2006/relationships/slide" Target="slide2.xml"/><Relationship Id="rId1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slide" Target="slide3.xml"/><Relationship Id="rId3" Type="http://schemas.openxmlformats.org/officeDocument/2006/relationships/image" Target="../media/image20.jpeg"/><Relationship Id="rId7" Type="http://schemas.openxmlformats.org/officeDocument/2006/relationships/image" Target="../media/image5.png"/><Relationship Id="rId12"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23.xml"/><Relationship Id="rId6" Type="http://schemas.microsoft.com/office/2007/relationships/hdphoto" Target="../media/hdphoto4.wdp"/><Relationship Id="rId11" Type="http://schemas.openxmlformats.org/officeDocument/2006/relationships/slide" Target="slide86.xml"/><Relationship Id="rId5" Type="http://schemas.openxmlformats.org/officeDocument/2006/relationships/image" Target="../media/image10.png"/><Relationship Id="rId10" Type="http://schemas.openxmlformats.org/officeDocument/2006/relationships/image" Target="../media/image8.png"/><Relationship Id="rId4" Type="http://schemas.openxmlformats.org/officeDocument/2006/relationships/image" Target="../media/image21.jpeg"/><Relationship Id="rId9" Type="http://schemas.openxmlformats.org/officeDocument/2006/relationships/slide" Target="slide2.xml"/><Relationship Id="rId14"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image" Target="../media/image6.png"/><Relationship Id="rId3" Type="http://schemas.openxmlformats.org/officeDocument/2006/relationships/slide" Target="slide14.xml"/><Relationship Id="rId7" Type="http://schemas.microsoft.com/office/2007/relationships/hdphoto" Target="../media/hdphoto2.wdp"/><Relationship Id="rId12" Type="http://schemas.openxmlformats.org/officeDocument/2006/relationships/slide" Target="slide3.xml"/><Relationship Id="rId2" Type="http://schemas.openxmlformats.org/officeDocument/2006/relationships/image" Target="../media/image22.png"/><Relationship Id="rId1" Type="http://schemas.openxmlformats.org/officeDocument/2006/relationships/slideLayout" Target="../slideLayouts/slideLayout23.xml"/><Relationship Id="rId6" Type="http://schemas.openxmlformats.org/officeDocument/2006/relationships/image" Target="../media/image5.png"/><Relationship Id="rId11" Type="http://schemas.openxmlformats.org/officeDocument/2006/relationships/image" Target="../media/image4.png"/><Relationship Id="rId5" Type="http://schemas.microsoft.com/office/2007/relationships/hdphoto" Target="../media/hdphoto4.wdp"/><Relationship Id="rId10" Type="http://schemas.openxmlformats.org/officeDocument/2006/relationships/slide" Target="slide86.xml"/><Relationship Id="rId4" Type="http://schemas.openxmlformats.org/officeDocument/2006/relationships/image" Target="../media/image10.png"/><Relationship Id="rId9"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3.xml"/><Relationship Id="rId1" Type="http://schemas.openxmlformats.org/officeDocument/2006/relationships/slideLayout" Target="../slideLayouts/slideLayout2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17.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slide" Target="slide3.xml"/><Relationship Id="rId3" Type="http://schemas.microsoft.com/office/2007/relationships/hdphoto" Target="../media/hdphoto5.wdp"/><Relationship Id="rId7" Type="http://schemas.openxmlformats.org/officeDocument/2006/relationships/image" Target="../media/image5.png"/><Relationship Id="rId12"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23.xml"/><Relationship Id="rId6" Type="http://schemas.microsoft.com/office/2007/relationships/hdphoto" Target="../media/hdphoto4.wdp"/><Relationship Id="rId11" Type="http://schemas.openxmlformats.org/officeDocument/2006/relationships/slide" Target="slide86.xml"/><Relationship Id="rId5" Type="http://schemas.openxmlformats.org/officeDocument/2006/relationships/image" Target="../media/image10.png"/><Relationship Id="rId10" Type="http://schemas.openxmlformats.org/officeDocument/2006/relationships/image" Target="../media/image8.png"/><Relationship Id="rId4" Type="http://schemas.openxmlformats.org/officeDocument/2006/relationships/hyperlink" Target="http://ardufc.blogspot.com.br/2012/10/modelos-do-arduino.html" TargetMode="External"/><Relationship Id="rId9" Type="http://schemas.openxmlformats.org/officeDocument/2006/relationships/slide" Target="slide2.xml"/><Relationship Id="rId14"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slide" Target="slide81.xml"/><Relationship Id="rId13" Type="http://schemas.microsoft.com/office/2007/relationships/hdphoto" Target="../media/hdphoto4.wdp"/><Relationship Id="rId18" Type="http://schemas.openxmlformats.org/officeDocument/2006/relationships/slide" Target="slide86.xml"/><Relationship Id="rId3" Type="http://schemas.openxmlformats.org/officeDocument/2006/relationships/slide" Target="slide76.xml"/><Relationship Id="rId21" Type="http://schemas.openxmlformats.org/officeDocument/2006/relationships/image" Target="../media/image6.png"/><Relationship Id="rId7" Type="http://schemas.openxmlformats.org/officeDocument/2006/relationships/slide" Target="slide80.xml"/><Relationship Id="rId12" Type="http://schemas.openxmlformats.org/officeDocument/2006/relationships/image" Target="../media/image10.png"/><Relationship Id="rId17" Type="http://schemas.openxmlformats.org/officeDocument/2006/relationships/image" Target="../media/image8.png"/><Relationship Id="rId2" Type="http://schemas.openxmlformats.org/officeDocument/2006/relationships/image" Target="../media/image24.png"/><Relationship Id="rId16" Type="http://schemas.openxmlformats.org/officeDocument/2006/relationships/slide" Target="slide2.xml"/><Relationship Id="rId20" Type="http://schemas.openxmlformats.org/officeDocument/2006/relationships/slide" Target="slide3.xml"/><Relationship Id="rId1" Type="http://schemas.openxmlformats.org/officeDocument/2006/relationships/slideLayout" Target="../slideLayouts/slideLayout23.xml"/><Relationship Id="rId6" Type="http://schemas.openxmlformats.org/officeDocument/2006/relationships/slide" Target="slide79.xml"/><Relationship Id="rId11" Type="http://schemas.openxmlformats.org/officeDocument/2006/relationships/hyperlink" Target="https://pixabay.com/pt/arduino-arduino-uno-tecnologia-2168193/" TargetMode="External"/><Relationship Id="rId5" Type="http://schemas.openxmlformats.org/officeDocument/2006/relationships/slide" Target="slide78.xml"/><Relationship Id="rId15" Type="http://schemas.microsoft.com/office/2007/relationships/hdphoto" Target="../media/hdphoto2.wdp"/><Relationship Id="rId10" Type="http://schemas.openxmlformats.org/officeDocument/2006/relationships/slide" Target="slide83.xml"/><Relationship Id="rId19" Type="http://schemas.openxmlformats.org/officeDocument/2006/relationships/image" Target="../media/image4.png"/><Relationship Id="rId4" Type="http://schemas.openxmlformats.org/officeDocument/2006/relationships/slide" Target="slide77.xml"/><Relationship Id="rId9" Type="http://schemas.openxmlformats.org/officeDocument/2006/relationships/slide" Target="slide82.xml"/><Relationship Id="rId1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slide" Target="slide2.xml"/><Relationship Id="rId12" Type="http://schemas.openxmlformats.org/officeDocument/2006/relationships/image" Target="../media/image6.png"/><Relationship Id="rId2" Type="http://schemas.openxmlformats.org/officeDocument/2006/relationships/hyperlink" Target="https://arduinoaprendizes.wordpress.com/2015/04/22/historiaarduino/" TargetMode="External"/><Relationship Id="rId1" Type="http://schemas.openxmlformats.org/officeDocument/2006/relationships/slideLayout" Target="../slideLayouts/slideLayout23.xml"/><Relationship Id="rId6" Type="http://schemas.microsoft.com/office/2007/relationships/hdphoto" Target="../media/hdphoto2.wdp"/><Relationship Id="rId11" Type="http://schemas.openxmlformats.org/officeDocument/2006/relationships/slide" Target="slide3.xml"/><Relationship Id="rId5" Type="http://schemas.openxmlformats.org/officeDocument/2006/relationships/image" Target="../media/image5.png"/><Relationship Id="rId10" Type="http://schemas.openxmlformats.org/officeDocument/2006/relationships/image" Target="../media/image4.png"/><Relationship Id="rId4" Type="http://schemas.microsoft.com/office/2007/relationships/hdphoto" Target="../media/hdphoto4.wdp"/><Relationship Id="rId9" Type="http://schemas.openxmlformats.org/officeDocument/2006/relationships/slide" Target="slide86.xml"/></Relationships>
</file>

<file path=ppt/slides/_rels/slide20.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image" Target="../media/image6.png"/><Relationship Id="rId3" Type="http://schemas.openxmlformats.org/officeDocument/2006/relationships/hyperlink" Target="https://www.arduino.cc/en/Main/Software" TargetMode="External"/><Relationship Id="rId7" Type="http://schemas.microsoft.com/office/2007/relationships/hdphoto" Target="../media/hdphoto2.wdp"/><Relationship Id="rId12" Type="http://schemas.openxmlformats.org/officeDocument/2006/relationships/slide" Target="slide3.xml"/><Relationship Id="rId2" Type="http://schemas.openxmlformats.org/officeDocument/2006/relationships/image" Target="../media/image25.png"/><Relationship Id="rId1" Type="http://schemas.openxmlformats.org/officeDocument/2006/relationships/slideLayout" Target="../slideLayouts/slideLayout23.xml"/><Relationship Id="rId6" Type="http://schemas.openxmlformats.org/officeDocument/2006/relationships/image" Target="../media/image5.png"/><Relationship Id="rId11" Type="http://schemas.openxmlformats.org/officeDocument/2006/relationships/image" Target="../media/image4.png"/><Relationship Id="rId5" Type="http://schemas.microsoft.com/office/2007/relationships/hdphoto" Target="../media/hdphoto4.wdp"/><Relationship Id="rId10" Type="http://schemas.openxmlformats.org/officeDocument/2006/relationships/slide" Target="slide86.xml"/><Relationship Id="rId4" Type="http://schemas.openxmlformats.org/officeDocument/2006/relationships/image" Target="../media/image10.png"/><Relationship Id="rId9" Type="http://schemas.openxmlformats.org/officeDocument/2006/relationships/image" Target="../media/image8.png"/></Relationships>
</file>

<file path=ppt/slides/_rels/slide21.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image" Target="../media/image6.png"/><Relationship Id="rId3" Type="http://schemas.openxmlformats.org/officeDocument/2006/relationships/image" Target="../media/image27.png"/><Relationship Id="rId7" Type="http://schemas.microsoft.com/office/2007/relationships/hdphoto" Target="../media/hdphoto2.wdp"/><Relationship Id="rId12" Type="http://schemas.openxmlformats.org/officeDocument/2006/relationships/slide" Target="slide3.xml"/><Relationship Id="rId2" Type="http://schemas.openxmlformats.org/officeDocument/2006/relationships/image" Target="../media/image26.png"/><Relationship Id="rId1" Type="http://schemas.openxmlformats.org/officeDocument/2006/relationships/slideLayout" Target="../slideLayouts/slideLayout23.xml"/><Relationship Id="rId6" Type="http://schemas.openxmlformats.org/officeDocument/2006/relationships/image" Target="../media/image5.png"/><Relationship Id="rId11" Type="http://schemas.openxmlformats.org/officeDocument/2006/relationships/image" Target="../media/image4.png"/><Relationship Id="rId5" Type="http://schemas.microsoft.com/office/2007/relationships/hdphoto" Target="../media/hdphoto4.wdp"/><Relationship Id="rId10" Type="http://schemas.openxmlformats.org/officeDocument/2006/relationships/slide" Target="slide86.xml"/><Relationship Id="rId4" Type="http://schemas.openxmlformats.org/officeDocument/2006/relationships/image" Target="../media/image10.png"/><Relationship Id="rId9"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slide" Target="slide3.xml"/><Relationship Id="rId3" Type="http://schemas.openxmlformats.org/officeDocument/2006/relationships/slide" Target="slide74.xml"/><Relationship Id="rId7" Type="http://schemas.openxmlformats.org/officeDocument/2006/relationships/image" Target="../media/image5.png"/><Relationship Id="rId12" Type="http://schemas.openxmlformats.org/officeDocument/2006/relationships/image" Target="../media/image4.png"/><Relationship Id="rId2" Type="http://schemas.openxmlformats.org/officeDocument/2006/relationships/slide" Target="slide20.xml"/><Relationship Id="rId1" Type="http://schemas.openxmlformats.org/officeDocument/2006/relationships/slideLayout" Target="../slideLayouts/slideLayout23.xml"/><Relationship Id="rId6" Type="http://schemas.microsoft.com/office/2007/relationships/hdphoto" Target="../media/hdphoto4.wdp"/><Relationship Id="rId11" Type="http://schemas.openxmlformats.org/officeDocument/2006/relationships/slide" Target="slide86.xml"/><Relationship Id="rId5" Type="http://schemas.openxmlformats.org/officeDocument/2006/relationships/image" Target="../media/image10.png"/><Relationship Id="rId10" Type="http://schemas.openxmlformats.org/officeDocument/2006/relationships/image" Target="../media/image8.png"/><Relationship Id="rId4" Type="http://schemas.openxmlformats.org/officeDocument/2006/relationships/slide" Target="slide75.xml"/><Relationship Id="rId9" Type="http://schemas.openxmlformats.org/officeDocument/2006/relationships/slide" Target="slide2.xml"/><Relationship Id="rId1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24.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25.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26.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27.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28.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slide" Target="slide2.xml"/><Relationship Id="rId18" Type="http://schemas.openxmlformats.org/officeDocument/2006/relationships/image" Target="../media/image6.png"/><Relationship Id="rId12" Type="http://schemas.microsoft.com/office/2007/relationships/hdphoto" Target="../media/hdphoto2.wdp"/><Relationship Id="rId17" Type="http://schemas.openxmlformats.org/officeDocument/2006/relationships/slide" Target="slide3.xml"/><Relationship Id="rId16" Type="http://schemas.openxmlformats.org/officeDocument/2006/relationships/image" Target="../media/image4.png"/><Relationship Id="rId1" Type="http://schemas.openxmlformats.org/officeDocument/2006/relationships/slideLayout" Target="../slideLayouts/slideLayout23.xml"/><Relationship Id="rId11" Type="http://schemas.openxmlformats.org/officeDocument/2006/relationships/image" Target="../media/image5.png"/><Relationship Id="rId15" Type="http://schemas.openxmlformats.org/officeDocument/2006/relationships/slide" Target="slide86.xml"/><Relationship Id="rId10" Type="http://schemas.microsoft.com/office/2007/relationships/hdphoto" Target="../media/hdphoto4.wdp"/><Relationship Id="rId9" Type="http://schemas.openxmlformats.org/officeDocument/2006/relationships/image" Target="../media/image10.png"/><Relationship Id="rId14" Type="http://schemas.openxmlformats.org/officeDocument/2006/relationships/image" Target="../media/image8.png"/></Relationships>
</file>

<file path=ppt/slides/_rels/slide29.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30.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31.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32.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33.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34.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image" Target="../media/image6.png"/><Relationship Id="rId3" Type="http://schemas.openxmlformats.org/officeDocument/2006/relationships/image" Target="../media/image28.png"/><Relationship Id="rId7" Type="http://schemas.microsoft.com/office/2007/relationships/hdphoto" Target="../media/hdphoto2.wdp"/><Relationship Id="rId12" Type="http://schemas.openxmlformats.org/officeDocument/2006/relationships/slide" Target="slide3.xml"/><Relationship Id="rId2" Type="http://schemas.openxmlformats.org/officeDocument/2006/relationships/notesSlide" Target="../notesSlides/notesSlide3.xml"/><Relationship Id="rId1" Type="http://schemas.openxmlformats.org/officeDocument/2006/relationships/slideLayout" Target="../slideLayouts/slideLayout23.xml"/><Relationship Id="rId6" Type="http://schemas.openxmlformats.org/officeDocument/2006/relationships/image" Target="../media/image5.png"/><Relationship Id="rId11" Type="http://schemas.openxmlformats.org/officeDocument/2006/relationships/image" Target="../media/image4.png"/><Relationship Id="rId5" Type="http://schemas.microsoft.com/office/2007/relationships/hdphoto" Target="../media/hdphoto4.wdp"/><Relationship Id="rId10" Type="http://schemas.openxmlformats.org/officeDocument/2006/relationships/slide" Target="slide86.xml"/><Relationship Id="rId4" Type="http://schemas.openxmlformats.org/officeDocument/2006/relationships/image" Target="../media/image10.png"/><Relationship Id="rId9" Type="http://schemas.openxmlformats.org/officeDocument/2006/relationships/image" Target="../media/image8.png"/></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slide" Target="slide2.xml"/><Relationship Id="rId12" Type="http://schemas.openxmlformats.org/officeDocument/2006/relationships/image" Target="../media/image6.png"/><Relationship Id="rId2" Type="http://schemas.openxmlformats.org/officeDocument/2006/relationships/slide" Target="slide36.xml"/><Relationship Id="rId1" Type="http://schemas.openxmlformats.org/officeDocument/2006/relationships/slideLayout" Target="../slideLayouts/slideLayout23.xml"/><Relationship Id="rId6" Type="http://schemas.microsoft.com/office/2007/relationships/hdphoto" Target="../media/hdphoto2.wdp"/><Relationship Id="rId11" Type="http://schemas.openxmlformats.org/officeDocument/2006/relationships/slide" Target="slide3.xml"/><Relationship Id="rId5" Type="http://schemas.openxmlformats.org/officeDocument/2006/relationships/image" Target="../media/image5.png"/><Relationship Id="rId10" Type="http://schemas.openxmlformats.org/officeDocument/2006/relationships/image" Target="../media/image4.png"/><Relationship Id="rId4" Type="http://schemas.microsoft.com/office/2007/relationships/hdphoto" Target="../media/hdphoto4.wdp"/><Relationship Id="rId9" Type="http://schemas.openxmlformats.org/officeDocument/2006/relationships/slide" Target="slide86.xml"/></Relationships>
</file>

<file path=ppt/slides/_rels/slide3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3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4.png"/><Relationship Id="rId3" Type="http://schemas.openxmlformats.org/officeDocument/2006/relationships/slide" Target="slide71.xml"/><Relationship Id="rId7" Type="http://schemas.microsoft.com/office/2007/relationships/hdphoto" Target="../media/hdphoto4.wdp"/><Relationship Id="rId12" Type="http://schemas.openxmlformats.org/officeDocument/2006/relationships/slide" Target="slide86.xml"/><Relationship Id="rId2" Type="http://schemas.openxmlformats.org/officeDocument/2006/relationships/slide" Target="slide70.xml"/><Relationship Id="rId1" Type="http://schemas.openxmlformats.org/officeDocument/2006/relationships/slideLayout" Target="../slideLayouts/slideLayout23.xml"/><Relationship Id="rId6" Type="http://schemas.openxmlformats.org/officeDocument/2006/relationships/image" Target="../media/image10.png"/><Relationship Id="rId11" Type="http://schemas.openxmlformats.org/officeDocument/2006/relationships/image" Target="../media/image8.png"/><Relationship Id="rId5" Type="http://schemas.openxmlformats.org/officeDocument/2006/relationships/slide" Target="slide73.xml"/><Relationship Id="rId15" Type="http://schemas.openxmlformats.org/officeDocument/2006/relationships/image" Target="../media/image6.png"/><Relationship Id="rId10" Type="http://schemas.openxmlformats.org/officeDocument/2006/relationships/slide" Target="slide2.xml"/><Relationship Id="rId4" Type="http://schemas.openxmlformats.org/officeDocument/2006/relationships/slide" Target="slide72.xml"/><Relationship Id="rId9" Type="http://schemas.microsoft.com/office/2007/relationships/hdphoto" Target="../media/hdphoto2.wdp"/><Relationship Id="rId14" Type="http://schemas.openxmlformats.org/officeDocument/2006/relationships/slide" Target="slide3.xml"/></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slide" Target="slide2.xml"/><Relationship Id="rId12" Type="http://schemas.openxmlformats.org/officeDocument/2006/relationships/image" Target="../media/image6.png"/><Relationship Id="rId2" Type="http://schemas.openxmlformats.org/officeDocument/2006/relationships/slide" Target="slide67.xml"/><Relationship Id="rId1" Type="http://schemas.openxmlformats.org/officeDocument/2006/relationships/slideLayout" Target="../slideLayouts/slideLayout23.xml"/><Relationship Id="rId6" Type="http://schemas.microsoft.com/office/2007/relationships/hdphoto" Target="../media/hdphoto2.wdp"/><Relationship Id="rId11" Type="http://schemas.openxmlformats.org/officeDocument/2006/relationships/slide" Target="slide3.xml"/><Relationship Id="rId5" Type="http://schemas.openxmlformats.org/officeDocument/2006/relationships/image" Target="../media/image5.png"/><Relationship Id="rId10" Type="http://schemas.openxmlformats.org/officeDocument/2006/relationships/image" Target="../media/image4.png"/><Relationship Id="rId4" Type="http://schemas.microsoft.com/office/2007/relationships/hdphoto" Target="../media/hdphoto4.wdp"/><Relationship Id="rId9" Type="http://schemas.openxmlformats.org/officeDocument/2006/relationships/slide" Target="slide86.xml"/></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slide" Target="slide2.xml"/><Relationship Id="rId12" Type="http://schemas.openxmlformats.org/officeDocument/2006/relationships/image" Target="../media/image6.png"/><Relationship Id="rId2" Type="http://schemas.openxmlformats.org/officeDocument/2006/relationships/image" Target="../media/image29.emf"/><Relationship Id="rId1" Type="http://schemas.openxmlformats.org/officeDocument/2006/relationships/slideLayout" Target="../slideLayouts/slideLayout23.xml"/><Relationship Id="rId6" Type="http://schemas.microsoft.com/office/2007/relationships/hdphoto" Target="../media/hdphoto2.wdp"/><Relationship Id="rId11" Type="http://schemas.openxmlformats.org/officeDocument/2006/relationships/slide" Target="slide3.xml"/><Relationship Id="rId5" Type="http://schemas.openxmlformats.org/officeDocument/2006/relationships/image" Target="../media/image5.png"/><Relationship Id="rId10" Type="http://schemas.openxmlformats.org/officeDocument/2006/relationships/image" Target="../media/image4.png"/><Relationship Id="rId4" Type="http://schemas.microsoft.com/office/2007/relationships/hdphoto" Target="../media/hdphoto4.wdp"/><Relationship Id="rId9" Type="http://schemas.openxmlformats.org/officeDocument/2006/relationships/slide" Target="slide86.xml"/></Relationships>
</file>

<file path=ppt/slides/_rels/slide41.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42.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43.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44.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45.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slide" Target="slide3.xml"/><Relationship Id="rId3" Type="http://schemas.openxmlformats.org/officeDocument/2006/relationships/image" Target="../media/image31.png"/><Relationship Id="rId7" Type="http://schemas.openxmlformats.org/officeDocument/2006/relationships/image" Target="../media/image5.png"/><Relationship Id="rId12" Type="http://schemas.openxmlformats.org/officeDocument/2006/relationships/image" Target="../media/image4.png"/><Relationship Id="rId2" Type="http://schemas.openxmlformats.org/officeDocument/2006/relationships/image" Target="../media/image30.emf"/><Relationship Id="rId1" Type="http://schemas.openxmlformats.org/officeDocument/2006/relationships/slideLayout" Target="../slideLayouts/slideLayout23.xml"/><Relationship Id="rId6" Type="http://schemas.microsoft.com/office/2007/relationships/hdphoto" Target="../media/hdphoto4.wdp"/><Relationship Id="rId11" Type="http://schemas.openxmlformats.org/officeDocument/2006/relationships/slide" Target="slide86.xml"/><Relationship Id="rId5" Type="http://schemas.openxmlformats.org/officeDocument/2006/relationships/image" Target="../media/image10.png"/><Relationship Id="rId10" Type="http://schemas.openxmlformats.org/officeDocument/2006/relationships/image" Target="../media/image8.png"/><Relationship Id="rId4" Type="http://schemas.openxmlformats.org/officeDocument/2006/relationships/image" Target="../media/image32.png"/><Relationship Id="rId9" Type="http://schemas.openxmlformats.org/officeDocument/2006/relationships/slide" Target="slide2.xml"/><Relationship Id="rId14" Type="http://schemas.openxmlformats.org/officeDocument/2006/relationships/image" Target="../media/image6.png"/></Relationships>
</file>

<file path=ppt/slides/_rels/slide46.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47.xml.rels><?xml version="1.0" encoding="UTF-8" standalone="yes"?>
<Relationships xmlns="http://schemas.openxmlformats.org/package/2006/relationships"><Relationship Id="rId8" Type="http://schemas.openxmlformats.org/officeDocument/2006/relationships/image" Target="../media/image66.png"/><Relationship Id="rId13" Type="http://schemas.microsoft.com/office/2007/relationships/hdphoto" Target="../media/hdphoto2.wdp"/><Relationship Id="rId18" Type="http://schemas.openxmlformats.org/officeDocument/2006/relationships/slide" Target="slide3.xml"/><Relationship Id="rId12" Type="http://schemas.openxmlformats.org/officeDocument/2006/relationships/image" Target="../media/image5.png"/><Relationship Id="rId17" Type="http://schemas.openxmlformats.org/officeDocument/2006/relationships/image" Target="../media/image4.png"/><Relationship Id="rId2" Type="http://schemas.openxmlformats.org/officeDocument/2006/relationships/slide" Target="slide65.xml"/><Relationship Id="rId16" Type="http://schemas.openxmlformats.org/officeDocument/2006/relationships/slide" Target="slide86.xml"/><Relationship Id="rId1" Type="http://schemas.openxmlformats.org/officeDocument/2006/relationships/slideLayout" Target="../slideLayouts/slideLayout23.xml"/><Relationship Id="rId11" Type="http://schemas.microsoft.com/office/2007/relationships/hdphoto" Target="../media/hdphoto4.wdp"/><Relationship Id="rId15" Type="http://schemas.openxmlformats.org/officeDocument/2006/relationships/image" Target="../media/image8.png"/><Relationship Id="rId10" Type="http://schemas.openxmlformats.org/officeDocument/2006/relationships/image" Target="../media/image10.png"/><Relationship Id="rId19" Type="http://schemas.openxmlformats.org/officeDocument/2006/relationships/image" Target="../media/image6.png"/><Relationship Id="rId9" Type="http://schemas.openxmlformats.org/officeDocument/2006/relationships/slide" Target="slide66.xml"/><Relationship Id="rId14" Type="http://schemas.openxmlformats.org/officeDocument/2006/relationships/slide" Target="slide2.xml"/></Relationships>
</file>

<file path=ppt/slides/_rels/slide4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slide" Target="slide2.xml"/><Relationship Id="rId12" Type="http://schemas.openxmlformats.org/officeDocument/2006/relationships/image" Target="../media/image6.png"/><Relationship Id="rId2" Type="http://schemas.openxmlformats.org/officeDocument/2006/relationships/image" Target="../media/image33.png"/><Relationship Id="rId1" Type="http://schemas.openxmlformats.org/officeDocument/2006/relationships/slideLayout" Target="../slideLayouts/slideLayout23.xml"/><Relationship Id="rId6" Type="http://schemas.microsoft.com/office/2007/relationships/hdphoto" Target="../media/hdphoto2.wdp"/><Relationship Id="rId11" Type="http://schemas.openxmlformats.org/officeDocument/2006/relationships/slide" Target="slide3.xml"/><Relationship Id="rId5" Type="http://schemas.openxmlformats.org/officeDocument/2006/relationships/image" Target="../media/image5.png"/><Relationship Id="rId10" Type="http://schemas.openxmlformats.org/officeDocument/2006/relationships/image" Target="../media/image4.png"/><Relationship Id="rId4" Type="http://schemas.microsoft.com/office/2007/relationships/hdphoto" Target="../media/hdphoto4.wdp"/><Relationship Id="rId9" Type="http://schemas.openxmlformats.org/officeDocument/2006/relationships/slide" Target="slide86.xml"/></Relationships>
</file>

<file path=ppt/slides/_rels/slide49.xml.rels><?xml version="1.0" encoding="UTF-8" standalone="yes"?>
<Relationships xmlns="http://schemas.openxmlformats.org/package/2006/relationships"><Relationship Id="rId8" Type="http://schemas.openxmlformats.org/officeDocument/2006/relationships/slide" Target="slide86.xml"/><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slide" Target="slide2.xml"/><Relationship Id="rId11" Type="http://schemas.openxmlformats.org/officeDocument/2006/relationships/image" Target="../media/image6.png"/><Relationship Id="rId5" Type="http://schemas.microsoft.com/office/2007/relationships/hdphoto" Target="../media/hdphoto2.wdp"/><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4.png"/></Relationships>
</file>

<file path=ppt/slides/_rels/slide50.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slide" Target="slide3.xml"/><Relationship Id="rId3" Type="http://schemas.openxmlformats.org/officeDocument/2006/relationships/image" Target="../media/image35.png"/><Relationship Id="rId7" Type="http://schemas.openxmlformats.org/officeDocument/2006/relationships/image" Target="../media/image5.png"/><Relationship Id="rId12" Type="http://schemas.openxmlformats.org/officeDocument/2006/relationships/image" Target="../media/image4.png"/><Relationship Id="rId2" Type="http://schemas.openxmlformats.org/officeDocument/2006/relationships/image" Target="../media/image34.png"/><Relationship Id="rId1" Type="http://schemas.openxmlformats.org/officeDocument/2006/relationships/slideLayout" Target="../slideLayouts/slideLayout23.xml"/><Relationship Id="rId6" Type="http://schemas.microsoft.com/office/2007/relationships/hdphoto" Target="../media/hdphoto4.wdp"/><Relationship Id="rId11" Type="http://schemas.openxmlformats.org/officeDocument/2006/relationships/slide" Target="slide86.xml"/><Relationship Id="rId5" Type="http://schemas.openxmlformats.org/officeDocument/2006/relationships/image" Target="../media/image10.png"/><Relationship Id="rId10" Type="http://schemas.openxmlformats.org/officeDocument/2006/relationships/image" Target="../media/image8.png"/><Relationship Id="rId4" Type="http://schemas.openxmlformats.org/officeDocument/2006/relationships/image" Target="../media/image36.emf"/><Relationship Id="rId9" Type="http://schemas.openxmlformats.org/officeDocument/2006/relationships/slide" Target="slide2.xml"/><Relationship Id="rId14" Type="http://schemas.openxmlformats.org/officeDocument/2006/relationships/image" Target="../media/image6.png"/></Relationships>
</file>

<file path=ppt/slides/_rels/slide51.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slide" Target="slide3.xml"/><Relationship Id="rId3" Type="http://schemas.openxmlformats.org/officeDocument/2006/relationships/image" Target="../media/image38.png"/><Relationship Id="rId7" Type="http://schemas.openxmlformats.org/officeDocument/2006/relationships/image" Target="../media/image5.png"/><Relationship Id="rId12" Type="http://schemas.openxmlformats.org/officeDocument/2006/relationships/image" Target="../media/image4.png"/><Relationship Id="rId2" Type="http://schemas.openxmlformats.org/officeDocument/2006/relationships/image" Target="../media/image37.png"/><Relationship Id="rId1" Type="http://schemas.openxmlformats.org/officeDocument/2006/relationships/slideLayout" Target="../slideLayouts/slideLayout23.xml"/><Relationship Id="rId6" Type="http://schemas.microsoft.com/office/2007/relationships/hdphoto" Target="../media/hdphoto4.wdp"/><Relationship Id="rId11" Type="http://schemas.openxmlformats.org/officeDocument/2006/relationships/slide" Target="slide86.xml"/><Relationship Id="rId5" Type="http://schemas.openxmlformats.org/officeDocument/2006/relationships/image" Target="../media/image10.png"/><Relationship Id="rId10" Type="http://schemas.openxmlformats.org/officeDocument/2006/relationships/image" Target="../media/image8.png"/><Relationship Id="rId4" Type="http://schemas.openxmlformats.org/officeDocument/2006/relationships/hyperlink" Target="http://www.instructables.com/id/LM35-Temperature-Sensor/" TargetMode="External"/><Relationship Id="rId9" Type="http://schemas.openxmlformats.org/officeDocument/2006/relationships/slide" Target="slide2.xml"/><Relationship Id="rId14" Type="http://schemas.openxmlformats.org/officeDocument/2006/relationships/image" Target="../media/image6.png"/></Relationships>
</file>

<file path=ppt/slides/_rels/slide52.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slide" Target="slide3.xml"/><Relationship Id="rId3" Type="http://schemas.openxmlformats.org/officeDocument/2006/relationships/image" Target="../media/image40.emf"/><Relationship Id="rId7" Type="http://schemas.openxmlformats.org/officeDocument/2006/relationships/image" Target="../media/image5.png"/><Relationship Id="rId12" Type="http://schemas.openxmlformats.org/officeDocument/2006/relationships/image" Target="../media/image4.png"/><Relationship Id="rId2" Type="http://schemas.openxmlformats.org/officeDocument/2006/relationships/image" Target="../media/image39.png"/><Relationship Id="rId1" Type="http://schemas.openxmlformats.org/officeDocument/2006/relationships/slideLayout" Target="../slideLayouts/slideLayout23.xml"/><Relationship Id="rId6" Type="http://schemas.microsoft.com/office/2007/relationships/hdphoto" Target="../media/hdphoto4.wdp"/><Relationship Id="rId11" Type="http://schemas.openxmlformats.org/officeDocument/2006/relationships/slide" Target="slide86.xml"/><Relationship Id="rId5" Type="http://schemas.openxmlformats.org/officeDocument/2006/relationships/image" Target="../media/image10.png"/><Relationship Id="rId10" Type="http://schemas.openxmlformats.org/officeDocument/2006/relationships/image" Target="../media/image8.png"/><Relationship Id="rId4" Type="http://schemas.openxmlformats.org/officeDocument/2006/relationships/image" Target="../media/image41.emf"/><Relationship Id="rId9" Type="http://schemas.openxmlformats.org/officeDocument/2006/relationships/slide" Target="slide2.xml"/><Relationship Id="rId14" Type="http://schemas.openxmlformats.org/officeDocument/2006/relationships/image" Target="../media/image6.png"/></Relationships>
</file>

<file path=ppt/slides/_rels/slide53.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slide" Target="slide3.xml"/><Relationship Id="rId3" Type="http://schemas.openxmlformats.org/officeDocument/2006/relationships/slide" Target="slide63.xml"/><Relationship Id="rId7" Type="http://schemas.openxmlformats.org/officeDocument/2006/relationships/image" Target="../media/image5.png"/><Relationship Id="rId12" Type="http://schemas.openxmlformats.org/officeDocument/2006/relationships/image" Target="../media/image4.png"/><Relationship Id="rId2" Type="http://schemas.openxmlformats.org/officeDocument/2006/relationships/hyperlink" Target="file:///C:\Users\januarioribeiro\Desktop\63.pptx" TargetMode="External"/><Relationship Id="rId1" Type="http://schemas.openxmlformats.org/officeDocument/2006/relationships/slideLayout" Target="../slideLayouts/slideLayout23.xml"/><Relationship Id="rId6" Type="http://schemas.microsoft.com/office/2007/relationships/hdphoto" Target="../media/hdphoto4.wdp"/><Relationship Id="rId11" Type="http://schemas.openxmlformats.org/officeDocument/2006/relationships/slide" Target="slide86.xml"/><Relationship Id="rId5" Type="http://schemas.openxmlformats.org/officeDocument/2006/relationships/image" Target="../media/image10.png"/><Relationship Id="rId10" Type="http://schemas.openxmlformats.org/officeDocument/2006/relationships/image" Target="../media/image8.png"/><Relationship Id="rId4" Type="http://schemas.openxmlformats.org/officeDocument/2006/relationships/slide" Target="slide64.xml"/><Relationship Id="rId9" Type="http://schemas.openxmlformats.org/officeDocument/2006/relationships/slide" Target="slide2.xml"/><Relationship Id="rId14" Type="http://schemas.openxmlformats.org/officeDocument/2006/relationships/image" Target="../media/image6.png"/></Relationships>
</file>

<file path=ppt/slides/_rels/slide5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slide" Target="slide2.xml"/><Relationship Id="rId12" Type="http://schemas.openxmlformats.org/officeDocument/2006/relationships/image" Target="../media/image6.png"/><Relationship Id="rId2" Type="http://schemas.openxmlformats.org/officeDocument/2006/relationships/slide" Target="slide57.xml"/><Relationship Id="rId1" Type="http://schemas.openxmlformats.org/officeDocument/2006/relationships/slideLayout" Target="../slideLayouts/slideLayout23.xml"/><Relationship Id="rId6" Type="http://schemas.microsoft.com/office/2007/relationships/hdphoto" Target="../media/hdphoto2.wdp"/><Relationship Id="rId11" Type="http://schemas.openxmlformats.org/officeDocument/2006/relationships/slide" Target="slide3.xml"/><Relationship Id="rId5" Type="http://schemas.openxmlformats.org/officeDocument/2006/relationships/image" Target="../media/image5.png"/><Relationship Id="rId10" Type="http://schemas.openxmlformats.org/officeDocument/2006/relationships/image" Target="../media/image4.png"/><Relationship Id="rId4" Type="http://schemas.microsoft.com/office/2007/relationships/hdphoto" Target="../media/hdphoto4.wdp"/><Relationship Id="rId9" Type="http://schemas.openxmlformats.org/officeDocument/2006/relationships/slide" Target="slide86.xml"/></Relationships>
</file>

<file path=ppt/slides/_rels/slide55.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image" Target="../media/image6.png"/><Relationship Id="rId3" Type="http://schemas.openxmlformats.org/officeDocument/2006/relationships/hyperlink" Target="http://slides.com/jurasec/nodebots--2#/3" TargetMode="External"/><Relationship Id="rId7" Type="http://schemas.microsoft.com/office/2007/relationships/hdphoto" Target="../media/hdphoto2.wdp"/><Relationship Id="rId12" Type="http://schemas.openxmlformats.org/officeDocument/2006/relationships/slide" Target="slide3.xml"/><Relationship Id="rId2" Type="http://schemas.openxmlformats.org/officeDocument/2006/relationships/hyperlink" Target="http://playground.arduino.cc/Portugues/HomePage" TargetMode="External"/><Relationship Id="rId1" Type="http://schemas.openxmlformats.org/officeDocument/2006/relationships/slideLayout" Target="../slideLayouts/slideLayout23.xml"/><Relationship Id="rId6" Type="http://schemas.openxmlformats.org/officeDocument/2006/relationships/image" Target="../media/image5.png"/><Relationship Id="rId11" Type="http://schemas.openxmlformats.org/officeDocument/2006/relationships/image" Target="../media/image4.png"/><Relationship Id="rId5" Type="http://schemas.microsoft.com/office/2007/relationships/hdphoto" Target="../media/hdphoto4.wdp"/><Relationship Id="rId10" Type="http://schemas.openxmlformats.org/officeDocument/2006/relationships/slide" Target="slide86.xml"/><Relationship Id="rId4" Type="http://schemas.openxmlformats.org/officeDocument/2006/relationships/image" Target="../media/image10.png"/><Relationship Id="rId9" Type="http://schemas.openxmlformats.org/officeDocument/2006/relationships/image" Target="../media/image8.png"/></Relationships>
</file>

<file path=ppt/slides/_rels/slide56.xml.rels><?xml version="1.0" encoding="UTF-8" standalone="yes"?>
<Relationships xmlns="http://schemas.openxmlformats.org/package/2006/relationships"><Relationship Id="rId8" Type="http://schemas.openxmlformats.org/officeDocument/2006/relationships/slide" Target="slide3.xml"/><Relationship Id="rId3" Type="http://schemas.microsoft.com/office/2007/relationships/hdphoto" Target="../media/hdphoto2.wdp"/><Relationship Id="rId7"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4.xml"/><Relationship Id="rId6" Type="http://schemas.openxmlformats.org/officeDocument/2006/relationships/slide" Target="slide86.xml"/><Relationship Id="rId5" Type="http://schemas.openxmlformats.org/officeDocument/2006/relationships/image" Target="../media/image8.png"/><Relationship Id="rId4" Type="http://schemas.openxmlformats.org/officeDocument/2006/relationships/slide" Target="slide2.xml"/><Relationship Id="rId9" Type="http://schemas.openxmlformats.org/officeDocument/2006/relationships/image" Target="../media/image6.png"/></Relationships>
</file>

<file path=ppt/slides/_rels/slide57.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slide" Target="slide54.xml"/><Relationship Id="rId1" Type="http://schemas.openxmlformats.org/officeDocument/2006/relationships/slideLayout" Target="../slideLayouts/slideLayout23.xml"/><Relationship Id="rId6" Type="http://schemas.openxmlformats.org/officeDocument/2006/relationships/slide" Target="slide58.xml"/><Relationship Id="rId5" Type="http://schemas.openxmlformats.org/officeDocument/2006/relationships/image" Target="../media/image42.emf"/><Relationship Id="rId10" Type="http://schemas.openxmlformats.org/officeDocument/2006/relationships/slide" Target="slide85.xml"/><Relationship Id="rId4" Type="http://schemas.microsoft.com/office/2007/relationships/hdphoto" Target="../media/hdphoto2.wdp"/><Relationship Id="rId9" Type="http://schemas.openxmlformats.org/officeDocument/2006/relationships/slide" Target="slide84.xml"/></Relationships>
</file>

<file path=ppt/slides/_rels/slide58.xml.rels><?xml version="1.0" encoding="UTF-8" standalone="yes"?>
<Relationships xmlns="http://schemas.openxmlformats.org/package/2006/relationships"><Relationship Id="rId8" Type="http://schemas.microsoft.com/office/2007/relationships/hdphoto" Target="../media/hdphoto7.wdp"/><Relationship Id="rId13" Type="http://schemas.openxmlformats.org/officeDocument/2006/relationships/slide" Target="slide85.xml"/><Relationship Id="rId3" Type="http://schemas.openxmlformats.org/officeDocument/2006/relationships/image" Target="../media/image5.png"/><Relationship Id="rId7" Type="http://schemas.openxmlformats.org/officeDocument/2006/relationships/image" Target="../media/image35.png"/><Relationship Id="rId12" Type="http://schemas.openxmlformats.org/officeDocument/2006/relationships/slide" Target="slide84.xml"/><Relationship Id="rId2" Type="http://schemas.openxmlformats.org/officeDocument/2006/relationships/slide" Target="slide57.xml"/><Relationship Id="rId1" Type="http://schemas.openxmlformats.org/officeDocument/2006/relationships/slideLayout" Target="../slideLayouts/slideLayout23.xml"/><Relationship Id="rId6" Type="http://schemas.microsoft.com/office/2007/relationships/hdphoto" Target="../media/hdphoto6.wdp"/><Relationship Id="rId11" Type="http://schemas.microsoft.com/office/2007/relationships/hdphoto" Target="../media/hdphoto4.wdp"/><Relationship Id="rId5" Type="http://schemas.openxmlformats.org/officeDocument/2006/relationships/image" Target="../media/image34.png"/><Relationship Id="rId10" Type="http://schemas.openxmlformats.org/officeDocument/2006/relationships/image" Target="../media/image10.png"/><Relationship Id="rId4" Type="http://schemas.microsoft.com/office/2007/relationships/hdphoto" Target="../media/hdphoto2.wdp"/><Relationship Id="rId9" Type="http://schemas.openxmlformats.org/officeDocument/2006/relationships/slide" Target="slide59.xml"/></Relationships>
</file>

<file path=ppt/slides/_rels/slide59.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slide" Target="slide58.xml"/><Relationship Id="rId1" Type="http://schemas.openxmlformats.org/officeDocument/2006/relationships/slideLayout" Target="../slideLayouts/slideLayout23.xml"/><Relationship Id="rId6" Type="http://schemas.openxmlformats.org/officeDocument/2006/relationships/slide" Target="slide60.xml"/><Relationship Id="rId5" Type="http://schemas.openxmlformats.org/officeDocument/2006/relationships/image" Target="../media/image43.png"/><Relationship Id="rId10" Type="http://schemas.openxmlformats.org/officeDocument/2006/relationships/slide" Target="slide84.xml"/><Relationship Id="rId4" Type="http://schemas.microsoft.com/office/2007/relationships/hdphoto" Target="../media/hdphoto2.wdp"/><Relationship Id="rId9" Type="http://schemas.openxmlformats.org/officeDocument/2006/relationships/slide" Target="slide85.xml"/></Relationships>
</file>

<file path=ppt/slides/_rels/slide60.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slide" Target="slide59.xml"/><Relationship Id="rId1" Type="http://schemas.openxmlformats.org/officeDocument/2006/relationships/slideLayout" Target="../slideLayouts/slideLayout23.xml"/><Relationship Id="rId6" Type="http://schemas.openxmlformats.org/officeDocument/2006/relationships/slide" Target="slide61.xml"/><Relationship Id="rId5" Type="http://schemas.openxmlformats.org/officeDocument/2006/relationships/image" Target="../media/image43.png"/><Relationship Id="rId10" Type="http://schemas.openxmlformats.org/officeDocument/2006/relationships/slide" Target="slide84.xml"/><Relationship Id="rId4" Type="http://schemas.microsoft.com/office/2007/relationships/hdphoto" Target="../media/hdphoto2.wdp"/><Relationship Id="rId9" Type="http://schemas.openxmlformats.org/officeDocument/2006/relationships/slide" Target="slide85.xml"/></Relationships>
</file>

<file path=ppt/slides/_rels/slide6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60.xml"/><Relationship Id="rId1" Type="http://schemas.openxmlformats.org/officeDocument/2006/relationships/slideLayout" Target="../slideLayouts/slideLayout23.xml"/><Relationship Id="rId6" Type="http://schemas.openxmlformats.org/officeDocument/2006/relationships/slide" Target="slide62.xml"/><Relationship Id="rId5" Type="http://schemas.openxmlformats.org/officeDocument/2006/relationships/image" Target="../media/image43.png"/><Relationship Id="rId4" Type="http://schemas.microsoft.com/office/2007/relationships/hdphoto" Target="../media/hdphoto2.wdp"/></Relationships>
</file>

<file path=ppt/slides/_rels/slide6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61.xml"/><Relationship Id="rId1" Type="http://schemas.openxmlformats.org/officeDocument/2006/relationships/slideLayout" Target="../slideLayouts/slideLayout23.xml"/><Relationship Id="rId5" Type="http://schemas.openxmlformats.org/officeDocument/2006/relationships/slide" Target="slide54.xml"/><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53.xml"/><Relationship Id="rId1" Type="http://schemas.openxmlformats.org/officeDocument/2006/relationships/slideLayout" Target="../slideLayouts/slideLayout23.xml"/><Relationship Id="rId5" Type="http://schemas.openxmlformats.org/officeDocument/2006/relationships/image" Target="../media/image44.png"/><Relationship Id="rId4" Type="http://schemas.microsoft.com/office/2007/relationships/hdphoto" Target="../media/hdphoto2.wdp"/></Relationships>
</file>

<file path=ppt/slides/_rels/slide64.xml.rels><?xml version="1.0" encoding="UTF-8" standalone="yes"?>
<Relationships xmlns="http://schemas.openxmlformats.org/package/2006/relationships"><Relationship Id="rId3" Type="http://schemas.openxmlformats.org/officeDocument/2006/relationships/slide" Target="slide53.xml"/><Relationship Id="rId7" Type="http://schemas.openxmlformats.org/officeDocument/2006/relationships/image" Target="../media/image46.png"/><Relationship Id="rId2" Type="http://schemas.openxmlformats.org/officeDocument/2006/relationships/notesSlide" Target="../notesSlides/notesSlide4.xml"/><Relationship Id="rId1" Type="http://schemas.openxmlformats.org/officeDocument/2006/relationships/slideLayout" Target="../slideLayouts/slideLayout23.xml"/><Relationship Id="rId6" Type="http://schemas.openxmlformats.org/officeDocument/2006/relationships/image" Target="../media/image45.png"/><Relationship Id="rId5" Type="http://schemas.microsoft.com/office/2007/relationships/hdphoto" Target="../media/hdphoto2.wdp"/><Relationship Id="rId4" Type="http://schemas.openxmlformats.org/officeDocument/2006/relationships/image" Target="../media/image5.png"/></Relationships>
</file>

<file path=ppt/slides/_rels/slide6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47.xml"/><Relationship Id="rId1" Type="http://schemas.openxmlformats.org/officeDocument/2006/relationships/slideLayout" Target="../slideLayouts/slideLayout23.xml"/><Relationship Id="rId5" Type="http://schemas.openxmlformats.org/officeDocument/2006/relationships/image" Target="../media/image47.png"/><Relationship Id="rId4" Type="http://schemas.microsoft.com/office/2007/relationships/hdphoto" Target="../media/hdphoto2.wdp"/></Relationships>
</file>

<file path=ppt/slides/_rels/slide6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47.xml"/><Relationship Id="rId1" Type="http://schemas.openxmlformats.org/officeDocument/2006/relationships/slideLayout" Target="../slideLayouts/slideLayout23.xml"/><Relationship Id="rId6" Type="http://schemas.openxmlformats.org/officeDocument/2006/relationships/image" Target="../media/image49.png"/><Relationship Id="rId5" Type="http://schemas.openxmlformats.org/officeDocument/2006/relationships/image" Target="../media/image48.png"/><Relationship Id="rId10" Type="http://schemas.openxmlformats.org/officeDocument/2006/relationships/image" Target="../media/image71.png"/><Relationship Id="rId4" Type="http://schemas.microsoft.com/office/2007/relationships/hdphoto" Target="../media/hdphoto2.wdp"/></Relationships>
</file>

<file path=ppt/slides/_rels/slide67.xml.rels><?xml version="1.0" encoding="UTF-8" standalone="yes"?>
<Relationships xmlns="http://schemas.openxmlformats.org/package/2006/relationships"><Relationship Id="rId8" Type="http://schemas.openxmlformats.org/officeDocument/2006/relationships/image" Target="../media/image50.emf"/><Relationship Id="rId3" Type="http://schemas.openxmlformats.org/officeDocument/2006/relationships/image" Target="../media/image5.png"/><Relationship Id="rId7" Type="http://schemas.microsoft.com/office/2007/relationships/hdphoto" Target="../media/hdphoto4.wdp"/><Relationship Id="rId2" Type="http://schemas.openxmlformats.org/officeDocument/2006/relationships/slide" Target="slide39.xml"/><Relationship Id="rId1" Type="http://schemas.openxmlformats.org/officeDocument/2006/relationships/slideLayout" Target="../slideLayouts/slideLayout23.xml"/><Relationship Id="rId6" Type="http://schemas.openxmlformats.org/officeDocument/2006/relationships/image" Target="../media/image10.png"/><Relationship Id="rId5" Type="http://schemas.openxmlformats.org/officeDocument/2006/relationships/slide" Target="slide68.xml"/><Relationship Id="rId10" Type="http://schemas.openxmlformats.org/officeDocument/2006/relationships/slide" Target="slide85.xml"/><Relationship Id="rId4" Type="http://schemas.microsoft.com/office/2007/relationships/hdphoto" Target="../media/hdphoto2.wdp"/><Relationship Id="rId9" Type="http://schemas.openxmlformats.org/officeDocument/2006/relationships/slide" Target="slide84.xml"/></Relationships>
</file>

<file path=ppt/slides/_rels/slide68.xml.rels><?xml version="1.0" encoding="UTF-8" standalone="yes"?>
<Relationships xmlns="http://schemas.openxmlformats.org/package/2006/relationships"><Relationship Id="rId8" Type="http://schemas.openxmlformats.org/officeDocument/2006/relationships/slide" Target="slide84.xml"/><Relationship Id="rId3" Type="http://schemas.openxmlformats.org/officeDocument/2006/relationships/image" Target="../media/image5.png"/><Relationship Id="rId7" Type="http://schemas.openxmlformats.org/officeDocument/2006/relationships/image" Target="../media/image52.emf"/><Relationship Id="rId2" Type="http://schemas.openxmlformats.org/officeDocument/2006/relationships/slide" Target="slide67.xml"/><Relationship Id="rId1" Type="http://schemas.openxmlformats.org/officeDocument/2006/relationships/slideLayout" Target="../slideLayouts/slideLayout23.xml"/><Relationship Id="rId6" Type="http://schemas.openxmlformats.org/officeDocument/2006/relationships/image" Target="../media/image51.emf"/><Relationship Id="rId5" Type="http://schemas.openxmlformats.org/officeDocument/2006/relationships/slide" Target="slide69.xml"/><Relationship Id="rId4" Type="http://schemas.microsoft.com/office/2007/relationships/hdphoto" Target="../media/hdphoto2.wdp"/><Relationship Id="rId9" Type="http://schemas.openxmlformats.org/officeDocument/2006/relationships/slide" Target="slide85.xml"/></Relationships>
</file>

<file path=ppt/slides/_rels/slide6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68.xml"/><Relationship Id="rId1" Type="http://schemas.openxmlformats.org/officeDocument/2006/relationships/slideLayout" Target="../slideLayouts/slideLayout23.xml"/><Relationship Id="rId5" Type="http://schemas.openxmlformats.org/officeDocument/2006/relationships/slide" Target="slide39.xml"/><Relationship Id="rId4" Type="http://schemas.microsoft.com/office/2007/relationships/hdphoto" Target="../media/hdphoto2.wdp"/></Relationships>
</file>

<file path=ppt/slides/_rels/slide7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38.xml"/><Relationship Id="rId1" Type="http://schemas.openxmlformats.org/officeDocument/2006/relationships/slideLayout" Target="../slideLayouts/slideLayout23.xml"/><Relationship Id="rId5" Type="http://schemas.openxmlformats.org/officeDocument/2006/relationships/image" Target="../media/image53.png"/><Relationship Id="rId4" Type="http://schemas.microsoft.com/office/2007/relationships/hdphoto" Target="../media/hdphoto2.wdp"/></Relationships>
</file>

<file path=ppt/slides/_rels/slide71.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image" Target="../media/image54.png"/><Relationship Id="rId1" Type="http://schemas.openxmlformats.org/officeDocument/2006/relationships/slideLayout" Target="../slideLayouts/slideLayout23.xml"/><Relationship Id="rId5" Type="http://schemas.microsoft.com/office/2007/relationships/hdphoto" Target="../media/hdphoto2.wdp"/><Relationship Id="rId4" Type="http://schemas.openxmlformats.org/officeDocument/2006/relationships/image" Target="../media/image5.png"/></Relationships>
</file>

<file path=ppt/slides/_rels/slide72.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image" Target="../media/image55.png"/><Relationship Id="rId1" Type="http://schemas.openxmlformats.org/officeDocument/2006/relationships/slideLayout" Target="../slideLayouts/slideLayout23.xml"/><Relationship Id="rId5" Type="http://schemas.microsoft.com/office/2007/relationships/hdphoto" Target="../media/hdphoto2.wdp"/><Relationship Id="rId4" Type="http://schemas.openxmlformats.org/officeDocument/2006/relationships/image" Target="../media/image5.png"/></Relationships>
</file>

<file path=ppt/slides/_rels/slide73.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image" Target="../media/image55.png"/><Relationship Id="rId1" Type="http://schemas.openxmlformats.org/officeDocument/2006/relationships/slideLayout" Target="../slideLayouts/slideLayout23.xml"/><Relationship Id="rId5" Type="http://schemas.microsoft.com/office/2007/relationships/hdphoto" Target="../media/hdphoto2.wdp"/><Relationship Id="rId4" Type="http://schemas.openxmlformats.org/officeDocument/2006/relationships/image" Target="../media/image5.png"/></Relationships>
</file>

<file path=ppt/slides/_rels/slide7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22.xml"/><Relationship Id="rId1" Type="http://schemas.openxmlformats.org/officeDocument/2006/relationships/slideLayout" Target="../slideLayouts/slideLayout23.xml"/><Relationship Id="rId6" Type="http://schemas.openxmlformats.org/officeDocument/2006/relationships/image" Target="../media/image57.png"/><Relationship Id="rId5" Type="http://schemas.openxmlformats.org/officeDocument/2006/relationships/image" Target="../media/image56.png"/><Relationship Id="rId4" Type="http://schemas.microsoft.com/office/2007/relationships/hdphoto" Target="../media/hdphoto2.wdp"/></Relationships>
</file>

<file path=ppt/slides/_rels/slide7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22.xml"/><Relationship Id="rId1" Type="http://schemas.openxmlformats.org/officeDocument/2006/relationships/slideLayout" Target="../slideLayouts/slideLayout23.xml"/><Relationship Id="rId6" Type="http://schemas.openxmlformats.org/officeDocument/2006/relationships/image" Target="../media/image59.png"/><Relationship Id="rId5" Type="http://schemas.openxmlformats.org/officeDocument/2006/relationships/image" Target="../media/image58.png"/><Relationship Id="rId4" Type="http://schemas.microsoft.com/office/2007/relationships/hdphoto" Target="../media/hdphoto2.wdp"/></Relationships>
</file>

<file path=ppt/slides/_rels/slide76.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60.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5.png"/></Relationships>
</file>

<file path=ppt/slides/_rels/slide7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61.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5.png"/></Relationships>
</file>

<file path=ppt/slides/_rels/slide78.xml.rels><?xml version="1.0" encoding="UTF-8" standalone="yes"?>
<Relationships xmlns="http://schemas.openxmlformats.org/package/2006/relationships"><Relationship Id="rId3" Type="http://schemas.openxmlformats.org/officeDocument/2006/relationships/image" Target="../media/image63.png"/><Relationship Id="rId7" Type="http://schemas.microsoft.com/office/2007/relationships/hdphoto" Target="../media/hdphoto2.wdp"/><Relationship Id="rId2"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slide" Target="slide18.xml"/><Relationship Id="rId4" Type="http://schemas.openxmlformats.org/officeDocument/2006/relationships/image" Target="../media/image64.png"/></Relationships>
</file>

<file path=ppt/slides/_rels/slide7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5.pn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5.png"/><Relationship Id="rId4" Type="http://schemas.openxmlformats.org/officeDocument/2006/relationships/slide" Target="slide18.xml"/></Relationships>
</file>

<file path=ppt/slides/_rels/slide8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5.png"/><Relationship Id="rId4" Type="http://schemas.openxmlformats.org/officeDocument/2006/relationships/slide" Target="slide18.xml"/></Relationships>
</file>

<file path=ppt/slides/_rels/slide81.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image" Target="../media/image70.png"/><Relationship Id="rId1" Type="http://schemas.openxmlformats.org/officeDocument/2006/relationships/slideLayout" Target="../slideLayouts/slideLayout2.xml"/><Relationship Id="rId6" Type="http://schemas.openxmlformats.org/officeDocument/2006/relationships/image" Target="../media/image75.png"/><Relationship Id="rId11" Type="http://schemas.microsoft.com/office/2007/relationships/hdphoto" Target="../media/hdphoto2.wdp"/><Relationship Id="rId5" Type="http://schemas.openxmlformats.org/officeDocument/2006/relationships/image" Target="../media/image74.png"/><Relationship Id="rId10" Type="http://schemas.openxmlformats.org/officeDocument/2006/relationships/image" Target="../media/image5.png"/><Relationship Id="rId4" Type="http://schemas.openxmlformats.org/officeDocument/2006/relationships/image" Target="../media/image73.png"/><Relationship Id="rId9" Type="http://schemas.openxmlformats.org/officeDocument/2006/relationships/slide" Target="slide18.xml"/></Relationships>
</file>

<file path=ppt/slides/_rels/slide82.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78.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5.png"/></Relationships>
</file>

<file path=ppt/slides/_rels/slide83.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79.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5.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pic>
        <p:nvPicPr>
          <p:cNvPr id="1028" name="Picture 4" descr="Resultado de imagem para unipamp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62207" y="620689"/>
            <a:ext cx="1419586" cy="864095"/>
          </a:xfrm>
          <a:prstGeom prst="rect">
            <a:avLst/>
          </a:prstGeom>
          <a:noFill/>
          <a:extLst>
            <a:ext uri="{909E8E84-426E-40DD-AFC4-6F175D3DCCD1}">
              <a14:hiddenFill xmlns:a14="http://schemas.microsoft.com/office/drawing/2010/main">
                <a:solidFill>
                  <a:srgbClr val="FFFFFF"/>
                </a:solidFill>
              </a14:hiddenFill>
            </a:ext>
          </a:extLst>
        </p:spPr>
      </p:pic>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p>
        </p:txBody>
      </p:sp>
      <p:sp>
        <p:nvSpPr>
          <p:cNvPr id="5" name="Retângulo 4"/>
          <p:cNvSpPr/>
          <p:nvPr/>
        </p:nvSpPr>
        <p:spPr>
          <a:xfrm>
            <a:off x="1295636" y="1484784"/>
            <a:ext cx="6552729" cy="646331"/>
          </a:xfrm>
          <a:prstGeom prst="rect">
            <a:avLst/>
          </a:prstGeom>
        </p:spPr>
        <p:txBody>
          <a:bodyPr wrap="square">
            <a:spAutoFit/>
          </a:bodyPr>
          <a:lstStyle/>
          <a:p>
            <a:pPr algn="ctr"/>
            <a:r>
              <a:rPr lang="pt-BR" dirty="0" smtClean="0">
                <a:latin typeface="Britannic Bold" panose="020B0903060703020204" pitchFamily="34" charset="0"/>
              </a:rPr>
              <a:t>UNIVERSIDADE FEDERAL DO PAMPA</a:t>
            </a:r>
          </a:p>
          <a:p>
            <a:pPr algn="ctr"/>
            <a:r>
              <a:rPr lang="pt-BR" dirty="0" smtClean="0">
                <a:latin typeface="Britannic Bold" panose="020B0903060703020204" pitchFamily="34" charset="0"/>
              </a:rPr>
              <a:t>PROGRAMA DE PÓS-GRADUAÇÃO EM ENSINO DE CIÊNCIAS</a:t>
            </a:r>
            <a:endParaRPr lang="pt-BR" dirty="0">
              <a:latin typeface="Britannic Bold" panose="020B0903060703020204" pitchFamily="34" charset="0"/>
            </a:endParaRPr>
          </a:p>
        </p:txBody>
      </p:sp>
      <p:sp>
        <p:nvSpPr>
          <p:cNvPr id="10" name="Retângulo 9"/>
          <p:cNvSpPr/>
          <p:nvPr/>
        </p:nvSpPr>
        <p:spPr>
          <a:xfrm>
            <a:off x="4660578" y="2852936"/>
            <a:ext cx="4283967" cy="2462213"/>
          </a:xfrm>
          <a:prstGeom prst="rect">
            <a:avLst/>
          </a:prstGeom>
        </p:spPr>
        <p:txBody>
          <a:bodyPr wrap="square">
            <a:spAutoFit/>
          </a:bodyPr>
          <a:lstStyle/>
          <a:p>
            <a:pPr algn="just"/>
            <a:r>
              <a:rPr lang="pt-BR" sz="1400" dirty="0" smtClean="0">
                <a:latin typeface="Britannic Bold" panose="020B0903060703020204" pitchFamily="34" charset="0"/>
              </a:rPr>
              <a:t>Produção Educacional apresentada ao </a:t>
            </a:r>
            <a:r>
              <a:rPr lang="pt-BR" sz="1400" dirty="0">
                <a:latin typeface="Britannic Bold" panose="020B0903060703020204" pitchFamily="34" charset="0"/>
              </a:rPr>
              <a:t>Programa de Pós-Graduação Stricto Sensu em Ensino de Ciências da Universidade Federal do Pampa, como requisito parcial para a obtenção do Título de Mestre Profissional em Ensino de Ciências.</a:t>
            </a:r>
          </a:p>
          <a:p>
            <a:pPr algn="just"/>
            <a:r>
              <a:rPr lang="pt-BR" sz="1400" dirty="0">
                <a:latin typeface="Britannic Bold" panose="020B0903060703020204" pitchFamily="34" charset="0"/>
              </a:rPr>
              <a:t> </a:t>
            </a:r>
          </a:p>
          <a:p>
            <a:pPr algn="just"/>
            <a:r>
              <a:rPr lang="pt-BR" sz="1400" dirty="0">
                <a:latin typeface="Britannic Bold" panose="020B0903060703020204" pitchFamily="34" charset="0"/>
              </a:rPr>
              <a:t>Orientador: Prof. Dr. Pedro Fernando Teixeira Dorneles </a:t>
            </a:r>
          </a:p>
          <a:p>
            <a:pPr algn="just"/>
            <a:r>
              <a:rPr lang="pt-BR" sz="1400" dirty="0">
                <a:latin typeface="Britannic Bold" panose="020B0903060703020204" pitchFamily="34" charset="0"/>
              </a:rPr>
              <a:t> </a:t>
            </a:r>
          </a:p>
          <a:p>
            <a:pPr algn="just"/>
            <a:r>
              <a:rPr lang="pt-BR" sz="1400" dirty="0" err="1">
                <a:latin typeface="Britannic Bold" panose="020B0903060703020204" pitchFamily="34" charset="0"/>
              </a:rPr>
              <a:t>Coorientadora</a:t>
            </a:r>
            <a:r>
              <a:rPr lang="pt-BR" sz="1400" dirty="0">
                <a:latin typeface="Britannic Bold" panose="020B0903060703020204" pitchFamily="34" charset="0"/>
              </a:rPr>
              <a:t>: Profa. Dra. Diana Paula Salomão de Freitas</a:t>
            </a:r>
          </a:p>
        </p:txBody>
      </p:sp>
      <p:pic>
        <p:nvPicPr>
          <p:cNvPr id="12" name="Picture 2" descr="https://mirrors.creativecommons.org/presskit/buttons/88x31/png/by-nc.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5936" y="6204948"/>
            <a:ext cx="1392128" cy="487073"/>
          </a:xfrm>
          <a:prstGeom prst="rect">
            <a:avLst/>
          </a:prstGeom>
          <a:noFill/>
          <a:extLst>
            <a:ext uri="{909E8E84-426E-40DD-AFC4-6F175D3DCCD1}">
              <a14:hiddenFill xmlns:a14="http://schemas.microsoft.com/office/drawing/2010/main">
                <a:solidFill>
                  <a:srgbClr val="FFFFFF"/>
                </a:solidFill>
              </a14:hiddenFill>
            </a:ext>
          </a:extLst>
        </p:spPr>
      </p:pic>
      <p:sp>
        <p:nvSpPr>
          <p:cNvPr id="13" name="Retângulo 12"/>
          <p:cNvSpPr/>
          <p:nvPr/>
        </p:nvSpPr>
        <p:spPr>
          <a:xfrm>
            <a:off x="5233206" y="6291912"/>
            <a:ext cx="3840282" cy="400110"/>
          </a:xfrm>
          <a:prstGeom prst="rect">
            <a:avLst/>
          </a:prstGeom>
        </p:spPr>
        <p:txBody>
          <a:bodyPr wrap="square">
            <a:spAutoFit/>
          </a:bodyPr>
          <a:lstStyle/>
          <a:p>
            <a:r>
              <a:rPr lang="pt-BR" sz="1000" dirty="0">
                <a:solidFill>
                  <a:srgbClr val="0000FF"/>
                </a:solidFill>
                <a:latin typeface="Source Sans Pro"/>
              </a:rPr>
              <a:t>Este trabalho está licenciado com uma Licença </a:t>
            </a:r>
            <a:endParaRPr lang="pt-BR" sz="1000" dirty="0" smtClean="0">
              <a:solidFill>
                <a:srgbClr val="0000FF"/>
              </a:solidFill>
              <a:latin typeface="Source Sans Pro"/>
            </a:endParaRPr>
          </a:p>
          <a:p>
            <a:r>
              <a:rPr lang="pt-BR" sz="1000" dirty="0" err="1" smtClean="0">
                <a:solidFill>
                  <a:srgbClr val="0000FF"/>
                </a:solidFill>
                <a:latin typeface="Source Sans Pro"/>
                <a:hlinkClick r:id="rId4"/>
              </a:rPr>
              <a:t>Creative</a:t>
            </a:r>
            <a:r>
              <a:rPr lang="pt-BR" sz="1000" dirty="0" smtClean="0">
                <a:solidFill>
                  <a:srgbClr val="0000FF"/>
                </a:solidFill>
                <a:latin typeface="Source Sans Pro"/>
                <a:hlinkClick r:id="rId4"/>
              </a:rPr>
              <a:t> </a:t>
            </a:r>
            <a:r>
              <a:rPr lang="pt-BR" sz="1000" dirty="0" err="1">
                <a:solidFill>
                  <a:srgbClr val="0000FF"/>
                </a:solidFill>
                <a:latin typeface="Source Sans Pro"/>
                <a:hlinkClick r:id="rId4"/>
              </a:rPr>
              <a:t>Commons</a:t>
            </a:r>
            <a:r>
              <a:rPr lang="pt-BR" sz="1000" dirty="0">
                <a:solidFill>
                  <a:srgbClr val="0000FF"/>
                </a:solidFill>
                <a:latin typeface="Source Sans Pro"/>
                <a:hlinkClick r:id="rId4"/>
              </a:rPr>
              <a:t> - Atribuição-</a:t>
            </a:r>
            <a:r>
              <a:rPr lang="pt-BR" sz="1000" dirty="0" err="1">
                <a:solidFill>
                  <a:srgbClr val="0000FF"/>
                </a:solidFill>
                <a:latin typeface="Source Sans Pro"/>
                <a:hlinkClick r:id="rId4"/>
              </a:rPr>
              <a:t>NãoComercial</a:t>
            </a:r>
            <a:r>
              <a:rPr lang="pt-BR" sz="1000" dirty="0">
                <a:solidFill>
                  <a:srgbClr val="0000FF"/>
                </a:solidFill>
                <a:latin typeface="Source Sans Pro"/>
                <a:hlinkClick r:id="rId4"/>
              </a:rPr>
              <a:t> 4.0 Internacional</a:t>
            </a:r>
            <a:r>
              <a:rPr lang="pt-BR" sz="1000" dirty="0">
                <a:solidFill>
                  <a:srgbClr val="0000FF"/>
                </a:solidFill>
                <a:latin typeface="Source Sans Pro"/>
              </a:rPr>
              <a:t>.</a:t>
            </a:r>
            <a:endParaRPr lang="pt-BR" sz="1000" dirty="0">
              <a:solidFill>
                <a:srgbClr val="0000FF"/>
              </a:solidFill>
            </a:endParaRPr>
          </a:p>
        </p:txBody>
      </p:sp>
      <p:sp>
        <p:nvSpPr>
          <p:cNvPr id="19" name="Retângulo de cantos arredondados 18">
            <a:hlinkClick r:id="rId5" action="ppaction://hlinksldjump"/>
          </p:cNvPr>
          <p:cNvSpPr/>
          <p:nvPr/>
        </p:nvSpPr>
        <p:spPr>
          <a:xfrm>
            <a:off x="619442" y="3663143"/>
            <a:ext cx="2067948" cy="557945"/>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bg1"/>
                </a:solidFill>
                <a:latin typeface="Britannic Bold" panose="020B0903060703020204" pitchFamily="34" charset="0"/>
              </a:rPr>
              <a:t>Apresentação do Curso</a:t>
            </a:r>
            <a:endParaRPr lang="pt-BR" dirty="0">
              <a:solidFill>
                <a:schemeClr val="bg1"/>
              </a:solidFill>
              <a:latin typeface="Britannic Bold" panose="020B0903060703020204" pitchFamily="34" charset="0"/>
            </a:endParaRPr>
          </a:p>
        </p:txBody>
      </p:sp>
      <p:sp>
        <p:nvSpPr>
          <p:cNvPr id="16" name="Retângulo 15"/>
          <p:cNvSpPr/>
          <p:nvPr/>
        </p:nvSpPr>
        <p:spPr>
          <a:xfrm>
            <a:off x="270015" y="6240943"/>
            <a:ext cx="2444900" cy="415498"/>
          </a:xfrm>
          <a:prstGeom prst="rect">
            <a:avLst/>
          </a:prstGeom>
        </p:spPr>
        <p:txBody>
          <a:bodyPr wrap="none">
            <a:spAutoFit/>
          </a:bodyPr>
          <a:lstStyle/>
          <a:p>
            <a:pPr algn="r">
              <a:lnSpc>
                <a:spcPct val="150000"/>
              </a:lnSpc>
            </a:pPr>
            <a:r>
              <a:rPr lang="pt-BR" sz="1400" dirty="0">
                <a:latin typeface="Britannic Bold" panose="020B0903060703020204" pitchFamily="34" charset="0"/>
              </a:rPr>
              <a:t>Autor: Januário Dias Ribeiro</a:t>
            </a:r>
          </a:p>
        </p:txBody>
      </p:sp>
      <p:pic>
        <p:nvPicPr>
          <p:cNvPr id="26" name="Picture 6" descr="Resultado de imagem para icones fechar">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70394" y="4778424"/>
            <a:ext cx="566044" cy="566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748936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685805" y="1005172"/>
            <a:ext cx="7772401" cy="1470025"/>
          </a:xfrm>
        </p:spPr>
        <p:txBody>
          <a:bodyPr>
            <a:normAutofit/>
          </a:bodyPr>
          <a:lstStyle/>
          <a:p>
            <a:r>
              <a:rPr lang="pt-BR" sz="2900" dirty="0">
                <a:latin typeface="Britannic Bold" panose="020B0903060703020204" pitchFamily="34" charset="0"/>
                <a:ea typeface="Arial Unicode MS" panose="020B0604020202020204" pitchFamily="34" charset="-128"/>
                <a:cs typeface="Arial Unicode MS" panose="020B0604020202020204" pitchFamily="34" charset="-128"/>
              </a:rPr>
              <a:t>Produção </a:t>
            </a:r>
            <a:r>
              <a:rPr lang="pt-BR" sz="2900" dirty="0" smtClean="0">
                <a:latin typeface="Britannic Bold" panose="020B0903060703020204" pitchFamily="34" charset="0"/>
                <a:ea typeface="Arial Unicode MS" panose="020B0604020202020204" pitchFamily="34" charset="-128"/>
                <a:cs typeface="Arial Unicode MS" panose="020B0604020202020204" pitchFamily="34" charset="-128"/>
              </a:rPr>
              <a:t>Educacional</a:t>
            </a:r>
            <a:br>
              <a:rPr lang="pt-BR" sz="2900" dirty="0" smtClean="0">
                <a:latin typeface="Britannic Bold" panose="020B0903060703020204" pitchFamily="34" charset="0"/>
                <a:ea typeface="Arial Unicode MS" panose="020B0604020202020204" pitchFamily="34" charset="-128"/>
                <a:cs typeface="Arial Unicode MS" panose="020B0604020202020204" pitchFamily="34" charset="-128"/>
              </a:rPr>
            </a:br>
            <a:r>
              <a:rPr lang="pt-BR" sz="2000" dirty="0" smtClean="0">
                <a:latin typeface="Britannic Bold" panose="020B0903060703020204" pitchFamily="34" charset="0"/>
                <a:ea typeface="Arial Unicode MS" panose="020B0604020202020204" pitchFamily="34" charset="-128"/>
                <a:cs typeface="Arial Unicode MS" panose="020B0604020202020204" pitchFamily="34" charset="-128"/>
              </a:rPr>
              <a:t>Curso de Introdução ao Arduino para Professores</a:t>
            </a:r>
            <a:endParaRPr lang="pt-BR" sz="2000" dirty="0">
              <a:latin typeface="Britannic Bold" panose="020B0903060703020204" pitchFamily="34" charset="0"/>
              <a:ea typeface="Arial Unicode MS" panose="020B0604020202020204" pitchFamily="34" charset="-128"/>
              <a:cs typeface="Arial Unicode MS" panose="020B0604020202020204" pitchFamily="34" charset="-128"/>
            </a:endParaRPr>
          </a:p>
        </p:txBody>
      </p:sp>
      <p:sp>
        <p:nvSpPr>
          <p:cNvPr id="6" name="CaixaDeTexto 5"/>
          <p:cNvSpPr txBox="1"/>
          <p:nvPr/>
        </p:nvSpPr>
        <p:spPr>
          <a:xfrm>
            <a:off x="425905" y="2181151"/>
            <a:ext cx="8136904" cy="4054956"/>
          </a:xfrm>
          <a:prstGeom prst="rect">
            <a:avLst/>
          </a:prstGeom>
          <a:noFill/>
        </p:spPr>
        <p:txBody>
          <a:bodyPr wrap="square" lIns="91439" tIns="45720" rIns="91439" bIns="45720" rtlCol="0">
            <a:spAutoFit/>
          </a:bodyPr>
          <a:lstStyle/>
          <a:p>
            <a:pPr algn="just">
              <a:lnSpc>
                <a:spcPct val="150000"/>
              </a:lnSpc>
            </a:pPr>
            <a:r>
              <a:rPr lang="pt-BR" dirty="0" smtClean="0">
                <a:latin typeface="Britannic Bold" panose="020B0903060703020204" pitchFamily="34" charset="0"/>
              </a:rPr>
              <a:t>Caro Professor,</a:t>
            </a:r>
          </a:p>
          <a:p>
            <a:pPr algn="just"/>
            <a:endParaRPr lang="pt-BR" sz="1000" dirty="0" smtClean="0">
              <a:latin typeface="Britannic Bold" panose="020B0903060703020204" pitchFamily="34" charset="0"/>
            </a:endParaRPr>
          </a:p>
          <a:p>
            <a:pPr algn="just">
              <a:lnSpc>
                <a:spcPct val="150000"/>
              </a:lnSpc>
            </a:pPr>
            <a:r>
              <a:rPr lang="pt-BR" dirty="0" smtClean="0">
                <a:latin typeface="Britannic Bold" panose="020B0903060703020204" pitchFamily="34" charset="0"/>
              </a:rPr>
              <a:t>Apresentamos esta Produção Educacional gerada a partir da  pesquisa de intervenção pedagógica sobre  o uso da Plataforma Arduino na Educação Básica. O intuito deste material é dar suporte aos professores que pretendem implementar suas aulas utilizando conceitos introdutórios de lógica de programação e de eletrônica.</a:t>
            </a:r>
          </a:p>
          <a:p>
            <a:pPr algn="just">
              <a:lnSpc>
                <a:spcPct val="150000"/>
              </a:lnSpc>
            </a:pPr>
            <a:endParaRPr lang="pt-BR" dirty="0">
              <a:latin typeface="Britannic Bold" panose="020B0903060703020204" pitchFamily="34" charset="0"/>
            </a:endParaRPr>
          </a:p>
          <a:p>
            <a:pPr algn="r">
              <a:lnSpc>
                <a:spcPct val="150000"/>
              </a:lnSpc>
            </a:pPr>
            <a:r>
              <a:rPr lang="pt-BR" sz="1300" dirty="0">
                <a:latin typeface="Britannic Bold" panose="020B0903060703020204" pitchFamily="34" charset="0"/>
              </a:rPr>
              <a:t>Autor: Januário Dias Ribeiro</a:t>
            </a:r>
          </a:p>
          <a:p>
            <a:pPr algn="r">
              <a:lnSpc>
                <a:spcPct val="150000"/>
              </a:lnSpc>
            </a:pPr>
            <a:r>
              <a:rPr lang="pt-BR" sz="1300" dirty="0">
                <a:latin typeface="Britannic Bold" panose="020B0903060703020204" pitchFamily="34" charset="0"/>
              </a:rPr>
              <a:t>Orientador: Prof. Dr. Pedro Fernando Teixeira Dorneles</a:t>
            </a:r>
          </a:p>
          <a:p>
            <a:pPr algn="r">
              <a:lnSpc>
                <a:spcPct val="150000"/>
              </a:lnSpc>
            </a:pPr>
            <a:r>
              <a:rPr lang="pt-BR" sz="1300" dirty="0" err="1">
                <a:latin typeface="Britannic Bold" panose="020B0903060703020204" pitchFamily="34" charset="0"/>
              </a:rPr>
              <a:t>Coorientadora</a:t>
            </a:r>
            <a:r>
              <a:rPr lang="pt-BR" sz="1300" dirty="0">
                <a:latin typeface="Britannic Bold" panose="020B0903060703020204" pitchFamily="34" charset="0"/>
              </a:rPr>
              <a:t>: Prof.ª Dr.ª Diana Paula </a:t>
            </a:r>
            <a:r>
              <a:rPr lang="pt-BR" sz="1300" dirty="0" smtClean="0">
                <a:latin typeface="Britannic Bold" panose="020B0903060703020204" pitchFamily="34" charset="0"/>
              </a:rPr>
              <a:t>Salomão de Freitas</a:t>
            </a:r>
            <a:endParaRPr lang="pt-BR" sz="1300" dirty="0">
              <a:latin typeface="Britannic Bold" panose="020B0903060703020204" pitchFamily="34" charset="0"/>
            </a:endParaRPr>
          </a:p>
        </p:txBody>
      </p:sp>
      <p:pic>
        <p:nvPicPr>
          <p:cNvPr id="1028" name="Picture 4" descr="Resultado de imagem para unipamp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2969" y="218446"/>
            <a:ext cx="1419586" cy="864095"/>
          </a:xfrm>
          <a:prstGeom prst="rect">
            <a:avLst/>
          </a:prstGeom>
          <a:noFill/>
          <a:extLst>
            <a:ext uri="{909E8E84-426E-40DD-AFC4-6F175D3DCCD1}">
              <a14:hiddenFill xmlns:a14="http://schemas.microsoft.com/office/drawing/2010/main">
                <a:solidFill>
                  <a:srgbClr val="FFFFFF"/>
                </a:solidFill>
              </a14:hiddenFill>
            </a:ext>
          </a:extLst>
        </p:spPr>
      </p:pic>
      <p:sp>
        <p:nvSpPr>
          <p:cNvPr id="7" name="CaixaDeTexto 6"/>
          <p:cNvSpPr txBox="1"/>
          <p:nvPr/>
        </p:nvSpPr>
        <p:spPr>
          <a:xfrm>
            <a:off x="2435990" y="465830"/>
            <a:ext cx="6528498" cy="369332"/>
          </a:xfrm>
          <a:prstGeom prst="rect">
            <a:avLst/>
          </a:prstGeom>
          <a:noFill/>
        </p:spPr>
        <p:txBody>
          <a:bodyPr wrap="square" lIns="91439" tIns="45720" rIns="91439" bIns="45720" rtlCol="0">
            <a:spAutoFit/>
          </a:bodyPr>
          <a:lstStyle/>
          <a:p>
            <a:r>
              <a:rPr lang="pt-BR" dirty="0">
                <a:latin typeface="Britannic Bold" panose="020B0903060703020204" pitchFamily="34" charset="0"/>
              </a:rPr>
              <a:t>Programa de Pós-Graduação em Ensino de Ciências (PPGEC)</a:t>
            </a:r>
          </a:p>
        </p:txBody>
      </p:sp>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p>
        </p:txBody>
      </p:sp>
      <p:pic>
        <p:nvPicPr>
          <p:cNvPr id="22"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251520" y="5447640"/>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Resultado de imagem para icones fechar">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30459" y="526133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hlinkClick r:id="rId7" action="ppaction://hlinksldjump"/>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47664" y="5329968"/>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descr="Resultado de imagem para icones seta voltar">
            <a:hlinkClick r:id="" action="ppaction://hlinkshowjump?jump=lastslideviewed"/>
          </p:cNvPr>
          <p:cNvPicPr>
            <a:picLocks noChangeAspect="1" noChangeArrowheads="1"/>
          </p:cNvPicPr>
          <p:nvPr/>
        </p:nvPicPr>
        <p:blipFill>
          <a:blip r:embed="rId9" cstate="print">
            <a:duotone>
              <a:schemeClr val="accent3">
                <a:shade val="45000"/>
                <a:satMod val="135000"/>
              </a:schemeClr>
              <a:prstClr val="white"/>
            </a:duotone>
            <a:extLst>
              <a:ext uri="{BEBA8EAE-BF5A-486C-A8C5-ECC9F3942E4B}">
                <a14:imgProps xmlns:a14="http://schemas.microsoft.com/office/drawing/2010/main">
                  <a14:imgLayer r:embed="rId10">
                    <a14:imgEffect>
                      <a14:brightnessContrast bright="-46000" contrast="71000"/>
                    </a14:imgEffect>
                  </a14:imgLayer>
                </a14:imgProps>
              </a:ext>
              <a:ext uri="{28A0092B-C50C-407E-A947-70E740481C1C}">
                <a14:useLocalDpi xmlns:a14="http://schemas.microsoft.com/office/drawing/2010/main" val="0"/>
              </a:ext>
            </a:extLst>
          </a:blip>
          <a:srcRect/>
          <a:stretch>
            <a:fillRect/>
          </a:stretch>
        </p:blipFill>
        <p:spPr bwMode="auto">
          <a:xfrm>
            <a:off x="4247969" y="6236107"/>
            <a:ext cx="648072" cy="648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37116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685804" y="757230"/>
            <a:ext cx="7772401" cy="623630"/>
          </a:xfrm>
        </p:spPr>
        <p:txBody>
          <a:bodyPr>
            <a:normAutofit/>
          </a:bodyPr>
          <a:lstStyle/>
          <a:p>
            <a:r>
              <a:rPr lang="pt-BR" sz="2000" dirty="0">
                <a:latin typeface="Britannic Bold" panose="020B0903060703020204" pitchFamily="34" charset="0"/>
                <a:ea typeface="Arial Unicode MS" panose="020B0604020202020204" pitchFamily="34" charset="-128"/>
                <a:cs typeface="Arial Unicode MS" panose="020B0604020202020204" pitchFamily="34" charset="-128"/>
              </a:rPr>
              <a:t>Índice</a:t>
            </a:r>
          </a:p>
        </p:txBody>
      </p:sp>
      <p:pic>
        <p:nvPicPr>
          <p:cNvPr id="1028" name="Picture 4" descr="Resultado de imagem para unipamp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0027" y="182375"/>
            <a:ext cx="1419586" cy="864095"/>
          </a:xfrm>
          <a:prstGeom prst="rect">
            <a:avLst/>
          </a:prstGeom>
          <a:noFill/>
          <a:extLst>
            <a:ext uri="{909E8E84-426E-40DD-AFC4-6F175D3DCCD1}">
              <a14:hiddenFill xmlns:a14="http://schemas.microsoft.com/office/drawing/2010/main">
                <a:solidFill>
                  <a:srgbClr val="FFFFFF"/>
                </a:solidFill>
              </a14:hiddenFill>
            </a:ext>
          </a:extLst>
        </p:spPr>
      </p:pic>
      <p:sp>
        <p:nvSpPr>
          <p:cNvPr id="7" name="CaixaDeTexto 6"/>
          <p:cNvSpPr txBox="1"/>
          <p:nvPr/>
        </p:nvSpPr>
        <p:spPr>
          <a:xfrm>
            <a:off x="2471999" y="419252"/>
            <a:ext cx="6528498" cy="369332"/>
          </a:xfrm>
          <a:prstGeom prst="rect">
            <a:avLst/>
          </a:prstGeom>
          <a:noFill/>
        </p:spPr>
        <p:txBody>
          <a:bodyPr wrap="square" lIns="91439" tIns="45720" rIns="91439" bIns="45720" rtlCol="0">
            <a:spAutoFit/>
          </a:bodyPr>
          <a:lstStyle/>
          <a:p>
            <a:r>
              <a:rPr lang="pt-BR" dirty="0">
                <a:latin typeface="Britannic Bold" panose="020B0903060703020204" pitchFamily="34" charset="0"/>
              </a:rPr>
              <a:t>Programa de Pós-Graduação em Ensino de Ciências (PPGEC)</a:t>
            </a:r>
          </a:p>
        </p:txBody>
      </p:sp>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p>
        </p:txBody>
      </p:sp>
      <p:sp>
        <p:nvSpPr>
          <p:cNvPr id="4" name="Rectangle 2"/>
          <p:cNvSpPr>
            <a:spLocks noChangeArrowheads="1"/>
          </p:cNvSpPr>
          <p:nvPr/>
        </p:nvSpPr>
        <p:spPr bwMode="auto">
          <a:xfrm>
            <a:off x="209995" y="1243361"/>
            <a:ext cx="4477506" cy="5586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39" tIns="45720" rIns="91439" bIns="45720" numCol="1" anchor="ctr" anchorCtr="0" compatLnSpc="1">
            <a:prstTxWarp prst="textNoShape">
              <a:avLst/>
            </a:prstTxWarp>
            <a:spAutoFit/>
          </a:bodyPr>
          <a:lstStyle>
            <a:lvl1pPr fontAlgn="base">
              <a:spcBef>
                <a:spcPct val="0"/>
              </a:spcBef>
              <a:spcAft>
                <a:spcPct val="0"/>
              </a:spcAft>
              <a:tabLst>
                <a:tab pos="5754688" algn="r"/>
              </a:tabLst>
              <a:defRPr>
                <a:solidFill>
                  <a:schemeClr val="tx1"/>
                </a:solidFill>
                <a:latin typeface="Arial" pitchFamily="34" charset="0"/>
                <a:cs typeface="Arial" pitchFamily="34" charset="0"/>
              </a:defRPr>
            </a:lvl1pPr>
            <a:lvl2pPr fontAlgn="base">
              <a:spcBef>
                <a:spcPct val="0"/>
              </a:spcBef>
              <a:spcAft>
                <a:spcPct val="0"/>
              </a:spcAft>
              <a:tabLst>
                <a:tab pos="5754688" algn="r"/>
              </a:tabLst>
              <a:defRPr>
                <a:solidFill>
                  <a:schemeClr val="tx1"/>
                </a:solidFill>
                <a:latin typeface="Arial" pitchFamily="34" charset="0"/>
                <a:cs typeface="Arial" pitchFamily="34" charset="0"/>
              </a:defRPr>
            </a:lvl2pPr>
            <a:lvl3pPr fontAlgn="base">
              <a:spcBef>
                <a:spcPct val="0"/>
              </a:spcBef>
              <a:spcAft>
                <a:spcPct val="0"/>
              </a:spcAft>
              <a:tabLst>
                <a:tab pos="5754688" algn="r"/>
              </a:tabLst>
              <a:defRPr>
                <a:solidFill>
                  <a:schemeClr val="tx1"/>
                </a:solidFill>
                <a:latin typeface="Arial" pitchFamily="34" charset="0"/>
                <a:cs typeface="Arial" pitchFamily="34" charset="0"/>
              </a:defRPr>
            </a:lvl3pPr>
            <a:lvl4pPr fontAlgn="base">
              <a:spcBef>
                <a:spcPct val="0"/>
              </a:spcBef>
              <a:spcAft>
                <a:spcPct val="0"/>
              </a:spcAft>
              <a:tabLst>
                <a:tab pos="5754688" algn="r"/>
              </a:tabLst>
              <a:defRPr>
                <a:solidFill>
                  <a:schemeClr val="tx1"/>
                </a:solidFill>
                <a:latin typeface="Arial" pitchFamily="34" charset="0"/>
                <a:cs typeface="Arial" pitchFamily="34" charset="0"/>
              </a:defRPr>
            </a:lvl4pPr>
            <a:lvl5pPr fontAlgn="base">
              <a:spcBef>
                <a:spcPct val="0"/>
              </a:spcBef>
              <a:spcAft>
                <a:spcPct val="0"/>
              </a:spcAft>
              <a:tabLst>
                <a:tab pos="5754688" algn="r"/>
              </a:tabLst>
              <a:defRPr>
                <a:solidFill>
                  <a:schemeClr val="tx1"/>
                </a:solidFill>
                <a:latin typeface="Arial" pitchFamily="34" charset="0"/>
                <a:cs typeface="Arial" pitchFamily="34" charset="0"/>
              </a:defRPr>
            </a:lvl5pPr>
            <a:lvl6pPr fontAlgn="base">
              <a:spcBef>
                <a:spcPct val="0"/>
              </a:spcBef>
              <a:spcAft>
                <a:spcPct val="0"/>
              </a:spcAft>
              <a:tabLst>
                <a:tab pos="5754688" algn="r"/>
              </a:tabLst>
              <a:defRPr>
                <a:solidFill>
                  <a:schemeClr val="tx1"/>
                </a:solidFill>
                <a:latin typeface="Arial" pitchFamily="34" charset="0"/>
                <a:cs typeface="Arial" pitchFamily="34" charset="0"/>
              </a:defRPr>
            </a:lvl6pPr>
            <a:lvl7pPr fontAlgn="base">
              <a:spcBef>
                <a:spcPct val="0"/>
              </a:spcBef>
              <a:spcAft>
                <a:spcPct val="0"/>
              </a:spcAft>
              <a:tabLst>
                <a:tab pos="5754688" algn="r"/>
              </a:tabLst>
              <a:defRPr>
                <a:solidFill>
                  <a:schemeClr val="tx1"/>
                </a:solidFill>
                <a:latin typeface="Arial" pitchFamily="34" charset="0"/>
                <a:cs typeface="Arial" pitchFamily="34" charset="0"/>
              </a:defRPr>
            </a:lvl7pPr>
            <a:lvl8pPr fontAlgn="base">
              <a:spcBef>
                <a:spcPct val="0"/>
              </a:spcBef>
              <a:spcAft>
                <a:spcPct val="0"/>
              </a:spcAft>
              <a:tabLst>
                <a:tab pos="5754688" algn="r"/>
              </a:tabLst>
              <a:defRPr>
                <a:solidFill>
                  <a:schemeClr val="tx1"/>
                </a:solidFill>
                <a:latin typeface="Arial" pitchFamily="34" charset="0"/>
                <a:cs typeface="Arial" pitchFamily="34" charset="0"/>
              </a:defRPr>
            </a:lvl8pPr>
            <a:lvl9pPr fontAlgn="base">
              <a:spcBef>
                <a:spcPct val="0"/>
              </a:spcBef>
              <a:spcAft>
                <a:spcPct val="0"/>
              </a:spcAft>
              <a:tabLst>
                <a:tab pos="5754688" algn="r"/>
              </a:tabLst>
              <a:defRPr>
                <a:solidFill>
                  <a:schemeClr val="tx1"/>
                </a:solidFill>
                <a:latin typeface="Arial" pitchFamily="34" charset="0"/>
                <a:cs typeface="Arial" pitchFamily="34" charset="0"/>
              </a:defRPr>
            </a:lvl9pPr>
          </a:lstStyle>
          <a:p>
            <a:pPr eaLnBrk="0" hangingPunct="0">
              <a:lnSpc>
                <a:spcPct val="150000"/>
              </a:lnSpc>
              <a:tabLst>
                <a:tab pos="5754574" algn="r"/>
              </a:tabLst>
            </a:pPr>
            <a:r>
              <a:rPr lang="pt-BR" altLang="pt-BR" sz="1400" b="1" dirty="0">
                <a:solidFill>
                  <a:schemeClr val="bg2">
                    <a:lumMod val="50000"/>
                  </a:schemeClr>
                </a:solidFill>
                <a:latin typeface="Britannic Bold" panose="020B0903060703020204" pitchFamily="34" charset="0"/>
                <a:ea typeface="Calibri" pitchFamily="34" charset="0"/>
                <a:cs typeface="Calibri" pitchFamily="34" charset="0"/>
                <a:hlinkClick r:id="rId4" action="ppaction://hlinksldjump"/>
              </a:rPr>
              <a:t>Capítulo I: Noções Básicas de Lógica de Programação</a:t>
            </a:r>
            <a:endParaRPr lang="pt-BR" altLang="pt-BR" sz="1400" dirty="0">
              <a:solidFill>
                <a:schemeClr val="bg2">
                  <a:lumMod val="50000"/>
                </a:schemeClr>
              </a:solidFill>
              <a:latin typeface="Britannic Bold" panose="020B0903060703020204" pitchFamily="34" charset="0"/>
            </a:endParaRPr>
          </a:p>
          <a:p>
            <a:pPr eaLnBrk="0" hangingPunct="0">
              <a:lnSpc>
                <a:spcPct val="150000"/>
              </a:lnSpc>
              <a:tabLst>
                <a:tab pos="5754574" algn="r"/>
              </a:tabLst>
            </a:pPr>
            <a:r>
              <a:rPr lang="pt-BR" altLang="pt-BR" sz="1400" dirty="0">
                <a:solidFill>
                  <a:schemeClr val="bg2">
                    <a:lumMod val="50000"/>
                  </a:schemeClr>
                </a:solidFill>
                <a:latin typeface="Britannic Bold" panose="020B0903060703020204" pitchFamily="34" charset="0"/>
                <a:ea typeface="Calibri" pitchFamily="34" charset="0"/>
                <a:cs typeface="Calibri" pitchFamily="34" charset="0"/>
                <a:hlinkClick r:id="rId4" action="ppaction://hlinksldjump"/>
              </a:rPr>
              <a:t>1.1 Algoritmos e Programas de Computador</a:t>
            </a:r>
            <a:endParaRPr lang="pt-BR" altLang="pt-BR" sz="1400" dirty="0">
              <a:solidFill>
                <a:schemeClr val="bg2">
                  <a:lumMod val="50000"/>
                </a:schemeClr>
              </a:solidFill>
              <a:latin typeface="Britannic Bold" panose="020B0903060703020204" pitchFamily="34" charset="0"/>
            </a:endParaRPr>
          </a:p>
          <a:p>
            <a:pPr eaLnBrk="0" hangingPunct="0">
              <a:lnSpc>
                <a:spcPct val="150000"/>
              </a:lnSpc>
              <a:tabLst>
                <a:tab pos="5754574" algn="r"/>
              </a:tabLst>
            </a:pPr>
            <a:r>
              <a:rPr lang="pt-BR" altLang="pt-BR" sz="1400" dirty="0">
                <a:solidFill>
                  <a:schemeClr val="bg2">
                    <a:lumMod val="50000"/>
                  </a:schemeClr>
                </a:solidFill>
                <a:latin typeface="Britannic Bold" panose="020B0903060703020204" pitchFamily="34" charset="0"/>
                <a:ea typeface="Calibri" pitchFamily="34" charset="0"/>
                <a:cs typeface="Calibri" pitchFamily="34" charset="0"/>
                <a:hlinkClick r:id="rId5" action="ppaction://hlinksldjump"/>
              </a:rPr>
              <a:t>1.2 Mas o Que o Computador Realmente Entende?</a:t>
            </a:r>
            <a:endParaRPr lang="pt-BR" altLang="pt-BR" sz="1400" dirty="0">
              <a:solidFill>
                <a:schemeClr val="bg2">
                  <a:lumMod val="50000"/>
                </a:schemeClr>
              </a:solidFill>
              <a:latin typeface="Britannic Bold" panose="020B0903060703020204" pitchFamily="34" charset="0"/>
              <a:hlinkClick r:id="rId5" action="ppaction://hlinksldjump"/>
            </a:endParaRPr>
          </a:p>
          <a:p>
            <a:pPr eaLnBrk="0" hangingPunct="0">
              <a:lnSpc>
                <a:spcPct val="150000"/>
              </a:lnSpc>
              <a:tabLst>
                <a:tab pos="5754574" algn="r"/>
              </a:tabLst>
            </a:pPr>
            <a:r>
              <a:rPr lang="pt-BR" altLang="pt-BR" sz="1400" dirty="0">
                <a:solidFill>
                  <a:schemeClr val="bg2">
                    <a:lumMod val="50000"/>
                  </a:schemeClr>
                </a:solidFill>
                <a:latin typeface="Britannic Bold" panose="020B0903060703020204" pitchFamily="34" charset="0"/>
                <a:ea typeface="Calibri" pitchFamily="34" charset="0"/>
                <a:cs typeface="Calibri" pitchFamily="34" charset="0"/>
                <a:hlinkClick r:id="rId5" action="ppaction://hlinksldjump"/>
              </a:rPr>
              <a:t>1.3 Bits e Bytes</a:t>
            </a:r>
            <a:endParaRPr lang="pt-BR" altLang="pt-BR" sz="1400" dirty="0">
              <a:solidFill>
                <a:schemeClr val="bg2">
                  <a:lumMod val="50000"/>
                </a:schemeClr>
              </a:solidFill>
              <a:latin typeface="Britannic Bold" panose="020B0903060703020204" pitchFamily="34" charset="0"/>
            </a:endParaRPr>
          </a:p>
          <a:p>
            <a:pPr eaLnBrk="0" hangingPunct="0">
              <a:lnSpc>
                <a:spcPct val="150000"/>
              </a:lnSpc>
              <a:tabLst>
                <a:tab pos="5754574" algn="r"/>
              </a:tabLst>
            </a:pPr>
            <a:r>
              <a:rPr lang="pt-BR" altLang="pt-BR" sz="1400" dirty="0">
                <a:solidFill>
                  <a:schemeClr val="bg2">
                    <a:lumMod val="50000"/>
                  </a:schemeClr>
                </a:solidFill>
                <a:latin typeface="Britannic Bold" panose="020B0903060703020204" pitchFamily="34" charset="0"/>
                <a:ea typeface="Calibri" pitchFamily="34" charset="0"/>
                <a:cs typeface="Calibri" pitchFamily="34" charset="0"/>
                <a:hlinkClick r:id="rId6" action="ppaction://hlinksldjump"/>
              </a:rPr>
              <a:t>1.4 Representação Binária e Decimal</a:t>
            </a:r>
            <a:endParaRPr lang="pt-BR" altLang="pt-BR" sz="1400" dirty="0">
              <a:solidFill>
                <a:schemeClr val="bg2">
                  <a:lumMod val="50000"/>
                </a:schemeClr>
              </a:solidFill>
              <a:latin typeface="Britannic Bold" panose="020B0903060703020204" pitchFamily="34" charset="0"/>
            </a:endParaRPr>
          </a:p>
          <a:p>
            <a:pPr eaLnBrk="0" hangingPunct="0">
              <a:lnSpc>
                <a:spcPct val="150000"/>
              </a:lnSpc>
              <a:tabLst>
                <a:tab pos="5754574" algn="r"/>
              </a:tabLst>
            </a:pPr>
            <a:r>
              <a:rPr lang="pt-BR" altLang="pt-BR" sz="1400" dirty="0">
                <a:solidFill>
                  <a:schemeClr val="bg2">
                    <a:lumMod val="50000"/>
                  </a:schemeClr>
                </a:solidFill>
                <a:latin typeface="Britannic Bold" panose="020B0903060703020204" pitchFamily="34" charset="0"/>
                <a:ea typeface="Calibri" pitchFamily="34" charset="0"/>
                <a:cs typeface="Calibri" pitchFamily="34" charset="0"/>
                <a:hlinkClick r:id="rId7" action="ppaction://hlinksldjump"/>
              </a:rPr>
              <a:t>1.5 Operadores Lógicos</a:t>
            </a:r>
            <a:endParaRPr lang="pt-BR" altLang="pt-BR" sz="1400" dirty="0">
              <a:solidFill>
                <a:schemeClr val="bg2">
                  <a:lumMod val="50000"/>
                </a:schemeClr>
              </a:solidFill>
              <a:latin typeface="Britannic Bold" panose="020B0903060703020204" pitchFamily="34" charset="0"/>
              <a:hlinkClick r:id="rId7" action="ppaction://hlinksldjump"/>
            </a:endParaRPr>
          </a:p>
          <a:p>
            <a:pPr eaLnBrk="0" hangingPunct="0">
              <a:lnSpc>
                <a:spcPct val="150000"/>
              </a:lnSpc>
              <a:tabLst>
                <a:tab pos="5754574" algn="r"/>
              </a:tabLst>
            </a:pPr>
            <a:r>
              <a:rPr lang="pt-BR" altLang="pt-BR" sz="1400" dirty="0">
                <a:solidFill>
                  <a:schemeClr val="bg2">
                    <a:lumMod val="50000"/>
                  </a:schemeClr>
                </a:solidFill>
                <a:latin typeface="Britannic Bold" panose="020B0903060703020204" pitchFamily="34" charset="0"/>
                <a:ea typeface="Calibri" pitchFamily="34" charset="0"/>
                <a:cs typeface="Calibri" pitchFamily="34" charset="0"/>
                <a:hlinkClick r:id="rId7" action="ppaction://hlinksldjump"/>
              </a:rPr>
              <a:t>1.6 Portas Lógicas e Tabelas Verdade</a:t>
            </a:r>
            <a:endParaRPr lang="pt-BR" altLang="pt-BR" sz="1400" dirty="0">
              <a:solidFill>
                <a:schemeClr val="bg2">
                  <a:lumMod val="50000"/>
                </a:schemeClr>
              </a:solidFill>
              <a:latin typeface="Britannic Bold" panose="020B0903060703020204" pitchFamily="34" charset="0"/>
            </a:endParaRPr>
          </a:p>
          <a:p>
            <a:pPr eaLnBrk="0" hangingPunct="0">
              <a:lnSpc>
                <a:spcPct val="150000"/>
              </a:lnSpc>
              <a:tabLst>
                <a:tab pos="5754574" algn="r"/>
              </a:tabLst>
            </a:pPr>
            <a:r>
              <a:rPr lang="pt-BR" altLang="pt-BR" sz="1400" dirty="0">
                <a:solidFill>
                  <a:schemeClr val="bg2">
                    <a:lumMod val="50000"/>
                  </a:schemeClr>
                </a:solidFill>
                <a:latin typeface="Britannic Bold" panose="020B0903060703020204" pitchFamily="34" charset="0"/>
                <a:ea typeface="Calibri" pitchFamily="34" charset="0"/>
                <a:cs typeface="Calibri" pitchFamily="34" charset="0"/>
                <a:hlinkClick r:id="rId8" action="ppaction://hlinksldjump"/>
              </a:rPr>
              <a:t>1.6.1 Tipos de portas lógicas e suas simbologias</a:t>
            </a:r>
            <a:endParaRPr lang="pt-BR" altLang="pt-BR" sz="1400" dirty="0">
              <a:solidFill>
                <a:schemeClr val="bg2">
                  <a:lumMod val="50000"/>
                </a:schemeClr>
              </a:solidFill>
              <a:latin typeface="Britannic Bold" panose="020B0903060703020204" pitchFamily="34" charset="0"/>
            </a:endParaRPr>
          </a:p>
          <a:p>
            <a:pPr eaLnBrk="0" hangingPunct="0">
              <a:lnSpc>
                <a:spcPct val="150000"/>
              </a:lnSpc>
              <a:tabLst>
                <a:tab pos="5754574" algn="r"/>
              </a:tabLst>
            </a:pPr>
            <a:r>
              <a:rPr lang="pt-BR" altLang="pt-BR" sz="1400" dirty="0">
                <a:solidFill>
                  <a:schemeClr val="bg2">
                    <a:lumMod val="50000"/>
                  </a:schemeClr>
                </a:solidFill>
                <a:latin typeface="Britannic Bold" panose="020B0903060703020204" pitchFamily="34" charset="0"/>
                <a:ea typeface="Calibri" pitchFamily="34" charset="0"/>
                <a:cs typeface="Calibri" pitchFamily="34" charset="0"/>
                <a:hlinkClick r:id="rId9" action="ppaction://hlinksldjump"/>
              </a:rPr>
              <a:t>1.6.2 Tabelas verdade dos operadores lógicos</a:t>
            </a:r>
            <a:endParaRPr lang="pt-BR" altLang="pt-BR" sz="1400" dirty="0">
              <a:solidFill>
                <a:schemeClr val="bg2">
                  <a:lumMod val="50000"/>
                </a:schemeClr>
              </a:solidFill>
              <a:latin typeface="Britannic Bold" panose="020B0903060703020204" pitchFamily="34" charset="0"/>
            </a:endParaRPr>
          </a:p>
          <a:p>
            <a:pPr eaLnBrk="0" hangingPunct="0">
              <a:lnSpc>
                <a:spcPct val="150000"/>
              </a:lnSpc>
              <a:tabLst>
                <a:tab pos="5754574" algn="r"/>
              </a:tabLst>
            </a:pPr>
            <a:r>
              <a:rPr lang="pt-BR" altLang="pt-BR" sz="1400" b="1" dirty="0">
                <a:solidFill>
                  <a:srgbClr val="0000FF"/>
                </a:solidFill>
                <a:latin typeface="Britannic Bold" panose="020B0903060703020204" pitchFamily="34" charset="0"/>
                <a:ea typeface="Calibri" pitchFamily="34" charset="0"/>
                <a:cs typeface="Calibri" pitchFamily="34" charset="0"/>
                <a:hlinkClick r:id="rId10" action="ppaction://hlinksldjump"/>
              </a:rPr>
              <a:t>Capítulo II: Conhecendo o Arduino</a:t>
            </a:r>
            <a:endParaRPr lang="pt-BR" altLang="pt-BR" sz="1400" dirty="0">
              <a:solidFill>
                <a:srgbClr val="0000FF"/>
              </a:solidFill>
              <a:latin typeface="Britannic Bold" panose="020B0903060703020204" pitchFamily="34" charset="0"/>
            </a:endParaRPr>
          </a:p>
          <a:p>
            <a:pPr eaLnBrk="0" hangingPunct="0">
              <a:lnSpc>
                <a:spcPct val="150000"/>
              </a:lnSpc>
              <a:tabLst>
                <a:tab pos="5754574" algn="r"/>
              </a:tabLst>
            </a:pPr>
            <a:r>
              <a:rPr lang="pt-BR" altLang="pt-BR" sz="1400" dirty="0">
                <a:solidFill>
                  <a:srgbClr val="0000FF"/>
                </a:solidFill>
                <a:latin typeface="Britannic Bold" panose="020B0903060703020204" pitchFamily="34" charset="0"/>
                <a:ea typeface="Calibri" pitchFamily="34" charset="0"/>
                <a:cs typeface="Calibri" pitchFamily="34" charset="0"/>
                <a:hlinkClick r:id="rId11" action="ppaction://hlinksldjump"/>
              </a:rPr>
              <a:t>2.1 Arduino Uno</a:t>
            </a:r>
            <a:endParaRPr lang="pt-BR" altLang="pt-BR" sz="1400" dirty="0">
              <a:solidFill>
                <a:srgbClr val="0000FF"/>
              </a:solidFill>
              <a:latin typeface="Britannic Bold" panose="020B0903060703020204" pitchFamily="34" charset="0"/>
            </a:endParaRPr>
          </a:p>
          <a:p>
            <a:pPr eaLnBrk="0" hangingPunct="0">
              <a:lnSpc>
                <a:spcPct val="150000"/>
              </a:lnSpc>
              <a:tabLst>
                <a:tab pos="5754574" algn="r"/>
              </a:tabLst>
            </a:pPr>
            <a:r>
              <a:rPr lang="pt-BR" altLang="pt-BR" sz="1400" dirty="0">
                <a:solidFill>
                  <a:srgbClr val="0000FF"/>
                </a:solidFill>
                <a:latin typeface="Britannic Bold" panose="020B0903060703020204" pitchFamily="34" charset="0"/>
                <a:ea typeface="Calibri" pitchFamily="34" charset="0"/>
                <a:cs typeface="Calibri" pitchFamily="34" charset="0"/>
                <a:hlinkClick r:id="rId12" action="ppaction://hlinksldjump"/>
              </a:rPr>
              <a:t>2.2 Características do Arduino Uno</a:t>
            </a:r>
            <a:endParaRPr lang="pt-BR" altLang="pt-BR" sz="1400" dirty="0">
              <a:solidFill>
                <a:srgbClr val="0000FF"/>
              </a:solidFill>
              <a:latin typeface="Britannic Bold" panose="020B0903060703020204" pitchFamily="34" charset="0"/>
            </a:endParaRPr>
          </a:p>
          <a:p>
            <a:pPr eaLnBrk="0" hangingPunct="0">
              <a:lnSpc>
                <a:spcPct val="150000"/>
              </a:lnSpc>
              <a:tabLst>
                <a:tab pos="5754574" algn="r"/>
              </a:tabLst>
            </a:pPr>
            <a:r>
              <a:rPr lang="pt-BR" altLang="pt-BR" sz="1400" b="1" dirty="0">
                <a:solidFill>
                  <a:srgbClr val="0000FF"/>
                </a:solidFill>
                <a:latin typeface="Britannic Bold" panose="020B0903060703020204" pitchFamily="34" charset="0"/>
                <a:ea typeface="Calibri" pitchFamily="34" charset="0"/>
                <a:cs typeface="Calibri" pitchFamily="34" charset="0"/>
                <a:hlinkClick r:id="rId13" action="ppaction://hlinksldjump"/>
              </a:rPr>
              <a:t>Capítulo III: Instalando e Configurando o Arduino</a:t>
            </a:r>
            <a:endParaRPr lang="pt-BR" altLang="pt-BR" sz="1400" b="1" dirty="0">
              <a:solidFill>
                <a:srgbClr val="0000FF"/>
              </a:solidFill>
              <a:latin typeface="Britannic Bold" panose="020B0903060703020204" pitchFamily="34" charset="0"/>
              <a:ea typeface="Calibri" pitchFamily="34" charset="0"/>
              <a:cs typeface="Calibri" pitchFamily="34" charset="0"/>
            </a:endParaRPr>
          </a:p>
          <a:p>
            <a:pPr lvl="0" eaLnBrk="0" hangingPunct="0">
              <a:lnSpc>
                <a:spcPct val="150000"/>
              </a:lnSpc>
            </a:pPr>
            <a:r>
              <a:rPr lang="pt-BR" altLang="pt-BR" sz="1400" b="1" dirty="0">
                <a:solidFill>
                  <a:srgbClr val="0000FF"/>
                </a:solidFill>
                <a:latin typeface="Britannic Bold" panose="020B0903060703020204" pitchFamily="34" charset="0"/>
                <a:ea typeface="Calibri" pitchFamily="34" charset="0"/>
                <a:cs typeface="Calibri" pitchFamily="34" charset="0"/>
                <a:hlinkClick r:id="rId14" action="ppaction://hlinksldjump"/>
              </a:rPr>
              <a:t>Capítulo IV: Programando o Arduino</a:t>
            </a:r>
            <a:endParaRPr lang="pt-BR" altLang="pt-BR" sz="1400" dirty="0">
              <a:solidFill>
                <a:srgbClr val="0000FF"/>
              </a:solidFill>
              <a:latin typeface="Britannic Bold" panose="020B0903060703020204" pitchFamily="34" charset="0"/>
            </a:endParaRPr>
          </a:p>
          <a:p>
            <a:pPr lvl="0" eaLnBrk="0" hangingPunct="0">
              <a:lnSpc>
                <a:spcPct val="150000"/>
              </a:lnSpc>
            </a:pPr>
            <a:r>
              <a:rPr lang="pt-BR" altLang="pt-BR" sz="1400" dirty="0">
                <a:solidFill>
                  <a:srgbClr val="0000FF"/>
                </a:solidFill>
                <a:latin typeface="Britannic Bold" panose="020B0903060703020204" pitchFamily="34" charset="0"/>
                <a:ea typeface="Calibri" pitchFamily="34" charset="0"/>
                <a:cs typeface="Calibri" pitchFamily="34" charset="0"/>
                <a:hlinkClick r:id="rId15" action="ppaction://hlinksldjump"/>
              </a:rPr>
              <a:t>4.1 Variáveis</a:t>
            </a:r>
            <a:endParaRPr lang="pt-BR" altLang="pt-BR" sz="1400" dirty="0">
              <a:solidFill>
                <a:srgbClr val="0000FF"/>
              </a:solidFill>
              <a:latin typeface="Britannic Bold" panose="020B0903060703020204" pitchFamily="34" charset="0"/>
            </a:endParaRPr>
          </a:p>
          <a:p>
            <a:pPr lvl="0" eaLnBrk="0" hangingPunct="0">
              <a:lnSpc>
                <a:spcPct val="150000"/>
              </a:lnSpc>
            </a:pPr>
            <a:r>
              <a:rPr lang="pt-BR" altLang="pt-BR" sz="1400" dirty="0">
                <a:solidFill>
                  <a:srgbClr val="0000FF"/>
                </a:solidFill>
                <a:latin typeface="Britannic Bold" panose="020B0903060703020204" pitchFamily="34" charset="0"/>
                <a:ea typeface="Calibri" pitchFamily="34" charset="0"/>
                <a:cs typeface="Calibri" pitchFamily="34" charset="0"/>
                <a:hlinkClick r:id="rId16" action="ppaction://hlinksldjump"/>
              </a:rPr>
              <a:t>4.2 Tipos de </a:t>
            </a:r>
            <a:r>
              <a:rPr lang="pt-BR" altLang="pt-BR" sz="1400" dirty="0" smtClean="0">
                <a:solidFill>
                  <a:srgbClr val="0000FF"/>
                </a:solidFill>
                <a:latin typeface="Britannic Bold" panose="020B0903060703020204" pitchFamily="34" charset="0"/>
                <a:ea typeface="Calibri" pitchFamily="34" charset="0"/>
                <a:cs typeface="Calibri" pitchFamily="34" charset="0"/>
                <a:hlinkClick r:id="rId16" action="ppaction://hlinksldjump"/>
              </a:rPr>
              <a:t>Dados</a:t>
            </a:r>
            <a:endParaRPr lang="pt-BR" altLang="pt-BR" sz="1400" dirty="0" smtClean="0">
              <a:solidFill>
                <a:srgbClr val="0000FF"/>
              </a:solidFill>
              <a:latin typeface="Britannic Bold" panose="020B0903060703020204" pitchFamily="34" charset="0"/>
              <a:ea typeface="Calibri" pitchFamily="34" charset="0"/>
              <a:cs typeface="Calibri" pitchFamily="34" charset="0"/>
            </a:endParaRPr>
          </a:p>
          <a:p>
            <a:pPr eaLnBrk="0" hangingPunct="0">
              <a:lnSpc>
                <a:spcPct val="150000"/>
              </a:lnSpc>
            </a:pPr>
            <a:r>
              <a:rPr lang="pt-BR" altLang="pt-BR" sz="1400" dirty="0" smtClean="0">
                <a:solidFill>
                  <a:srgbClr val="0000FF"/>
                </a:solidFill>
                <a:latin typeface="Britannic Bold" panose="020B0903060703020204" pitchFamily="34" charset="0"/>
                <a:ea typeface="Calibri" pitchFamily="34" charset="0"/>
                <a:hlinkClick r:id="rId17" action="ppaction://hlinksldjump"/>
              </a:rPr>
              <a:t>4.3 Funções</a:t>
            </a:r>
            <a:endParaRPr lang="pt-BR" altLang="pt-BR" sz="1400" dirty="0" smtClean="0">
              <a:solidFill>
                <a:srgbClr val="0000FF"/>
              </a:solidFill>
              <a:latin typeface="Britannic Bold" panose="020B0903060703020204" pitchFamily="34" charset="0"/>
              <a:ea typeface="Calibri" pitchFamily="34" charset="0"/>
            </a:endParaRPr>
          </a:p>
        </p:txBody>
      </p:sp>
      <p:sp>
        <p:nvSpPr>
          <p:cNvPr id="9" name="Retângulo 8"/>
          <p:cNvSpPr/>
          <p:nvPr/>
        </p:nvSpPr>
        <p:spPr>
          <a:xfrm>
            <a:off x="4774781" y="1271435"/>
            <a:ext cx="4200790" cy="5586145"/>
          </a:xfrm>
          <a:prstGeom prst="rect">
            <a:avLst/>
          </a:prstGeom>
        </p:spPr>
        <p:txBody>
          <a:bodyPr wrap="square" lIns="91439" tIns="45720" rIns="91439" bIns="45720">
            <a:spAutoFit/>
          </a:bodyPr>
          <a:lstStyle/>
          <a:p>
            <a:pPr eaLnBrk="0" hangingPunct="0">
              <a:lnSpc>
                <a:spcPct val="150000"/>
              </a:lnSpc>
            </a:pPr>
            <a:r>
              <a:rPr lang="en-US" altLang="pt-BR" sz="1400" dirty="0" smtClean="0">
                <a:solidFill>
                  <a:srgbClr val="0000FF"/>
                </a:solidFill>
                <a:latin typeface="Britannic Bold" panose="020B0903060703020204" pitchFamily="34" charset="0"/>
                <a:ea typeface="Calibri" pitchFamily="34" charset="0"/>
                <a:cs typeface="Calibri" pitchFamily="34" charset="0"/>
                <a:hlinkClick r:id="rId17" action="ppaction://hlinksldjump"/>
              </a:rPr>
              <a:t>4.3.1 </a:t>
            </a:r>
            <a:r>
              <a:rPr lang="en-US" altLang="pt-BR" sz="1400" dirty="0">
                <a:solidFill>
                  <a:srgbClr val="0000FF"/>
                </a:solidFill>
                <a:latin typeface="Britannic Bold" panose="020B0903060703020204" pitchFamily="34" charset="0"/>
                <a:ea typeface="Calibri" pitchFamily="34" charset="0"/>
                <a:cs typeface="Calibri" pitchFamily="34" charset="0"/>
                <a:hlinkClick r:id="rId17" action="ppaction://hlinksldjump"/>
              </a:rPr>
              <a:t>void setup() e void loop()</a:t>
            </a:r>
            <a:endParaRPr lang="pt-BR" altLang="pt-BR" sz="1400" dirty="0">
              <a:solidFill>
                <a:srgbClr val="0000FF"/>
              </a:solidFill>
              <a:latin typeface="Britannic Bold" panose="020B0903060703020204" pitchFamily="34" charset="0"/>
            </a:endParaRPr>
          </a:p>
          <a:p>
            <a:pPr lvl="0" eaLnBrk="0" hangingPunct="0">
              <a:lnSpc>
                <a:spcPct val="150000"/>
              </a:lnSpc>
            </a:pPr>
            <a:r>
              <a:rPr lang="pt-BR" altLang="pt-BR" sz="1400" dirty="0" smtClean="0">
                <a:solidFill>
                  <a:srgbClr val="0000FF"/>
                </a:solidFill>
                <a:latin typeface="Britannic Bold" panose="020B0903060703020204" pitchFamily="34" charset="0"/>
                <a:ea typeface="Calibri" pitchFamily="34" charset="0"/>
                <a:cs typeface="Arial" panose="020B0604020202020204" pitchFamily="34" charset="0"/>
                <a:hlinkClick r:id="rId18" action="ppaction://hlinksldjump"/>
              </a:rPr>
              <a:t>4.3.2 </a:t>
            </a: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18" action="ppaction://hlinksldjump"/>
              </a:rPr>
              <a:t>Entradas e saídas digitais</a:t>
            </a:r>
            <a:endParaRPr lang="pt-BR" altLang="pt-BR" sz="1400" dirty="0">
              <a:solidFill>
                <a:srgbClr val="0000FF"/>
              </a:solidFill>
              <a:latin typeface="Britannic Bold" panose="020B0903060703020204" pitchFamily="34" charset="0"/>
              <a:cs typeface="Arial" panose="020B0604020202020204" pitchFamily="34" charset="0"/>
            </a:endParaRPr>
          </a:p>
          <a:p>
            <a:pPr lvl="0" eaLnBrk="0" hangingPunct="0">
              <a:lnSpc>
                <a:spcPct val="150000"/>
              </a:lnSpc>
            </a:pPr>
            <a:r>
              <a:rPr lang="pt-BR" altLang="pt-BR" sz="1400" dirty="0" smtClean="0">
                <a:solidFill>
                  <a:srgbClr val="0000FF"/>
                </a:solidFill>
                <a:latin typeface="Britannic Bold" panose="020B0903060703020204" pitchFamily="34" charset="0"/>
                <a:ea typeface="Calibri" pitchFamily="34" charset="0"/>
                <a:cs typeface="Arial" panose="020B0604020202020204" pitchFamily="34" charset="0"/>
                <a:hlinkClick r:id="rId19" action="ppaction://hlinksldjump"/>
              </a:rPr>
              <a:t>4.3.3 </a:t>
            </a: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19" action="ppaction://hlinksldjump"/>
              </a:rPr>
              <a:t>Entradas e saídas analógicas</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dirty="0" smtClean="0">
                <a:solidFill>
                  <a:srgbClr val="0000FF"/>
                </a:solidFill>
                <a:latin typeface="Britannic Bold" panose="020B0903060703020204" pitchFamily="34" charset="0"/>
                <a:ea typeface="Calibri" pitchFamily="34" charset="0"/>
                <a:cs typeface="Arial" panose="020B0604020202020204" pitchFamily="34" charset="0"/>
                <a:hlinkClick r:id="rId20" action="ppaction://hlinksldjump"/>
              </a:rPr>
              <a:t>4.4 </a:t>
            </a: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20" action="ppaction://hlinksldjump"/>
              </a:rPr>
              <a:t>Funções de Tempo</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dirty="0" smtClean="0">
                <a:solidFill>
                  <a:srgbClr val="0000FF"/>
                </a:solidFill>
                <a:latin typeface="Britannic Bold" panose="020B0903060703020204" pitchFamily="34" charset="0"/>
                <a:ea typeface="Calibri" pitchFamily="34" charset="0"/>
                <a:cs typeface="Arial" panose="020B0604020202020204" pitchFamily="34" charset="0"/>
                <a:hlinkClick r:id="rId21" action="ppaction://hlinksldjump"/>
              </a:rPr>
              <a:t>4.5 </a:t>
            </a: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21" action="ppaction://hlinksldjump"/>
              </a:rPr>
              <a:t>Estruturas de Controle e Comparadores</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b="1" dirty="0">
                <a:solidFill>
                  <a:srgbClr val="0000FF"/>
                </a:solidFill>
                <a:latin typeface="Britannic Bold" panose="020B0903060703020204" pitchFamily="34" charset="0"/>
                <a:ea typeface="Calibri" pitchFamily="34" charset="0"/>
                <a:cs typeface="Arial" panose="020B0604020202020204" pitchFamily="34" charset="0"/>
                <a:hlinkClick r:id="rId22" action="ppaction://hlinksldjump"/>
              </a:rPr>
              <a:t>Capitulo V: Praticando a Programação do Arduino</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23" action="ppaction://hlinksldjump"/>
              </a:rPr>
              <a:t>5.1 Comentários</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24" action="ppaction://hlinksldjump"/>
              </a:rPr>
              <a:t>5.2 Monitor Serial e o Comando </a:t>
            </a:r>
            <a:r>
              <a:rPr lang="pt-BR" altLang="pt-BR" sz="1400" dirty="0" err="1">
                <a:solidFill>
                  <a:srgbClr val="0000FF"/>
                </a:solidFill>
                <a:latin typeface="Britannic Bold" panose="020B0903060703020204" pitchFamily="34" charset="0"/>
                <a:ea typeface="Calibri" pitchFamily="34" charset="0"/>
                <a:cs typeface="Arial" panose="020B0604020202020204" pitchFamily="34" charset="0"/>
                <a:hlinkClick r:id="rId24" action="ppaction://hlinksldjump"/>
              </a:rPr>
              <a:t>Serial.print</a:t>
            </a: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24" action="ppaction://hlinksldjump"/>
              </a:rPr>
              <a:t>()</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b="1" dirty="0">
                <a:solidFill>
                  <a:srgbClr val="0000FF"/>
                </a:solidFill>
                <a:latin typeface="Britannic Bold" panose="020B0903060703020204" pitchFamily="34" charset="0"/>
                <a:ea typeface="Calibri" pitchFamily="34" charset="0"/>
                <a:cs typeface="Arial" panose="020B0604020202020204" pitchFamily="34" charset="0"/>
                <a:hlinkClick r:id="rId25" action="ppaction://hlinksldjump"/>
              </a:rPr>
              <a:t>Capítulo VI: Montando Projetos com o Arduino</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26" action="ppaction://hlinksldjump"/>
              </a:rPr>
              <a:t>6.1 Sensores</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27" action="ppaction://hlinksldjump"/>
              </a:rPr>
              <a:t>6.2 Atuadores</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28" action="ppaction://hlinksldjump"/>
              </a:rPr>
              <a:t>6.3 Divisor de Tensão</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29" action="ppaction://hlinksldjump"/>
              </a:rPr>
              <a:t>6.4 LDR e Resistor</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30" action="ppaction://hlinksldjump"/>
              </a:rPr>
              <a:t>6.5 Sensor de Temperatura LM35</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31" action="ppaction://hlinksldjump"/>
              </a:rPr>
              <a:t>6.5.1 Aplicação do LM35</a:t>
            </a:r>
            <a:endParaRPr lang="pt-BR" altLang="pt-BR" sz="1400" dirty="0">
              <a:solidFill>
                <a:srgbClr val="0000FF"/>
              </a:solidFill>
              <a:latin typeface="Britannic Bold" panose="020B0903060703020204"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dirty="0">
                <a:solidFill>
                  <a:srgbClr val="0000FF"/>
                </a:solidFill>
                <a:latin typeface="Britannic Bold" panose="020B0903060703020204" pitchFamily="34" charset="0"/>
                <a:ea typeface="Calibri" pitchFamily="34" charset="0"/>
                <a:cs typeface="Arial" panose="020B0604020202020204" pitchFamily="34" charset="0"/>
                <a:hlinkClick r:id="rId32" action="ppaction://hlinksldjump"/>
              </a:rPr>
              <a:t>6.5.2 Utilizando o LM35 com o Arduino</a:t>
            </a:r>
            <a:endParaRPr lang="pt-BR" altLang="pt-BR" sz="1400" dirty="0">
              <a:solidFill>
                <a:srgbClr val="0000FF"/>
              </a:solidFill>
              <a:latin typeface="Britannic Bold" panose="020B0903060703020204" pitchFamily="34" charset="0"/>
              <a:ea typeface="Calibri" pitchFamily="34" charset="0"/>
              <a:cs typeface="Arial" panose="020B0604020202020204" pitchFamily="34" charset="0"/>
            </a:endParaRPr>
          </a:p>
          <a:p>
            <a:pPr eaLnBrk="0" fontAlgn="base" hangingPunct="0">
              <a:lnSpc>
                <a:spcPct val="150000"/>
              </a:lnSpc>
              <a:spcBef>
                <a:spcPct val="0"/>
              </a:spcBef>
              <a:spcAft>
                <a:spcPct val="0"/>
              </a:spcAft>
              <a:tabLst>
                <a:tab pos="5754574" algn="r"/>
              </a:tabLst>
            </a:pPr>
            <a:r>
              <a:rPr lang="pt-BR" altLang="pt-BR" sz="1400" b="1" dirty="0">
                <a:solidFill>
                  <a:srgbClr val="0000FF"/>
                </a:solidFill>
                <a:latin typeface="Britannic Bold" panose="020B0903060703020204" pitchFamily="34" charset="0"/>
                <a:ea typeface="Calibri" pitchFamily="34" charset="0"/>
                <a:cs typeface="Arial" panose="020B0604020202020204" pitchFamily="34" charset="0"/>
                <a:hlinkClick r:id="rId33" action="ppaction://hlinksldjump"/>
              </a:rPr>
              <a:t>Referências</a:t>
            </a:r>
            <a:endParaRPr lang="pt-BR" altLang="pt-BR" sz="1400" dirty="0">
              <a:solidFill>
                <a:srgbClr val="0000FF"/>
              </a:solidFill>
              <a:latin typeface="Britannic Bold" panose="020B0903060703020204" pitchFamily="34" charset="0"/>
              <a:cs typeface="Arial" panose="020B0604020202020204" pitchFamily="34" charset="0"/>
            </a:endParaRPr>
          </a:p>
        </p:txBody>
      </p:sp>
      <p:cxnSp>
        <p:nvCxnSpPr>
          <p:cNvPr id="5" name="Conector reto 4"/>
          <p:cNvCxnSpPr/>
          <p:nvPr/>
        </p:nvCxnSpPr>
        <p:spPr>
          <a:xfrm>
            <a:off x="4715406" y="1425409"/>
            <a:ext cx="1" cy="5184576"/>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Picture 2" descr="Resultado de imagem para icones pagina inicial">
            <a:hlinkClick r:id="rId34" action="ppaction://hlinksldjump"/>
          </p:cNvPr>
          <p:cNvPicPr>
            <a:picLocks noChangeAspect="1" noChangeArrowheads="1"/>
          </p:cNvPicPr>
          <p:nvPr/>
        </p:nvPicPr>
        <p:blipFill>
          <a:blip r:embed="rId35" cstate="print">
            <a:extLst>
              <a:ext uri="{28A0092B-C50C-407E-A947-70E740481C1C}">
                <a14:useLocalDpi xmlns:a14="http://schemas.microsoft.com/office/drawing/2010/main" val="0"/>
              </a:ext>
            </a:extLst>
          </a:blip>
          <a:srcRect/>
          <a:stretch>
            <a:fillRect/>
          </a:stretch>
        </p:blipFill>
        <p:spPr bwMode="auto">
          <a:xfrm>
            <a:off x="303633" y="734602"/>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Resultado de imagem para icones fechar">
            <a:hlinkClick r:id="rId36" action="ppaction://hlinksldjump"/>
          </p:cNvPr>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8316416" y="788584"/>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Resultado de imagem para icones seta voltar">
            <a:hlinkClick r:id="" action="ppaction://hlinkshowjump?jump=lastslideviewed"/>
          </p:cNvPr>
          <p:cNvPicPr>
            <a:picLocks noChangeAspect="1" noChangeArrowheads="1"/>
          </p:cNvPicPr>
          <p:nvPr/>
        </p:nvPicPr>
        <p:blipFill>
          <a:blip r:embed="rId38" cstate="print">
            <a:duotone>
              <a:schemeClr val="accent3">
                <a:shade val="45000"/>
                <a:satMod val="135000"/>
              </a:schemeClr>
              <a:prstClr val="white"/>
            </a:duotone>
            <a:extLst>
              <a:ext uri="{BEBA8EAE-BF5A-486C-A8C5-ECC9F3942E4B}">
                <a14:imgProps xmlns:a14="http://schemas.microsoft.com/office/drawing/2010/main">
                  <a14:imgLayer r:embed="rId39">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09995" y="182375"/>
            <a:ext cx="648072" cy="648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3482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5" name="Retângulo 4"/>
          <p:cNvSpPr/>
          <p:nvPr/>
        </p:nvSpPr>
        <p:spPr>
          <a:xfrm>
            <a:off x="395542" y="751348"/>
            <a:ext cx="8352927" cy="3754874"/>
          </a:xfrm>
          <a:prstGeom prst="rect">
            <a:avLst/>
          </a:prstGeom>
        </p:spPr>
        <p:txBody>
          <a:bodyPr wrap="square" lIns="91439" tIns="45720" rIns="91439" bIns="45720">
            <a:spAutoFit/>
          </a:bodyPr>
          <a:lstStyle/>
          <a:p>
            <a:r>
              <a:rPr lang="pt-BR" sz="2000" b="1" dirty="0">
                <a:latin typeface="Britannic Bold" panose="020B0903060703020204" pitchFamily="34" charset="0"/>
              </a:rPr>
              <a:t>Capítulo I: Noções Básicas de Lógica de Programação</a:t>
            </a:r>
          </a:p>
          <a:p>
            <a:r>
              <a:rPr lang="pt-BR" b="1" dirty="0"/>
              <a:t> </a:t>
            </a:r>
          </a:p>
          <a:p>
            <a:r>
              <a:rPr lang="pt-BR" b="1" dirty="0">
                <a:latin typeface="Britannic Bold" panose="020B0903060703020204" pitchFamily="34" charset="0"/>
              </a:rPr>
              <a:t>1.1 Algoritmos e Programas de </a:t>
            </a:r>
            <a:r>
              <a:rPr lang="pt-BR" b="1" dirty="0" smtClean="0">
                <a:latin typeface="Britannic Bold" panose="020B0903060703020204" pitchFamily="34" charset="0"/>
              </a:rPr>
              <a:t>Computador</a:t>
            </a:r>
          </a:p>
          <a:p>
            <a:endParaRPr lang="pt-BR" sz="1600" b="1" dirty="0">
              <a:latin typeface="Britannic Bold" panose="020B0903060703020204" pitchFamily="34" charset="0"/>
            </a:endParaRPr>
          </a:p>
          <a:p>
            <a:pPr algn="just">
              <a:lnSpc>
                <a:spcPct val="150000"/>
              </a:lnSpc>
            </a:pPr>
            <a:r>
              <a:rPr lang="pt-BR" sz="1600" dirty="0">
                <a:latin typeface="Britannic Bold" panose="020B0903060703020204" pitchFamily="34" charset="0"/>
              </a:rPr>
              <a:t>Um algoritmo nada mais é do que uma sequência de passos que devem ser seguidos para realizar uma tarefa. No nosso dia a dia utilizamos vários algoritmos: em casa, na escola, no trabalho, etc. Um programa de computador é um algoritmo escrito em uma linguagem que o computador entende. Para desenvolver um programa, assim como na execução de nossas tarefas, precisamos de uma sucessão de passos (algoritmos) e o sucesso final depende de quão bom foi a nossa lógica de passos. Claro que poderá haver vários modos de resolver um problema ou tarefa, mas alguns podem ser mais ou menos eficientes.</a:t>
            </a:r>
          </a:p>
        </p:txBody>
      </p:sp>
      <p:pic>
        <p:nvPicPr>
          <p:cNvPr id="16"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00650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395542" y="612844"/>
            <a:ext cx="8352927" cy="4893647"/>
          </a:xfrm>
          <a:prstGeom prst="rect">
            <a:avLst/>
          </a:prstGeom>
        </p:spPr>
        <p:txBody>
          <a:bodyPr wrap="square" lIns="91439" tIns="45720" rIns="91439" bIns="45720">
            <a:spAutoFit/>
          </a:bodyPr>
          <a:lstStyle/>
          <a:p>
            <a:r>
              <a:rPr lang="pt-BR" b="1" dirty="0">
                <a:latin typeface="Britannic Bold" panose="020B0903060703020204" pitchFamily="34" charset="0"/>
              </a:rPr>
              <a:t>1.2 Mas o Que o Computador Realmente Entende</a:t>
            </a:r>
            <a:r>
              <a:rPr lang="pt-BR" b="1" dirty="0" smtClean="0">
                <a:latin typeface="Britannic Bold" panose="020B0903060703020204" pitchFamily="34" charset="0"/>
              </a:rPr>
              <a:t>?</a:t>
            </a:r>
          </a:p>
          <a:p>
            <a:endParaRPr lang="pt-BR" b="1" dirty="0">
              <a:latin typeface="Britannic Bold" panose="020B0903060703020204" pitchFamily="34" charset="0"/>
            </a:endParaRPr>
          </a:p>
          <a:p>
            <a:pPr algn="just">
              <a:lnSpc>
                <a:spcPct val="150000"/>
              </a:lnSpc>
            </a:pPr>
            <a:r>
              <a:rPr lang="pt-BR" sz="1600" dirty="0">
                <a:latin typeface="Britannic Bold" panose="020B0903060703020204" pitchFamily="34" charset="0"/>
              </a:rPr>
              <a:t>O computador não entende a linguagem que usamos para nos comunicar, mas sim a linguagem de máquina que é uma sucessão de códigos binários que são números 0 e 1. Na verdade essa é uma representação de um estado, ou seja, o computador entende sinais elétricos que percorrem seus componentes. Podemos dizer que o zero representa o estado desligado (ou baixo) e o 1 representa o estado ligado (ou alto). Então, o que ele entende é a presença ou não de uma tensão elétrica que é medida e a partir daí vários processos acontecem para o seu funcionamento.</a:t>
            </a:r>
          </a:p>
          <a:p>
            <a:pPr algn="just">
              <a:lnSpc>
                <a:spcPct val="150000"/>
              </a:lnSpc>
            </a:pPr>
            <a:endParaRPr lang="pt-BR" sz="1600" dirty="0">
              <a:latin typeface="Britannic Bold" panose="020B0903060703020204" pitchFamily="34" charset="0"/>
            </a:endParaRPr>
          </a:p>
          <a:p>
            <a:r>
              <a:rPr lang="pt-BR" b="1" dirty="0">
                <a:latin typeface="Britannic Bold" panose="020B0903060703020204" pitchFamily="34" charset="0"/>
              </a:rPr>
              <a:t>1.3 Bits e </a:t>
            </a:r>
            <a:r>
              <a:rPr lang="pt-BR" b="1" dirty="0" smtClean="0">
                <a:latin typeface="Britannic Bold" panose="020B0903060703020204" pitchFamily="34" charset="0"/>
              </a:rPr>
              <a:t>Bytes</a:t>
            </a:r>
          </a:p>
          <a:p>
            <a:endParaRPr lang="pt-BR" b="1" dirty="0"/>
          </a:p>
          <a:p>
            <a:pPr algn="just">
              <a:lnSpc>
                <a:spcPct val="150000"/>
              </a:lnSpc>
            </a:pPr>
            <a:r>
              <a:rPr lang="pt-BR" sz="1600" dirty="0">
                <a:latin typeface="Britannic Bold" panose="020B0903060703020204" pitchFamily="34" charset="0"/>
              </a:rPr>
              <a:t>Os códigos binários podem representar os números ou letras que usamos. Um bit é formado por um par 0 e 1 e um byte é formado por 8 bits.  </a:t>
            </a:r>
          </a:p>
        </p:txBody>
      </p:sp>
      <p:pic>
        <p:nvPicPr>
          <p:cNvPr id="19"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98458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395542" y="612846"/>
            <a:ext cx="8352927" cy="3847207"/>
          </a:xfrm>
          <a:prstGeom prst="rect">
            <a:avLst/>
          </a:prstGeom>
        </p:spPr>
        <p:txBody>
          <a:bodyPr wrap="square" lIns="91439" tIns="45720" rIns="91439" bIns="45720">
            <a:spAutoFit/>
          </a:bodyPr>
          <a:lstStyle/>
          <a:p>
            <a:r>
              <a:rPr lang="pt-BR" b="1" dirty="0">
                <a:latin typeface="Britannic Bold" panose="020B0903060703020204" pitchFamily="34" charset="0"/>
              </a:rPr>
              <a:t>1.4 Representação Binária e </a:t>
            </a:r>
            <a:r>
              <a:rPr lang="pt-BR" b="1" dirty="0" smtClean="0">
                <a:latin typeface="Britannic Bold" panose="020B0903060703020204" pitchFamily="34" charset="0"/>
              </a:rPr>
              <a:t>Decimal</a:t>
            </a:r>
          </a:p>
          <a:p>
            <a:endParaRPr lang="pt-BR" b="1" dirty="0">
              <a:latin typeface="Britannic Bold" panose="020B0903060703020204" pitchFamily="34" charset="0"/>
            </a:endParaRPr>
          </a:p>
          <a:p>
            <a:pPr>
              <a:lnSpc>
                <a:spcPct val="150000"/>
              </a:lnSpc>
            </a:pPr>
            <a:r>
              <a:rPr lang="pt-BR" sz="1600" dirty="0">
                <a:latin typeface="Britannic Bold" panose="020B0903060703020204" pitchFamily="34" charset="0"/>
              </a:rPr>
              <a:t>O sistema comumente usado por nós é o decimal que pode ser representado pelo sistema binário.</a:t>
            </a:r>
          </a:p>
          <a:p>
            <a:pPr>
              <a:lnSpc>
                <a:spcPct val="150000"/>
              </a:lnSpc>
            </a:pPr>
            <a:r>
              <a:rPr lang="pt-BR" sz="1600" dirty="0">
                <a:latin typeface="Britannic Bold" panose="020B0903060703020204" pitchFamily="34" charset="0"/>
              </a:rPr>
              <a:t>Ex.: o número 74 pode ser representado na forma binária</a:t>
            </a:r>
          </a:p>
          <a:p>
            <a:pPr>
              <a:lnSpc>
                <a:spcPct val="150000"/>
              </a:lnSpc>
            </a:pPr>
            <a:r>
              <a:rPr lang="pt-BR" sz="1600" dirty="0">
                <a:latin typeface="Britannic Bold" panose="020B0903060703020204" pitchFamily="34" charset="0"/>
              </a:rPr>
              <a:t>74 </a:t>
            </a:r>
            <a:r>
              <a:rPr lang="pt-BR" sz="1600" dirty="0">
                <a:latin typeface="Aharoni" panose="02010803020104030203" pitchFamily="2" charset="-79"/>
                <a:cs typeface="Aharoni" panose="02010803020104030203" pitchFamily="2" charset="-79"/>
              </a:rPr>
              <a:t>=</a:t>
            </a:r>
            <a:r>
              <a:rPr lang="pt-BR" sz="1600" dirty="0">
                <a:latin typeface="Britannic Bold" panose="020B0903060703020204" pitchFamily="34" charset="0"/>
              </a:rPr>
              <a:t> 1001010</a:t>
            </a:r>
          </a:p>
          <a:p>
            <a:pPr>
              <a:lnSpc>
                <a:spcPct val="150000"/>
              </a:lnSpc>
            </a:pPr>
            <a:endParaRPr lang="pt-BR" sz="1600" dirty="0">
              <a:latin typeface="Britannic Bold" panose="020B0903060703020204" pitchFamily="34" charset="0"/>
            </a:endParaRPr>
          </a:p>
          <a:p>
            <a:pPr>
              <a:lnSpc>
                <a:spcPct val="150000"/>
              </a:lnSpc>
            </a:pPr>
            <a:r>
              <a:rPr lang="pt-BR" sz="1600" dirty="0">
                <a:latin typeface="Britannic Bold" panose="020B0903060703020204" pitchFamily="34" charset="0"/>
              </a:rPr>
              <a:t>A conversão é feita dividindo o número por dois e encontrando os restos da divisão até chegar ao correspondente binário.</a:t>
            </a:r>
          </a:p>
          <a:p>
            <a:pPr algn="just">
              <a:lnSpc>
                <a:spcPct val="150000"/>
              </a:lnSpc>
            </a:pPr>
            <a:endParaRPr lang="pt-BR" sz="1600" dirty="0">
              <a:latin typeface="Britannic Bold" panose="020B0903060703020204" pitchFamily="34" charset="0"/>
            </a:endParaRPr>
          </a:p>
          <a:p>
            <a:endParaRPr lang="pt-BR" sz="1600" dirty="0">
              <a:latin typeface="Britannic Bold" panose="020B0903060703020204" pitchFamily="34" charset="0"/>
            </a:endParaRPr>
          </a:p>
        </p:txBody>
      </p:sp>
      <p:pic>
        <p:nvPicPr>
          <p:cNvPr id="4" name="image13.png"/>
          <p:cNvPicPr/>
          <p:nvPr/>
        </p:nvPicPr>
        <p:blipFill>
          <a:blip r:embed="rId2">
            <a:extLst>
              <a:ext uri="{28A0092B-C50C-407E-A947-70E740481C1C}">
                <a14:useLocalDpi xmlns:a14="http://schemas.microsoft.com/office/drawing/2010/main" val="0"/>
              </a:ext>
            </a:extLst>
          </a:blip>
          <a:srcRect/>
          <a:stretch>
            <a:fillRect/>
          </a:stretch>
        </p:blipFill>
        <p:spPr bwMode="auto">
          <a:xfrm>
            <a:off x="486391" y="4028757"/>
            <a:ext cx="2645453" cy="1791857"/>
          </a:xfrm>
          <a:prstGeom prst="rect">
            <a:avLst/>
          </a:prstGeom>
          <a:noFill/>
          <a:ln>
            <a:noFill/>
          </a:ln>
        </p:spPr>
      </p:pic>
      <p:sp>
        <p:nvSpPr>
          <p:cNvPr id="3" name="Rectangle 2"/>
          <p:cNvSpPr>
            <a:spLocks noChangeArrowheads="1"/>
          </p:cNvSpPr>
          <p:nvPr/>
        </p:nvSpPr>
        <p:spPr bwMode="auto">
          <a:xfrm>
            <a:off x="0" y="43934"/>
            <a:ext cx="1847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39" tIns="45720" rIns="91439" bIns="45720" numCol="1" anchor="ctr" anchorCtr="0" compatLnSpc="1">
            <a:prstTxWarp prst="textNoShape">
              <a:avLst/>
            </a:prstTxWarp>
            <a:spAutoFit/>
          </a:bodyPr>
          <a:lstStyle/>
          <a:p>
            <a:endParaRPr lang="pt-BR"/>
          </a:p>
        </p:txBody>
      </p:sp>
      <p:sp>
        <p:nvSpPr>
          <p:cNvPr id="6" name="Retângulo 5"/>
          <p:cNvSpPr/>
          <p:nvPr/>
        </p:nvSpPr>
        <p:spPr>
          <a:xfrm>
            <a:off x="3923930" y="4293095"/>
            <a:ext cx="4572000" cy="1200329"/>
          </a:xfrm>
          <a:prstGeom prst="rect">
            <a:avLst/>
          </a:prstGeom>
        </p:spPr>
        <p:txBody>
          <a:bodyPr lIns="91439" tIns="45720" rIns="91439" bIns="45720">
            <a:spAutoFit/>
          </a:bodyPr>
          <a:lstStyle/>
          <a:p>
            <a:pPr algn="just">
              <a:lnSpc>
                <a:spcPct val="150000"/>
              </a:lnSpc>
            </a:pPr>
            <a:r>
              <a:rPr lang="pt-BR" sz="1600" dirty="0">
                <a:latin typeface="Britannic Bold" panose="020B0903060703020204" pitchFamily="34" charset="0"/>
              </a:rPr>
              <a:t>Conta-se de baixo para cima e se tem o número binário correspondente ao decimal 74, que é o 1001010</a:t>
            </a:r>
          </a:p>
        </p:txBody>
      </p:sp>
      <p:sp>
        <p:nvSpPr>
          <p:cNvPr id="7" name="CaixaDeTexto 6"/>
          <p:cNvSpPr txBox="1"/>
          <p:nvPr/>
        </p:nvSpPr>
        <p:spPr>
          <a:xfrm>
            <a:off x="443802" y="5820611"/>
            <a:ext cx="2880320" cy="261610"/>
          </a:xfrm>
          <a:prstGeom prst="rect">
            <a:avLst/>
          </a:prstGeom>
          <a:noFill/>
        </p:spPr>
        <p:txBody>
          <a:bodyPr wrap="square" lIns="91439" tIns="45720" rIns="91439" bIns="45720" rtlCol="0">
            <a:spAutoFit/>
          </a:bodyPr>
          <a:lstStyle/>
          <a:p>
            <a:r>
              <a:rPr lang="pt-BR" sz="1100" i="1" dirty="0"/>
              <a:t>Fonte: autoria própria.</a:t>
            </a:r>
          </a:p>
        </p:txBody>
      </p:sp>
      <p:sp>
        <p:nvSpPr>
          <p:cNvPr id="9" name="Retângulo 8"/>
          <p:cNvSpPr/>
          <p:nvPr/>
        </p:nvSpPr>
        <p:spPr>
          <a:xfrm>
            <a:off x="476193" y="3767968"/>
            <a:ext cx="2610008" cy="261610"/>
          </a:xfrm>
          <a:prstGeom prst="rect">
            <a:avLst/>
          </a:prstGeom>
        </p:spPr>
        <p:txBody>
          <a:bodyPr wrap="none" lIns="91439" tIns="45720" rIns="91439" bIns="45720">
            <a:spAutoFit/>
          </a:bodyPr>
          <a:lstStyle/>
          <a:p>
            <a:r>
              <a:rPr lang="pt-BR" sz="1100" i="1" dirty="0"/>
              <a:t>Fig. 1 - Conversão de decimal para binário.</a:t>
            </a:r>
            <a:endParaRPr lang="pt-BR" sz="1100" dirty="0"/>
          </a:p>
        </p:txBody>
      </p:sp>
      <p:pic>
        <p:nvPicPr>
          <p:cNvPr id="29"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19626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18407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Resultado de imagem para icones pagina inicial">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01487" y="603854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6" descr="Resultado de imagem para icones fechar">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66332" y="601855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77483" y="605150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96921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ctangle 2"/>
          <p:cNvSpPr>
            <a:spLocks noChangeArrowheads="1"/>
          </p:cNvSpPr>
          <p:nvPr/>
        </p:nvSpPr>
        <p:spPr bwMode="auto">
          <a:xfrm>
            <a:off x="387404" y="631672"/>
            <a:ext cx="8352927"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9" tIns="45720" rIns="91439" bIns="45720" numCol="1" anchor="ctr" anchorCtr="0" compatLnSpc="1">
            <a:prstTxWarp prst="textNoShape">
              <a:avLst/>
            </a:prstTxWarp>
            <a:spAutoFit/>
          </a:bodyPr>
          <a:lstStyle/>
          <a:p>
            <a:pPr algn="just" fontAlgn="base">
              <a:lnSpc>
                <a:spcPct val="150000"/>
              </a:lnSpc>
              <a:spcBef>
                <a:spcPct val="0"/>
              </a:spcBef>
              <a:spcAft>
                <a:spcPct val="0"/>
              </a:spcAft>
            </a:pPr>
            <a:r>
              <a:rPr lang="pt-BR" altLang="pt-BR" sz="1600" dirty="0">
                <a:solidFill>
                  <a:srgbClr val="000000"/>
                </a:solidFill>
                <a:latin typeface="Britannic Bold" panose="020B0903060703020204" pitchFamily="34" charset="0"/>
                <a:ea typeface="Calibri" pitchFamily="34" charset="0"/>
                <a:cs typeface="Calibri" pitchFamily="34" charset="0"/>
              </a:rPr>
              <a:t>Para converter novamente para decimal utilizamos uma sequência de soma de potências de base 2 com o expoente começando de zero até o número de dígitos binários menos um.  Escrevemos as potências da direita para a esquerda.</a:t>
            </a:r>
            <a:endParaRPr lang="pt-BR" altLang="pt-BR" sz="1600" dirty="0">
              <a:latin typeface="Britannic Bold" panose="020B0903060703020204" pitchFamily="34" charset="0"/>
              <a:cs typeface="Arial" pitchFamily="34" charset="0"/>
            </a:endParaRPr>
          </a:p>
          <a:p>
            <a:pPr algn="just" eaLnBrk="0" fontAlgn="base" hangingPunct="0">
              <a:spcBef>
                <a:spcPct val="0"/>
              </a:spcBef>
              <a:spcAft>
                <a:spcPct val="0"/>
              </a:spcAft>
            </a:pPr>
            <a:endParaRPr lang="pt-BR" altLang="pt-BR" sz="1600" dirty="0">
              <a:latin typeface="Britannic Bold" panose="020B0903060703020204" pitchFamily="34" charset="0"/>
              <a:cs typeface="Arial" pitchFamily="34" charset="0"/>
            </a:endParaRPr>
          </a:p>
        </p:txBody>
      </p:sp>
      <p:pic>
        <p:nvPicPr>
          <p:cNvPr id="10241" name="image1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398" y="2524810"/>
            <a:ext cx="4616650" cy="2693046"/>
          </a:xfrm>
          <a:prstGeom prst="rect">
            <a:avLst/>
          </a:prstGeom>
          <a:noFill/>
          <a:extLst>
            <a:ext uri="{909E8E84-426E-40DD-AFC4-6F175D3DCCD1}">
              <a14:hiddenFill xmlns:a14="http://schemas.microsoft.com/office/drawing/2010/main">
                <a:solidFill>
                  <a:srgbClr val="FFFFFF"/>
                </a:solidFill>
              </a14:hiddenFill>
            </a:ext>
          </a:extLst>
        </p:spPr>
      </p:pic>
      <p:sp>
        <p:nvSpPr>
          <p:cNvPr id="6" name="CaixaDeTexto 5"/>
          <p:cNvSpPr txBox="1"/>
          <p:nvPr/>
        </p:nvSpPr>
        <p:spPr>
          <a:xfrm>
            <a:off x="386519" y="5217855"/>
            <a:ext cx="2880320" cy="261610"/>
          </a:xfrm>
          <a:prstGeom prst="rect">
            <a:avLst/>
          </a:prstGeom>
          <a:noFill/>
        </p:spPr>
        <p:txBody>
          <a:bodyPr wrap="square" lIns="91439" tIns="45720" rIns="91439" bIns="45720" rtlCol="0">
            <a:spAutoFit/>
          </a:bodyPr>
          <a:lstStyle/>
          <a:p>
            <a:r>
              <a:rPr lang="pt-BR" sz="1100" i="1" dirty="0"/>
              <a:t>Fonte: autoria própria.</a:t>
            </a:r>
          </a:p>
        </p:txBody>
      </p:sp>
      <p:sp>
        <p:nvSpPr>
          <p:cNvPr id="7" name="Retângulo 6"/>
          <p:cNvSpPr/>
          <p:nvPr/>
        </p:nvSpPr>
        <p:spPr>
          <a:xfrm>
            <a:off x="387398" y="2263470"/>
            <a:ext cx="2610008" cy="261610"/>
          </a:xfrm>
          <a:prstGeom prst="rect">
            <a:avLst/>
          </a:prstGeom>
        </p:spPr>
        <p:txBody>
          <a:bodyPr wrap="none" lIns="91439" tIns="45720" rIns="91439" bIns="45720">
            <a:spAutoFit/>
          </a:bodyPr>
          <a:lstStyle/>
          <a:p>
            <a:r>
              <a:rPr lang="pt-BR" sz="1100" i="1" dirty="0"/>
              <a:t>Fig. 2 - Conversão de binário para decimal.</a:t>
            </a:r>
            <a:endParaRPr lang="pt-BR" sz="1100" dirty="0"/>
          </a:p>
        </p:txBody>
      </p:sp>
      <p:pic>
        <p:nvPicPr>
          <p:cNvPr id="21"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Resultado de imagem para icones pagina inicial">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sultado de imagem para icones fechar">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74231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431541" y="262698"/>
            <a:ext cx="8280919" cy="5709255"/>
          </a:xfrm>
          <a:prstGeom prst="rect">
            <a:avLst/>
          </a:prstGeom>
        </p:spPr>
        <p:txBody>
          <a:bodyPr wrap="square" lIns="91439" tIns="45720" rIns="91439" bIns="45720">
            <a:spAutoFit/>
          </a:bodyPr>
          <a:lstStyle/>
          <a:p>
            <a:pPr>
              <a:lnSpc>
                <a:spcPct val="150000"/>
              </a:lnSpc>
            </a:pPr>
            <a:r>
              <a:rPr lang="pt-BR" b="1" dirty="0">
                <a:latin typeface="Britannic Bold" panose="020B0903060703020204" pitchFamily="34" charset="0"/>
              </a:rPr>
              <a:t>1.5 Operadores Lógicos </a:t>
            </a:r>
            <a:endParaRPr lang="pt-BR" b="1" dirty="0" smtClean="0">
              <a:latin typeface="Britannic Bold" panose="020B0903060703020204" pitchFamily="34" charset="0"/>
            </a:endParaRPr>
          </a:p>
          <a:p>
            <a:endParaRPr lang="pt-BR" b="1" dirty="0">
              <a:latin typeface="Britannic Bold" panose="020B0903060703020204" pitchFamily="34" charset="0"/>
            </a:endParaRPr>
          </a:p>
          <a:p>
            <a:pPr>
              <a:lnSpc>
                <a:spcPct val="150000"/>
              </a:lnSpc>
            </a:pPr>
            <a:r>
              <a:rPr lang="pt-BR" sz="1600" dirty="0">
                <a:latin typeface="Britannic Bold" panose="020B0903060703020204" pitchFamily="34" charset="0"/>
              </a:rPr>
              <a:t>Segundo a Álgebra Booleana introduzida por George </a:t>
            </a:r>
            <a:r>
              <a:rPr lang="pt-BR" sz="1600" dirty="0" err="1">
                <a:latin typeface="Britannic Bold" panose="020B0903060703020204" pitchFamily="34" charset="0"/>
              </a:rPr>
              <a:t>Boole</a:t>
            </a:r>
            <a:r>
              <a:rPr lang="pt-BR" sz="1600" dirty="0">
                <a:latin typeface="Britannic Bold" panose="020B0903060703020204" pitchFamily="34" charset="0"/>
              </a:rPr>
              <a:t> em 1854, existem três operadores principais: </a:t>
            </a:r>
            <a:r>
              <a:rPr lang="pt-BR" sz="1600" b="1" dirty="0">
                <a:latin typeface="Britannic Bold" panose="020B0903060703020204" pitchFamily="34" charset="0"/>
              </a:rPr>
              <a:t>AND </a:t>
            </a:r>
            <a:r>
              <a:rPr lang="pt-BR" sz="1600" dirty="0">
                <a:latin typeface="Britannic Bold" panose="020B0903060703020204" pitchFamily="34" charset="0"/>
              </a:rPr>
              <a:t>(E em português) que é definida como uma multiplicação lógica; </a:t>
            </a:r>
            <a:r>
              <a:rPr lang="pt-BR" sz="1600" b="1" dirty="0">
                <a:latin typeface="Britannic Bold" panose="020B0903060703020204" pitchFamily="34" charset="0"/>
              </a:rPr>
              <a:t>OR </a:t>
            </a:r>
            <a:r>
              <a:rPr lang="pt-BR" sz="1600" dirty="0">
                <a:latin typeface="Britannic Bold" panose="020B0903060703020204" pitchFamily="34" charset="0"/>
              </a:rPr>
              <a:t>(OU em português) que é definida como uma adição lógica e </a:t>
            </a:r>
            <a:r>
              <a:rPr lang="pt-BR" sz="1600" b="1" dirty="0">
                <a:latin typeface="Britannic Bold" panose="020B0903060703020204" pitchFamily="34" charset="0"/>
              </a:rPr>
              <a:t>NOT </a:t>
            </a:r>
            <a:r>
              <a:rPr lang="pt-BR" sz="1600" dirty="0">
                <a:latin typeface="Britannic Bold" panose="020B0903060703020204" pitchFamily="34" charset="0"/>
              </a:rPr>
              <a:t>(NÃO em português) definido como uma complementação (inversão ou negação). </a:t>
            </a:r>
          </a:p>
          <a:p>
            <a:endParaRPr lang="pt-BR" b="1" dirty="0" smtClean="0"/>
          </a:p>
          <a:p>
            <a:r>
              <a:rPr lang="pt-BR" b="1" dirty="0" smtClean="0">
                <a:latin typeface="Britannic Bold" panose="020B0903060703020204" pitchFamily="34" charset="0"/>
              </a:rPr>
              <a:t>1.6 </a:t>
            </a:r>
            <a:r>
              <a:rPr lang="pt-BR" b="1" dirty="0">
                <a:latin typeface="Britannic Bold" panose="020B0903060703020204" pitchFamily="34" charset="0"/>
              </a:rPr>
              <a:t>Portas Lógicas e Tabelas </a:t>
            </a:r>
            <a:r>
              <a:rPr lang="pt-BR" b="1" dirty="0" smtClean="0">
                <a:latin typeface="Britannic Bold" panose="020B0903060703020204" pitchFamily="34" charset="0"/>
              </a:rPr>
              <a:t>Verdade</a:t>
            </a:r>
          </a:p>
          <a:p>
            <a:endParaRPr lang="pt-BR" b="1" dirty="0">
              <a:latin typeface="Britannic Bold" panose="020B0903060703020204" pitchFamily="34" charset="0"/>
            </a:endParaRPr>
          </a:p>
          <a:p>
            <a:pPr>
              <a:lnSpc>
                <a:spcPct val="150000"/>
              </a:lnSpc>
            </a:pPr>
            <a:r>
              <a:rPr lang="pt-BR" sz="1600" dirty="0">
                <a:latin typeface="Britannic Bold" panose="020B0903060703020204" pitchFamily="34" charset="0"/>
              </a:rPr>
              <a:t>Esses operadores também são utilizados na eletrônica digital representados por portas lógicas. Nestas portas só há dois tipos de valores que podem assumir e podem ser denotados de várias formas como:</a:t>
            </a:r>
          </a:p>
          <a:p>
            <a:endParaRPr lang="pt-BR" sz="1600" dirty="0">
              <a:latin typeface="Britannic Bold" panose="020B0903060703020204" pitchFamily="34" charset="0"/>
            </a:endParaRPr>
          </a:p>
          <a:p>
            <a:r>
              <a:rPr lang="pt-BR" sz="1600" b="1" dirty="0">
                <a:latin typeface="Britannic Bold" panose="020B0903060703020204" pitchFamily="34" charset="0"/>
              </a:rPr>
              <a:t>ligado - desligado (L - D)</a:t>
            </a:r>
            <a:endParaRPr lang="pt-BR" sz="1600" dirty="0">
              <a:latin typeface="Britannic Bold" panose="020B0903060703020204" pitchFamily="34" charset="0"/>
            </a:endParaRPr>
          </a:p>
          <a:p>
            <a:r>
              <a:rPr lang="pt-BR" sz="1600" b="1" dirty="0">
                <a:latin typeface="Britannic Bold" panose="020B0903060703020204" pitchFamily="34" charset="0"/>
              </a:rPr>
              <a:t>alto - baixo ou High - </a:t>
            </a:r>
            <a:r>
              <a:rPr lang="pt-BR" sz="1600" b="1" dirty="0" err="1">
                <a:latin typeface="Britannic Bold" panose="020B0903060703020204" pitchFamily="34" charset="0"/>
              </a:rPr>
              <a:t>Low</a:t>
            </a:r>
            <a:r>
              <a:rPr lang="pt-BR" sz="1600" b="1" dirty="0">
                <a:latin typeface="Britannic Bold" panose="020B0903060703020204" pitchFamily="34" charset="0"/>
              </a:rPr>
              <a:t> (H - L)</a:t>
            </a:r>
            <a:endParaRPr lang="pt-BR" sz="1600" dirty="0">
              <a:latin typeface="Britannic Bold" panose="020B0903060703020204" pitchFamily="34" charset="0"/>
            </a:endParaRPr>
          </a:p>
          <a:p>
            <a:r>
              <a:rPr lang="pt-BR" sz="1600" b="1" dirty="0">
                <a:latin typeface="Britannic Bold" panose="020B0903060703020204" pitchFamily="34" charset="0"/>
              </a:rPr>
              <a:t>1 - 0</a:t>
            </a:r>
            <a:endParaRPr lang="pt-BR" sz="1600" dirty="0">
              <a:latin typeface="Britannic Bold" panose="020B0903060703020204" pitchFamily="34" charset="0"/>
            </a:endParaRPr>
          </a:p>
          <a:p>
            <a:r>
              <a:rPr lang="pt-BR" sz="1600" b="1" dirty="0">
                <a:latin typeface="Britannic Bold" panose="020B0903060703020204" pitchFamily="34" charset="0"/>
              </a:rPr>
              <a:t>Verdadeiro - Falso (V - F)</a:t>
            </a:r>
            <a:endParaRPr lang="pt-BR" sz="1600" dirty="0">
              <a:latin typeface="Britannic Bold" panose="020B0903060703020204" pitchFamily="34" charset="0"/>
            </a:endParaRPr>
          </a:p>
          <a:p>
            <a:endParaRPr lang="pt-BR" dirty="0" smtClean="0"/>
          </a:p>
        </p:txBody>
      </p:sp>
      <p:pic>
        <p:nvPicPr>
          <p:cNvPr id="19"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33382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ctangle 2"/>
          <p:cNvSpPr>
            <a:spLocks noChangeArrowheads="1"/>
          </p:cNvSpPr>
          <p:nvPr/>
        </p:nvSpPr>
        <p:spPr bwMode="auto">
          <a:xfrm>
            <a:off x="364696" y="370770"/>
            <a:ext cx="8414608" cy="119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9" tIns="45720" rIns="91439" bIns="45720" numCol="1" anchor="ctr" anchorCtr="0" compatLnSpc="1">
            <a:prstTxWarp prst="textNoShape">
              <a:avLst/>
            </a:prstTxWarp>
            <a:spAutoFit/>
          </a:bodyPr>
          <a:lstStyle/>
          <a:p>
            <a:pPr fontAlgn="base">
              <a:spcBef>
                <a:spcPct val="0"/>
              </a:spcBef>
              <a:spcAft>
                <a:spcPct val="0"/>
              </a:spcAft>
            </a:pPr>
            <a:r>
              <a:rPr kumimoji="0" lang="pt-BR" altLang="pt-BR" b="1"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1</a:t>
            </a:r>
            <a:r>
              <a:rPr kumimoji="0" lang="pt-BR" altLang="pt-BR" b="1" i="0" u="none" strike="noStrike" cap="none" normalizeH="0" baseline="0" dirty="0" smtClean="0" bmk="">
                <a:ln>
                  <a:noFill/>
                </a:ln>
                <a:solidFill>
                  <a:srgbClr val="000000"/>
                </a:solidFill>
                <a:effectLst/>
                <a:latin typeface="Britannic Bold" panose="020B0903060703020204" pitchFamily="34" charset="0"/>
                <a:ea typeface="Calibri" pitchFamily="34" charset="0"/>
                <a:cs typeface="Calibri" pitchFamily="34" charset="0"/>
              </a:rPr>
              <a:t>.6.1 Tipos de portas lógicas e suas simbologias</a:t>
            </a:r>
          </a:p>
          <a:p>
            <a:pPr fontAlgn="base">
              <a:spcBef>
                <a:spcPct val="0"/>
              </a:spcBef>
              <a:spcAft>
                <a:spcPct val="0"/>
              </a:spcAft>
            </a:pPr>
            <a:endParaRPr kumimoji="0" lang="pt-BR" altLang="pt-BR" b="0" i="0" u="none" strike="noStrike" cap="none" normalizeH="0" baseline="0" dirty="0" smtClean="0">
              <a:ln>
                <a:noFill/>
              </a:ln>
              <a:solidFill>
                <a:schemeClr val="tx1"/>
              </a:solidFill>
              <a:effectLst/>
              <a:latin typeface="Britannic Bold" panose="020B0903060703020204" pitchFamily="34" charset="0"/>
              <a:cs typeface="Arial" pitchFamily="34" charset="0"/>
            </a:endParaRPr>
          </a:p>
          <a:p>
            <a:pPr eaLnBrk="0" fontAlgn="base" hangingPunct="0">
              <a:spcBef>
                <a:spcPct val="0"/>
              </a:spcBef>
              <a:spcAft>
                <a:spcPct val="0"/>
              </a:spcAft>
            </a:pPr>
            <a:r>
              <a:rPr lang="pt-BR" altLang="pt-BR" sz="1600" dirty="0">
                <a:solidFill>
                  <a:srgbClr val="000000"/>
                </a:solidFill>
                <a:latin typeface="Britannic Bold" panose="020B0903060703020204" pitchFamily="34" charset="0"/>
                <a:ea typeface="Calibri" pitchFamily="34" charset="0"/>
                <a:cs typeface="Calibri" pitchFamily="34" charset="0"/>
              </a:rPr>
              <a:t>Porta OR (OU, adição)         Porta AND (E, multiplicação)       Porta NOT (NÃO, inversora)</a:t>
            </a:r>
            <a:endParaRPr lang="pt-BR" altLang="pt-BR" sz="1600" dirty="0">
              <a:latin typeface="Britannic Bold" panose="020B0903060703020204" pitchFamily="34" charset="0"/>
              <a:cs typeface="Arial" pitchFamily="34" charset="0"/>
            </a:endParaRPr>
          </a:p>
          <a:p>
            <a:pPr eaLnBrk="0" fontAlgn="base" hangingPunct="0">
              <a:spcBef>
                <a:spcPct val="0"/>
              </a:spcBef>
              <a:spcAft>
                <a:spcPct val="0"/>
              </a:spcAft>
            </a:pPr>
            <a:endParaRPr lang="pt-BR" altLang="pt-BR" dirty="0">
              <a:latin typeface="Arial" pitchFamily="34" charset="0"/>
              <a:cs typeface="Arial" pitchFamily="34" charset="0"/>
            </a:endParaRPr>
          </a:p>
        </p:txBody>
      </p:sp>
      <p:pic>
        <p:nvPicPr>
          <p:cNvPr id="19457" name="image1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198" y="1268763"/>
            <a:ext cx="7062118" cy="119682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405864" y="2442955"/>
            <a:ext cx="825484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9" tIns="45720" rIns="91439"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algn="just">
              <a:lnSpc>
                <a:spcPct val="150000"/>
              </a:lnSpc>
              <a:buFontTx/>
              <a:buChar char="•"/>
            </a:pPr>
            <a:r>
              <a:rPr lang="pt-BR" altLang="pt-BR" sz="1600" dirty="0">
                <a:latin typeface="Britannic Bold" panose="020B0903060703020204" pitchFamily="34" charset="0"/>
              </a:rPr>
              <a:t> A porta </a:t>
            </a:r>
            <a:r>
              <a:rPr lang="pt-BR" altLang="pt-BR" sz="1600" b="1" dirty="0">
                <a:latin typeface="Britannic Bold" panose="020B0903060703020204" pitchFamily="34" charset="0"/>
              </a:rPr>
              <a:t>OR (adição) </a:t>
            </a:r>
            <a:r>
              <a:rPr lang="pt-BR" altLang="pt-BR" sz="1600" dirty="0">
                <a:latin typeface="Britannic Bold" panose="020B0903060703020204" pitchFamily="34" charset="0"/>
              </a:rPr>
              <a:t>possui dois ou mais valores de entrada</a:t>
            </a:r>
            <a:r>
              <a:rPr lang="pt-BR" altLang="pt-BR" sz="1600" b="1" dirty="0">
                <a:latin typeface="Britannic Bold" panose="020B0903060703020204" pitchFamily="34" charset="0"/>
              </a:rPr>
              <a:t> </a:t>
            </a:r>
            <a:r>
              <a:rPr lang="pt-BR" altLang="pt-BR" sz="1600" dirty="0">
                <a:latin typeface="Britannic Bold" panose="020B0903060703020204" pitchFamily="34" charset="0"/>
              </a:rPr>
              <a:t>e</a:t>
            </a:r>
            <a:r>
              <a:rPr lang="pt-BR" altLang="pt-BR" sz="1600" b="1" dirty="0">
                <a:latin typeface="Britannic Bold" panose="020B0903060703020204" pitchFamily="34" charset="0"/>
              </a:rPr>
              <a:t> </a:t>
            </a:r>
            <a:r>
              <a:rPr lang="pt-BR" altLang="pt-BR" sz="1600" dirty="0">
                <a:latin typeface="Britannic Bold" panose="020B0903060703020204" pitchFamily="34" charset="0"/>
              </a:rPr>
              <a:t>resulta em um valor verdadeiro (1) se pelo menos um dos valores de entrada seja verdadeiro, caso contrário será falso (0);</a:t>
            </a:r>
          </a:p>
          <a:p>
            <a:pPr algn="just" eaLnBrk="0" hangingPunct="0">
              <a:lnSpc>
                <a:spcPct val="150000"/>
              </a:lnSpc>
              <a:buFontTx/>
              <a:buChar char="•"/>
            </a:pPr>
            <a:r>
              <a:rPr lang="pt-BR" altLang="pt-BR" sz="1600" dirty="0">
                <a:latin typeface="Britannic Bold" panose="020B0903060703020204" pitchFamily="34" charset="0"/>
              </a:rPr>
              <a:t> A porta </a:t>
            </a:r>
            <a:r>
              <a:rPr lang="pt-BR" altLang="pt-BR" sz="1600" b="1" dirty="0">
                <a:latin typeface="Britannic Bold" panose="020B0903060703020204" pitchFamily="34" charset="0"/>
              </a:rPr>
              <a:t>AND (multiplicação) </a:t>
            </a:r>
            <a:r>
              <a:rPr lang="pt-BR" altLang="pt-BR" sz="1600" dirty="0">
                <a:latin typeface="Britannic Bold" panose="020B0903060703020204" pitchFamily="34" charset="0"/>
              </a:rPr>
              <a:t>possui dois ou mais valores de entrada e</a:t>
            </a:r>
            <a:r>
              <a:rPr lang="pt-BR" altLang="pt-BR" sz="1600" b="1" dirty="0">
                <a:latin typeface="Britannic Bold" panose="020B0903060703020204" pitchFamily="34" charset="0"/>
              </a:rPr>
              <a:t> </a:t>
            </a:r>
            <a:r>
              <a:rPr lang="pt-BR" altLang="pt-BR" sz="1600" dirty="0">
                <a:latin typeface="Britannic Bold" panose="020B0903060703020204" pitchFamily="34" charset="0"/>
              </a:rPr>
              <a:t>resulta em um valor verdadeiro (1) somente se todos os valores de entrada forem verdadeiros, caso contrário será falso (0);</a:t>
            </a:r>
          </a:p>
          <a:p>
            <a:pPr algn="just" eaLnBrk="0" hangingPunct="0">
              <a:lnSpc>
                <a:spcPct val="150000"/>
              </a:lnSpc>
              <a:buFontTx/>
              <a:buChar char="•"/>
            </a:pPr>
            <a:r>
              <a:rPr lang="pt-BR" altLang="pt-BR" sz="1600" dirty="0">
                <a:latin typeface="Britannic Bold" panose="020B0903060703020204" pitchFamily="34" charset="0"/>
              </a:rPr>
              <a:t> A porta </a:t>
            </a:r>
            <a:r>
              <a:rPr lang="pt-BR" altLang="pt-BR" sz="1600" b="1" dirty="0">
                <a:latin typeface="Britannic Bold" panose="020B0903060703020204" pitchFamily="34" charset="0"/>
              </a:rPr>
              <a:t>NOT (inversora) </a:t>
            </a:r>
            <a:r>
              <a:rPr lang="pt-BR" altLang="pt-BR" sz="1600" dirty="0">
                <a:latin typeface="Britannic Bold" panose="020B0903060703020204" pitchFamily="34" charset="0"/>
              </a:rPr>
              <a:t>possui um só valor de entrada e tem a função de inverter o valor que entra. Se for verdadeiro (1) na entrada a sua saída passa a ser falsa (0). Também conhecida como </a:t>
            </a:r>
            <a:r>
              <a:rPr lang="pt-BR" altLang="pt-BR" sz="1600" b="1" dirty="0">
                <a:latin typeface="Britannic Bold" panose="020B0903060703020204" pitchFamily="34" charset="0"/>
              </a:rPr>
              <a:t>porta inversora</a:t>
            </a:r>
            <a:r>
              <a:rPr lang="pt-BR" altLang="pt-BR" sz="1600" dirty="0">
                <a:latin typeface="Britannic Bold" panose="020B0903060703020204" pitchFamily="34" charset="0"/>
              </a:rPr>
              <a:t>.</a:t>
            </a:r>
          </a:p>
        </p:txBody>
      </p:sp>
      <p:sp>
        <p:nvSpPr>
          <p:cNvPr id="9" name="CaixaDeTexto 8"/>
          <p:cNvSpPr txBox="1"/>
          <p:nvPr/>
        </p:nvSpPr>
        <p:spPr>
          <a:xfrm>
            <a:off x="1475655" y="1682509"/>
            <a:ext cx="485445" cy="261610"/>
          </a:xfrm>
          <a:prstGeom prst="rect">
            <a:avLst/>
          </a:prstGeom>
          <a:noFill/>
        </p:spPr>
        <p:txBody>
          <a:bodyPr wrap="square" lIns="91439" tIns="45720" rIns="91439" bIns="45720" rtlCol="0">
            <a:spAutoFit/>
          </a:bodyPr>
          <a:lstStyle/>
          <a:p>
            <a:r>
              <a:rPr lang="pt-BR" sz="1100" b="1" dirty="0"/>
              <a:t>OR</a:t>
            </a:r>
          </a:p>
        </p:txBody>
      </p:sp>
      <p:sp>
        <p:nvSpPr>
          <p:cNvPr id="11" name="CaixaDeTexto 10"/>
          <p:cNvSpPr txBox="1"/>
          <p:nvPr/>
        </p:nvSpPr>
        <p:spPr>
          <a:xfrm>
            <a:off x="3865615" y="1682509"/>
            <a:ext cx="485445" cy="261610"/>
          </a:xfrm>
          <a:prstGeom prst="rect">
            <a:avLst/>
          </a:prstGeom>
          <a:noFill/>
        </p:spPr>
        <p:txBody>
          <a:bodyPr wrap="square" lIns="91439" tIns="45720" rIns="91439" bIns="45720" rtlCol="0">
            <a:spAutoFit/>
          </a:bodyPr>
          <a:lstStyle/>
          <a:p>
            <a:r>
              <a:rPr lang="pt-BR" sz="1100" b="1" dirty="0"/>
              <a:t>AND</a:t>
            </a:r>
          </a:p>
        </p:txBody>
      </p:sp>
      <p:sp>
        <p:nvSpPr>
          <p:cNvPr id="12" name="CaixaDeTexto 11"/>
          <p:cNvSpPr txBox="1"/>
          <p:nvPr/>
        </p:nvSpPr>
        <p:spPr>
          <a:xfrm>
            <a:off x="6444208" y="1696499"/>
            <a:ext cx="485445" cy="261610"/>
          </a:xfrm>
          <a:prstGeom prst="rect">
            <a:avLst/>
          </a:prstGeom>
          <a:noFill/>
        </p:spPr>
        <p:txBody>
          <a:bodyPr wrap="square" lIns="91439" tIns="45720" rIns="91439" bIns="45720" rtlCol="0">
            <a:spAutoFit/>
          </a:bodyPr>
          <a:lstStyle/>
          <a:p>
            <a:r>
              <a:rPr lang="pt-BR" sz="1100" b="1" dirty="0"/>
              <a:t>NOT</a:t>
            </a:r>
          </a:p>
        </p:txBody>
      </p:sp>
      <p:pic>
        <p:nvPicPr>
          <p:cNvPr id="23"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Resultado de imagem para icones pagina inicial">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Resultado de imagem para icones fechar">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50923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6386" name="image0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8377" y="2086283"/>
            <a:ext cx="3847256" cy="1467690"/>
          </a:xfrm>
          <a:prstGeom prst="rect">
            <a:avLst/>
          </a:prstGeom>
          <a:noFill/>
          <a:extLst>
            <a:ext uri="{909E8E84-426E-40DD-AFC4-6F175D3DCCD1}">
              <a14:hiddenFill xmlns:a14="http://schemas.microsoft.com/office/drawing/2010/main">
                <a:solidFill>
                  <a:srgbClr val="FFFFFF"/>
                </a:solidFill>
              </a14:hiddenFill>
            </a:ext>
          </a:extLst>
        </p:spPr>
      </p:pic>
      <p:pic>
        <p:nvPicPr>
          <p:cNvPr id="16385" name="image1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6137" y="3908522"/>
            <a:ext cx="3799492" cy="147758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461942" y="476673"/>
            <a:ext cx="8220127"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9" tIns="45720" rIns="91439" bIns="45720" numCol="1" anchor="ctr" anchorCtr="0" compatLnSpc="1">
            <a:prstTxWarp prst="textNoShape">
              <a:avLst/>
            </a:prstTxWarp>
            <a:spAutoFit/>
          </a:bodyPr>
          <a:lstStyle/>
          <a:p>
            <a:pPr fontAlgn="base">
              <a:lnSpc>
                <a:spcPct val="150000"/>
              </a:lnSpc>
              <a:spcBef>
                <a:spcPct val="0"/>
              </a:spcBef>
              <a:spcAft>
                <a:spcPct val="0"/>
              </a:spcAft>
            </a:pPr>
            <a:r>
              <a:rPr lang="pt-BR" altLang="pt-BR" sz="1600" dirty="0">
                <a:solidFill>
                  <a:srgbClr val="000000"/>
                </a:solidFill>
                <a:latin typeface="Britannic Bold" panose="020B0903060703020204" pitchFamily="34" charset="0"/>
                <a:ea typeface="Calibri" pitchFamily="34" charset="0"/>
                <a:cs typeface="Calibri" pitchFamily="34" charset="0"/>
              </a:rPr>
              <a:t>Podemos fazer uma representação dessas portas digitais usando circuitos elétricos em série e em paralelo, onde as entradas são os interruptores e a saída é uma lâmpada ligada (1) ou desligada (0):</a:t>
            </a:r>
            <a:endParaRPr lang="pt-BR" altLang="pt-BR" sz="1600" dirty="0">
              <a:latin typeface="Britannic Bold" panose="020B0903060703020204" pitchFamily="34" charset="0"/>
              <a:cs typeface="Arial" pitchFamily="34" charset="0"/>
            </a:endParaRPr>
          </a:p>
          <a:p>
            <a:pPr eaLnBrk="0" fontAlgn="base" hangingPunct="0">
              <a:spcBef>
                <a:spcPct val="0"/>
              </a:spcBef>
              <a:spcAft>
                <a:spcPct val="0"/>
              </a:spcAft>
            </a:pPr>
            <a:endParaRPr lang="pt-BR" altLang="pt-BR" dirty="0">
              <a:latin typeface="Arial" pitchFamily="34" charset="0"/>
              <a:cs typeface="Arial" pitchFamily="34" charset="0"/>
            </a:endParaRPr>
          </a:p>
        </p:txBody>
      </p:sp>
      <p:sp>
        <p:nvSpPr>
          <p:cNvPr id="20" name="Rectangle 4"/>
          <p:cNvSpPr>
            <a:spLocks noChangeArrowheads="1"/>
          </p:cNvSpPr>
          <p:nvPr/>
        </p:nvSpPr>
        <p:spPr bwMode="auto">
          <a:xfrm>
            <a:off x="2678808" y="1819424"/>
            <a:ext cx="4262703"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39" tIns="45720" rIns="91439" bIns="45720" numCol="1" anchor="ctr" anchorCtr="0" compatLnSpc="1">
            <a:prstTxWarp prst="textNoShape">
              <a:avLst/>
            </a:prstTxWarp>
            <a:spAutoFit/>
          </a:bodyPr>
          <a:lstStyle/>
          <a:p>
            <a:pPr fontAlgn="base">
              <a:spcBef>
                <a:spcPct val="0"/>
              </a:spcBef>
              <a:spcAft>
                <a:spcPct val="0"/>
              </a:spcAft>
            </a:pPr>
            <a:r>
              <a:rPr lang="pt-BR" altLang="pt-BR" sz="1100" i="1" dirty="0">
                <a:solidFill>
                  <a:srgbClr val="000000"/>
                </a:solidFill>
                <a:latin typeface="Arial" pitchFamily="34" charset="0"/>
                <a:ea typeface="Calibri" pitchFamily="34" charset="0"/>
                <a:cs typeface="Calibri" pitchFamily="34" charset="0"/>
              </a:rPr>
              <a:t>Fig. 3 - Porta </a:t>
            </a:r>
            <a:r>
              <a:rPr lang="pt-BR" altLang="pt-BR" sz="1100" b="1" i="1" dirty="0">
                <a:solidFill>
                  <a:srgbClr val="000000"/>
                </a:solidFill>
                <a:latin typeface="Arial" pitchFamily="34" charset="0"/>
                <a:ea typeface="Calibri" pitchFamily="34" charset="0"/>
                <a:cs typeface="Calibri" pitchFamily="34" charset="0"/>
              </a:rPr>
              <a:t>AND</a:t>
            </a:r>
            <a:r>
              <a:rPr lang="pt-BR" altLang="pt-BR" sz="1100" i="1" dirty="0">
                <a:solidFill>
                  <a:srgbClr val="000000"/>
                </a:solidFill>
                <a:latin typeface="Arial" pitchFamily="34" charset="0"/>
                <a:ea typeface="Calibri" pitchFamily="34" charset="0"/>
                <a:cs typeface="Calibri" pitchFamily="34" charset="0"/>
              </a:rPr>
              <a:t> representadas por circuitos elétricos em série.</a:t>
            </a:r>
            <a:endParaRPr lang="pt-BR" altLang="pt-BR" sz="900" dirty="0">
              <a:latin typeface="Arial" pitchFamily="34" charset="0"/>
              <a:cs typeface="Arial" pitchFamily="34" charset="0"/>
            </a:endParaRPr>
          </a:p>
          <a:p>
            <a:pPr eaLnBrk="0" fontAlgn="base" hangingPunct="0">
              <a:spcBef>
                <a:spcPct val="0"/>
              </a:spcBef>
              <a:spcAft>
                <a:spcPct val="0"/>
              </a:spcAft>
            </a:pPr>
            <a:endParaRPr lang="pt-BR" altLang="pt-BR" dirty="0">
              <a:latin typeface="Arial" pitchFamily="34" charset="0"/>
              <a:cs typeface="Arial" pitchFamily="34" charset="0"/>
            </a:endParaRPr>
          </a:p>
        </p:txBody>
      </p:sp>
      <p:sp>
        <p:nvSpPr>
          <p:cNvPr id="21" name="Rectangle 5"/>
          <p:cNvSpPr>
            <a:spLocks noChangeArrowheads="1"/>
          </p:cNvSpPr>
          <p:nvPr/>
        </p:nvSpPr>
        <p:spPr bwMode="auto">
          <a:xfrm>
            <a:off x="2483243" y="3625114"/>
            <a:ext cx="4363693"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39" tIns="45720" rIns="91439" bIns="45720" numCol="1" anchor="ctr" anchorCtr="0" compatLnSpc="1">
            <a:prstTxWarp prst="textNoShape">
              <a:avLst/>
            </a:prstTxWarp>
            <a:spAutoFit/>
          </a:bodyPr>
          <a:lstStyle/>
          <a:p>
            <a:pPr algn="just" fontAlgn="base">
              <a:spcBef>
                <a:spcPct val="0"/>
              </a:spcBef>
              <a:spcAft>
                <a:spcPct val="0"/>
              </a:spcAft>
            </a:pPr>
            <a:r>
              <a:rPr lang="pt-BR" altLang="pt-BR" sz="1100" i="1" dirty="0">
                <a:solidFill>
                  <a:srgbClr val="000000"/>
                </a:solidFill>
                <a:latin typeface="Arial" pitchFamily="34" charset="0"/>
                <a:ea typeface="Calibri" pitchFamily="34" charset="0"/>
                <a:cs typeface="Calibri" pitchFamily="34" charset="0"/>
              </a:rPr>
              <a:t>Fig. 4 - Porta </a:t>
            </a:r>
            <a:r>
              <a:rPr lang="pt-BR" altLang="pt-BR" sz="1100" b="1" i="1" dirty="0">
                <a:solidFill>
                  <a:srgbClr val="000000"/>
                </a:solidFill>
                <a:latin typeface="Arial" pitchFamily="34" charset="0"/>
                <a:ea typeface="Calibri" pitchFamily="34" charset="0"/>
                <a:cs typeface="Calibri" pitchFamily="34" charset="0"/>
              </a:rPr>
              <a:t>OR </a:t>
            </a:r>
            <a:r>
              <a:rPr lang="pt-BR" altLang="pt-BR" sz="1100" i="1" dirty="0">
                <a:solidFill>
                  <a:srgbClr val="000000"/>
                </a:solidFill>
                <a:latin typeface="Arial" pitchFamily="34" charset="0"/>
                <a:ea typeface="Calibri" pitchFamily="34" charset="0"/>
                <a:cs typeface="Calibri" pitchFamily="34" charset="0"/>
              </a:rPr>
              <a:t>representadas por circuitos elétricos em paralelo.</a:t>
            </a:r>
            <a:endParaRPr lang="pt-BR" altLang="pt-BR" dirty="0">
              <a:latin typeface="Arial" pitchFamily="34" charset="0"/>
              <a:cs typeface="Arial" pitchFamily="34" charset="0"/>
            </a:endParaRPr>
          </a:p>
        </p:txBody>
      </p:sp>
      <p:sp>
        <p:nvSpPr>
          <p:cNvPr id="22" name="CaixaDeTexto 21"/>
          <p:cNvSpPr txBox="1"/>
          <p:nvPr/>
        </p:nvSpPr>
        <p:spPr>
          <a:xfrm>
            <a:off x="2696137" y="5353116"/>
            <a:ext cx="3282880" cy="261610"/>
          </a:xfrm>
          <a:prstGeom prst="rect">
            <a:avLst/>
          </a:prstGeom>
          <a:noFill/>
        </p:spPr>
        <p:txBody>
          <a:bodyPr wrap="square" lIns="91439" tIns="45720" rIns="91439" bIns="45720" rtlCol="0">
            <a:spAutoFit/>
          </a:bodyPr>
          <a:lstStyle/>
          <a:p>
            <a:r>
              <a:rPr lang="pt-BR" sz="1100" i="1" dirty="0">
                <a:latin typeface="Arial" panose="020B0604020202020204" pitchFamily="34" charset="0"/>
                <a:cs typeface="Arial" panose="020B0604020202020204" pitchFamily="34" charset="0"/>
              </a:rPr>
              <a:t>Fonte: Autoria própria</a:t>
            </a:r>
          </a:p>
        </p:txBody>
      </p:sp>
      <p:pic>
        <p:nvPicPr>
          <p:cNvPr id="26"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Resultado de imagem para icones pagina inicial">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Resultado de imagem para icones fechar">
            <a:hlinkClick r:id="rId10" action="ppaction://hlinksldjump"/>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a:hlinkClick r:id="rId12" action="ppaction://hlinksldjump"/>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40769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10087" y="548683"/>
            <a:ext cx="8123837" cy="1661993"/>
          </a:xfrm>
          <a:prstGeom prst="rect">
            <a:avLst/>
          </a:prstGeom>
        </p:spPr>
        <p:txBody>
          <a:bodyPr wrap="square" lIns="91439" tIns="45720" rIns="91439" bIns="45720">
            <a:spAutoFit/>
          </a:bodyPr>
          <a:lstStyle/>
          <a:p>
            <a:r>
              <a:rPr lang="pt-BR" b="1" dirty="0">
                <a:latin typeface="Britannic Bold" panose="020B0903060703020204" pitchFamily="34" charset="0"/>
              </a:rPr>
              <a:t>1.6.2 Tabelas verdade dos operadores lógicos</a:t>
            </a:r>
          </a:p>
          <a:p>
            <a:endParaRPr lang="pt-BR" dirty="0" smtClean="0"/>
          </a:p>
          <a:p>
            <a:pPr algn="just"/>
            <a:r>
              <a:rPr lang="pt-BR" sz="1600" dirty="0">
                <a:latin typeface="Britannic Bold" panose="020B0903060703020204" pitchFamily="34" charset="0"/>
              </a:rPr>
              <a:t>Os operadores lógicos podem ser colocados em </a:t>
            </a:r>
            <a:r>
              <a:rPr lang="pt-BR" sz="1600" b="1" dirty="0">
                <a:latin typeface="Britannic Bold" panose="020B0903060703020204" pitchFamily="34" charset="0"/>
              </a:rPr>
              <a:t>tabelas verdade</a:t>
            </a:r>
            <a:r>
              <a:rPr lang="pt-BR" sz="1600" dirty="0">
                <a:latin typeface="Britannic Bold" panose="020B0903060703020204" pitchFamily="34" charset="0"/>
              </a:rPr>
              <a:t> com todas as possíveis entradas e suas respectivas saída de acordo com a operação a ser realizada.</a:t>
            </a:r>
          </a:p>
          <a:p>
            <a:endParaRPr lang="pt-BR" dirty="0">
              <a:latin typeface="Britannic Bold" panose="020B0903060703020204" pitchFamily="34" charset="0"/>
            </a:endParaRPr>
          </a:p>
          <a:p>
            <a:r>
              <a:rPr lang="pt-BR" sz="1600" b="1" dirty="0">
                <a:latin typeface="Britannic Bold" panose="020B0903060703020204" pitchFamily="34" charset="0"/>
              </a:rPr>
              <a:t>   Tabela verdade do OR          Tabela verdade do AND         Tabela verdade do NOT</a:t>
            </a:r>
            <a:endParaRPr lang="pt-BR" sz="1600" dirty="0">
              <a:latin typeface="Britannic Bold" panose="020B0903060703020204" pitchFamily="34" charset="0"/>
            </a:endParaRPr>
          </a:p>
        </p:txBody>
      </p:sp>
      <p:graphicFrame>
        <p:nvGraphicFramePr>
          <p:cNvPr id="3" name="Tabela 2"/>
          <p:cNvGraphicFramePr>
            <a:graphicFrameLocks noGrp="1"/>
          </p:cNvGraphicFramePr>
          <p:nvPr>
            <p:extLst>
              <p:ext uri="{D42A27DB-BD31-4B8C-83A1-F6EECF244321}">
                <p14:modId xmlns:p14="http://schemas.microsoft.com/office/powerpoint/2010/main" val="702072388"/>
              </p:ext>
            </p:extLst>
          </p:nvPr>
        </p:nvGraphicFramePr>
        <p:xfrm>
          <a:off x="705153" y="2235065"/>
          <a:ext cx="2190750" cy="1963794"/>
        </p:xfrm>
        <a:graphic>
          <a:graphicData uri="http://schemas.openxmlformats.org/drawingml/2006/table">
            <a:tbl>
              <a:tblPr>
                <a:tableStyleId>{5C22544A-7EE6-4342-B048-85BDC9FD1C3A}</a:tableStyleId>
              </a:tblPr>
              <a:tblGrid>
                <a:gridCol w="752475"/>
                <a:gridCol w="742951"/>
                <a:gridCol w="695324"/>
              </a:tblGrid>
              <a:tr h="327299">
                <a:tc gridSpan="2">
                  <a:txBody>
                    <a:bodyPr/>
                    <a:lstStyle/>
                    <a:p>
                      <a:pPr algn="ctr">
                        <a:lnSpc>
                          <a:spcPct val="115000"/>
                        </a:lnSpc>
                        <a:spcAft>
                          <a:spcPts val="0"/>
                        </a:spcAft>
                      </a:pPr>
                      <a:r>
                        <a:rPr lang="pt-BR" sz="1100" dirty="0">
                          <a:effectLst/>
                        </a:rPr>
                        <a:t>Entradas</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pt-BR"/>
                    </a:p>
                  </a:txBody>
                  <a:tcPr/>
                </a:tc>
                <a:tc>
                  <a:txBody>
                    <a:bodyPr/>
                    <a:lstStyle/>
                    <a:p>
                      <a:pPr algn="ctr">
                        <a:lnSpc>
                          <a:spcPct val="115000"/>
                        </a:lnSpc>
                        <a:spcAft>
                          <a:spcPts val="0"/>
                        </a:spcAft>
                      </a:pPr>
                      <a:r>
                        <a:rPr lang="pt-BR" sz="1100">
                          <a:effectLst/>
                        </a:rPr>
                        <a:t>Saída </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dirty="0">
                          <a:effectLst/>
                        </a:rPr>
                        <a:t>A</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B</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dirty="0">
                          <a:effectLst/>
                        </a:rPr>
                        <a:t> A+B</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dirty="0">
                          <a:effectLst/>
                        </a:rPr>
                        <a:t>1</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0</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1</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dirty="0">
                          <a:effectLst/>
                        </a:rPr>
                        <a:t>0</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dirty="0">
                          <a:effectLst/>
                        </a:rPr>
                        <a:t>1</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1</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a:effectLst/>
                        </a:rPr>
                        <a:t>1</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dirty="0">
                          <a:effectLst/>
                        </a:rPr>
                        <a:t>1</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1</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a:effectLst/>
                        </a:rPr>
                        <a:t>0</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dirty="0">
                          <a:effectLst/>
                        </a:rPr>
                        <a:t>0</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dirty="0">
                          <a:effectLst/>
                        </a:rPr>
                        <a:t>0</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4" name="Tabela 3"/>
          <p:cNvGraphicFramePr>
            <a:graphicFrameLocks noGrp="1"/>
          </p:cNvGraphicFramePr>
          <p:nvPr>
            <p:extLst>
              <p:ext uri="{D42A27DB-BD31-4B8C-83A1-F6EECF244321}">
                <p14:modId xmlns:p14="http://schemas.microsoft.com/office/powerpoint/2010/main" val="4167896984"/>
              </p:ext>
            </p:extLst>
          </p:nvPr>
        </p:nvGraphicFramePr>
        <p:xfrm>
          <a:off x="3341202" y="2226787"/>
          <a:ext cx="2190750" cy="1963794"/>
        </p:xfrm>
        <a:graphic>
          <a:graphicData uri="http://schemas.openxmlformats.org/drawingml/2006/table">
            <a:tbl>
              <a:tblPr>
                <a:tableStyleId>{5C22544A-7EE6-4342-B048-85BDC9FD1C3A}</a:tableStyleId>
              </a:tblPr>
              <a:tblGrid>
                <a:gridCol w="752475"/>
                <a:gridCol w="742951"/>
                <a:gridCol w="695324"/>
              </a:tblGrid>
              <a:tr h="327299">
                <a:tc gridSpan="2">
                  <a:txBody>
                    <a:bodyPr/>
                    <a:lstStyle/>
                    <a:p>
                      <a:pPr algn="ctr">
                        <a:lnSpc>
                          <a:spcPct val="115000"/>
                        </a:lnSpc>
                        <a:spcAft>
                          <a:spcPts val="0"/>
                        </a:spcAft>
                      </a:pPr>
                      <a:r>
                        <a:rPr lang="pt-BR" sz="1100" dirty="0">
                          <a:effectLst/>
                        </a:rPr>
                        <a:t>Entradas</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pt-BR"/>
                    </a:p>
                  </a:txBody>
                  <a:tcPr/>
                </a:tc>
                <a:tc>
                  <a:txBody>
                    <a:bodyPr/>
                    <a:lstStyle/>
                    <a:p>
                      <a:pPr algn="ctr">
                        <a:lnSpc>
                          <a:spcPct val="115000"/>
                        </a:lnSpc>
                        <a:spcAft>
                          <a:spcPts val="0"/>
                        </a:spcAft>
                      </a:pPr>
                      <a:r>
                        <a:rPr lang="pt-BR" sz="1100" dirty="0">
                          <a:effectLst/>
                        </a:rPr>
                        <a:t>Saída </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a:effectLst/>
                        </a:rPr>
                        <a:t>A</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B</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dirty="0">
                          <a:effectLst/>
                        </a:rPr>
                        <a:t> A.B</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a:effectLst/>
                        </a:rPr>
                        <a:t>1</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0</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0</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a:effectLst/>
                        </a:rPr>
                        <a:t>0</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1</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0</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a:effectLst/>
                        </a:rPr>
                        <a:t>1</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1</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1</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a:effectLst/>
                        </a:rPr>
                        <a:t>0</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0</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dirty="0">
                          <a:effectLst/>
                        </a:rPr>
                        <a:t>0</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5" name="Tabela 4"/>
          <p:cNvGraphicFramePr>
            <a:graphicFrameLocks noGrp="1"/>
          </p:cNvGraphicFramePr>
          <p:nvPr>
            <p:extLst>
              <p:ext uri="{D42A27DB-BD31-4B8C-83A1-F6EECF244321}">
                <p14:modId xmlns:p14="http://schemas.microsoft.com/office/powerpoint/2010/main" val="955816511"/>
              </p:ext>
            </p:extLst>
          </p:nvPr>
        </p:nvGraphicFramePr>
        <p:xfrm>
          <a:off x="5931876" y="2226790"/>
          <a:ext cx="2190751" cy="1309196"/>
        </p:xfrm>
        <a:graphic>
          <a:graphicData uri="http://schemas.openxmlformats.org/drawingml/2006/table">
            <a:tbl>
              <a:tblPr>
                <a:tableStyleId>{5C22544A-7EE6-4342-B048-85BDC9FD1C3A}</a:tableStyleId>
              </a:tblPr>
              <a:tblGrid>
                <a:gridCol w="1102352"/>
                <a:gridCol w="1088399"/>
              </a:tblGrid>
              <a:tr h="327299">
                <a:tc>
                  <a:txBody>
                    <a:bodyPr/>
                    <a:lstStyle/>
                    <a:p>
                      <a:pPr algn="ctr">
                        <a:lnSpc>
                          <a:spcPct val="115000"/>
                        </a:lnSpc>
                        <a:spcAft>
                          <a:spcPts val="0"/>
                        </a:spcAft>
                      </a:pPr>
                      <a:r>
                        <a:rPr lang="pt-BR" sz="1100" dirty="0">
                          <a:effectLst/>
                        </a:rPr>
                        <a:t>Entrada</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Saída</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a:effectLst/>
                        </a:rPr>
                        <a:t>A</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dirty="0">
                          <a:effectLst/>
                        </a:rPr>
                        <a:t>Ã</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a:effectLst/>
                        </a:rPr>
                        <a:t>1</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a:effectLst/>
                        </a:rPr>
                        <a:t>0</a:t>
                      </a:r>
                      <a:endParaRPr lang="pt-BR" sz="110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7299">
                <a:tc>
                  <a:txBody>
                    <a:bodyPr/>
                    <a:lstStyle/>
                    <a:p>
                      <a:pPr algn="ctr">
                        <a:lnSpc>
                          <a:spcPct val="115000"/>
                        </a:lnSpc>
                        <a:spcAft>
                          <a:spcPts val="0"/>
                        </a:spcAft>
                      </a:pPr>
                      <a:r>
                        <a:rPr lang="pt-BR" sz="1100" dirty="0">
                          <a:effectLst/>
                        </a:rPr>
                        <a:t>0</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100" dirty="0">
                          <a:effectLst/>
                        </a:rPr>
                        <a:t>1</a:t>
                      </a:r>
                      <a:endParaRPr lang="pt-BR" sz="1100" dirty="0">
                        <a:solidFill>
                          <a:srgbClr val="000000"/>
                        </a:solidFill>
                        <a:effectLst/>
                        <a:latin typeface="Calibri"/>
                        <a:ea typeface="Calibri"/>
                        <a:cs typeface="Calibri"/>
                      </a:endParaRPr>
                    </a:p>
                  </a:txBody>
                  <a:tcPr marL="63500" marR="63500" marT="63501" marB="635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11" name="image10.png"/>
          <p:cNvPicPr/>
          <p:nvPr/>
        </p:nvPicPr>
        <p:blipFill>
          <a:blip r:embed="rId2">
            <a:extLst>
              <a:ext uri="{28A0092B-C50C-407E-A947-70E740481C1C}">
                <a14:useLocalDpi xmlns:a14="http://schemas.microsoft.com/office/drawing/2010/main" val="0"/>
              </a:ext>
            </a:extLst>
          </a:blip>
          <a:srcRect/>
          <a:stretch>
            <a:fillRect/>
          </a:stretch>
        </p:blipFill>
        <p:spPr bwMode="auto">
          <a:xfrm>
            <a:off x="899591" y="4366806"/>
            <a:ext cx="1743076" cy="933450"/>
          </a:xfrm>
          <a:prstGeom prst="rect">
            <a:avLst/>
          </a:prstGeom>
          <a:noFill/>
          <a:ln>
            <a:noFill/>
          </a:ln>
        </p:spPr>
      </p:pic>
      <p:pic>
        <p:nvPicPr>
          <p:cNvPr id="12" name="image14.png"/>
          <p:cNvPicPr/>
          <p:nvPr/>
        </p:nvPicPr>
        <p:blipFill>
          <a:blip r:embed="rId3">
            <a:extLst>
              <a:ext uri="{28A0092B-C50C-407E-A947-70E740481C1C}">
                <a14:useLocalDpi xmlns:a14="http://schemas.microsoft.com/office/drawing/2010/main" val="0"/>
              </a:ext>
            </a:extLst>
          </a:blip>
          <a:srcRect/>
          <a:stretch>
            <a:fillRect/>
          </a:stretch>
        </p:blipFill>
        <p:spPr bwMode="auto">
          <a:xfrm>
            <a:off x="3570269" y="4346056"/>
            <a:ext cx="1638301" cy="952501"/>
          </a:xfrm>
          <a:prstGeom prst="rect">
            <a:avLst/>
          </a:prstGeom>
          <a:noFill/>
          <a:ln>
            <a:noFill/>
          </a:ln>
        </p:spPr>
      </p:pic>
      <p:pic>
        <p:nvPicPr>
          <p:cNvPr id="13" name="image16.png"/>
          <p:cNvPicPr/>
          <p:nvPr/>
        </p:nvPicPr>
        <p:blipFill>
          <a:blip r:embed="rId4">
            <a:extLst>
              <a:ext uri="{28A0092B-C50C-407E-A947-70E740481C1C}">
                <a14:useLocalDpi xmlns:a14="http://schemas.microsoft.com/office/drawing/2010/main" val="0"/>
              </a:ext>
            </a:extLst>
          </a:blip>
          <a:srcRect/>
          <a:stretch>
            <a:fillRect/>
          </a:stretch>
        </p:blipFill>
        <p:spPr bwMode="auto">
          <a:xfrm>
            <a:off x="6146190" y="4312148"/>
            <a:ext cx="1762126" cy="962025"/>
          </a:xfrm>
          <a:prstGeom prst="rect">
            <a:avLst/>
          </a:prstGeom>
          <a:noFill/>
          <a:ln>
            <a:noFill/>
          </a:ln>
        </p:spPr>
      </p:pic>
      <p:sp>
        <p:nvSpPr>
          <p:cNvPr id="6" name="CaixaDeTexto 5"/>
          <p:cNvSpPr txBox="1"/>
          <p:nvPr/>
        </p:nvSpPr>
        <p:spPr>
          <a:xfrm>
            <a:off x="323532" y="5445225"/>
            <a:ext cx="2319135" cy="261610"/>
          </a:xfrm>
          <a:prstGeom prst="rect">
            <a:avLst/>
          </a:prstGeom>
          <a:noFill/>
        </p:spPr>
        <p:txBody>
          <a:bodyPr wrap="square" lIns="91439" tIns="45720" rIns="91439" bIns="45720" rtlCol="0">
            <a:spAutoFit/>
          </a:bodyPr>
          <a:lstStyle/>
          <a:p>
            <a:r>
              <a:rPr lang="pt-BR" sz="1100" i="1" dirty="0">
                <a:latin typeface="Arial" panose="020B0604020202020204" pitchFamily="34" charset="0"/>
                <a:cs typeface="Arial" panose="020B0604020202020204" pitchFamily="34" charset="0"/>
              </a:rPr>
              <a:t>Fonte: Autoria própria.</a:t>
            </a:r>
          </a:p>
        </p:txBody>
      </p:sp>
      <p:pic>
        <p:nvPicPr>
          <p:cNvPr id="2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Resultado de imagem para icones pagina inicial">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Resultado de imagem para icones fechar">
            <a:hlinkClick r:id="rId11" action="ppaction://hlinksldjump"/>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a:hlinkClick r:id="rId13" action="ppaction://hlinksldjump"/>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6003082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23553" name="Imagem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5404" y="2890841"/>
            <a:ext cx="3152775" cy="1076326"/>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upo 8"/>
          <p:cNvGrpSpPr>
            <a:grpSpLocks/>
          </p:cNvGrpSpPr>
          <p:nvPr/>
        </p:nvGrpSpPr>
        <p:grpSpPr>
          <a:xfrm>
            <a:off x="5584536" y="2553707"/>
            <a:ext cx="2011799" cy="2459470"/>
            <a:chOff x="0" y="0"/>
            <a:chExt cx="1582220" cy="1941816"/>
          </a:xfrm>
        </p:grpSpPr>
        <p:pic>
          <p:nvPicPr>
            <p:cNvPr id="10" name="Imagem 9" descr="https://upload.wikimedia.org/wikipedia/commons/thumb/4/4f/TI_SN7400N.jpg/300px-TI_SN7400N.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919" y="71919"/>
              <a:ext cx="1417834" cy="791110"/>
            </a:xfrm>
            <a:prstGeom prst="rect">
              <a:avLst/>
            </a:prstGeom>
            <a:noFill/>
            <a:ln>
              <a:noFill/>
            </a:ln>
          </p:spPr>
        </p:pic>
        <p:pic>
          <p:nvPicPr>
            <p:cNvPr id="11" name="Imagem 10" descr="https://upload.wikimedia.org/wikipedia/commons/thumb/2/26/7400.jpg/240px-7400.jpg"/>
            <p:cNvPicPr>
              <a:picLocks noChangeAspect="1"/>
            </p:cNvPicPr>
            <p:nvPr/>
          </p:nvPicPr>
          <p:blipFill rotWithShape="1">
            <a:blip r:embed="rId4">
              <a:extLst>
                <a:ext uri="{28A0092B-C50C-407E-A947-70E740481C1C}">
                  <a14:useLocalDpi xmlns:a14="http://schemas.microsoft.com/office/drawing/2010/main" val="0"/>
                </a:ext>
              </a:extLst>
            </a:blip>
            <a:srcRect b="45620"/>
            <a:stretch/>
          </p:blipFill>
          <p:spPr bwMode="auto">
            <a:xfrm>
              <a:off x="0" y="883578"/>
              <a:ext cx="1582220" cy="1058238"/>
            </a:xfrm>
            <a:prstGeom prst="rect">
              <a:avLst/>
            </a:prstGeom>
            <a:noFill/>
            <a:ln>
              <a:noFill/>
            </a:ln>
            <a:extLst>
              <a:ext uri="{53640926-AAD7-44D8-BBD7-CCE9431645EC}">
                <a14:shadowObscured xmlns:a14="http://schemas.microsoft.com/office/drawing/2010/main"/>
              </a:ext>
            </a:extLst>
          </p:spPr>
        </p:pic>
        <p:sp>
          <p:nvSpPr>
            <p:cNvPr id="12" name="Retângulo 11"/>
            <p:cNvSpPr/>
            <p:nvPr/>
          </p:nvSpPr>
          <p:spPr>
            <a:xfrm>
              <a:off x="0" y="0"/>
              <a:ext cx="1582220" cy="1921268"/>
            </a:xfrm>
            <a:prstGeom prst="rect">
              <a:avLst/>
            </a:prstGeom>
            <a:noFill/>
            <a:ln w="3175"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pt-BR"/>
            </a:p>
          </p:txBody>
        </p:sp>
      </p:grpSp>
      <p:sp>
        <p:nvSpPr>
          <p:cNvPr id="2" name="Rectangle 7"/>
          <p:cNvSpPr>
            <a:spLocks noChangeArrowheads="1"/>
          </p:cNvSpPr>
          <p:nvPr/>
        </p:nvSpPr>
        <p:spPr bwMode="auto">
          <a:xfrm>
            <a:off x="0" y="43934"/>
            <a:ext cx="1847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39" tIns="45720" rIns="91439" bIns="45720" numCol="1" anchor="ctr" anchorCtr="0" compatLnSpc="1">
            <a:prstTxWarp prst="textNoShape">
              <a:avLst/>
            </a:prstTxWarp>
            <a:spAutoFit/>
          </a:bodyPr>
          <a:lstStyle/>
          <a:p>
            <a:endParaRPr lang="pt-BR"/>
          </a:p>
        </p:txBody>
      </p:sp>
      <p:sp>
        <p:nvSpPr>
          <p:cNvPr id="3" name="Rectangle 8"/>
          <p:cNvSpPr>
            <a:spLocks noChangeArrowheads="1"/>
          </p:cNvSpPr>
          <p:nvPr/>
        </p:nvSpPr>
        <p:spPr bwMode="auto">
          <a:xfrm>
            <a:off x="517784" y="431553"/>
            <a:ext cx="8195903" cy="2354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9" tIns="45720" rIns="91439" bIns="45720" numCol="1" anchor="ctr" anchorCtr="0" compatLnSpc="1">
            <a:prstTxWarp prst="textNoShape">
              <a:avLst/>
            </a:prstTxWarp>
            <a:spAutoFit/>
          </a:bodyPr>
          <a:lstStyle/>
          <a:p>
            <a:pPr algn="just" fontAlgn="base">
              <a:lnSpc>
                <a:spcPct val="150000"/>
              </a:lnSpc>
              <a:spcBef>
                <a:spcPct val="0"/>
              </a:spcBef>
              <a:spcAft>
                <a:spcPct val="0"/>
              </a:spcAft>
            </a:pPr>
            <a:r>
              <a:rPr lang="pt-BR" altLang="pt-BR" sz="1600" dirty="0">
                <a:solidFill>
                  <a:srgbClr val="000000"/>
                </a:solidFill>
                <a:latin typeface="Britannic Bold" panose="020B0903060703020204" pitchFamily="34" charset="0"/>
                <a:ea typeface="Calibri" pitchFamily="34" charset="0"/>
                <a:cs typeface="Calibri" pitchFamily="34" charset="0"/>
              </a:rPr>
              <a:t>Existem outras portas lógicas chamadas NAND (NÃO-E) e NOR (NÃO-OU) que são formadas por portas AND e OR com sua saídas invertidas por uma porta NOT. Representadas como na figura 4a. Existem ainda outras portas chamadas XOR (OU exclusivo) e XNOR. A figura 4b é um CI (circuito integrado) real com várias portas lógicas e seu circuito interno. </a:t>
            </a:r>
            <a:endParaRPr lang="pt-BR" altLang="pt-BR" sz="1600" dirty="0">
              <a:latin typeface="Britannic Bold" panose="020B0903060703020204" pitchFamily="34" charset="0"/>
              <a:cs typeface="Arial" pitchFamily="34" charset="0"/>
            </a:endParaRPr>
          </a:p>
          <a:p>
            <a:pPr eaLnBrk="0" fontAlgn="base" hangingPunct="0">
              <a:lnSpc>
                <a:spcPct val="150000"/>
              </a:lnSpc>
              <a:spcBef>
                <a:spcPct val="0"/>
              </a:spcBef>
              <a:spcAft>
                <a:spcPct val="0"/>
              </a:spcAft>
            </a:pPr>
            <a:endParaRPr lang="pt-BR" altLang="pt-BR" dirty="0">
              <a:latin typeface="Arial" pitchFamily="34" charset="0"/>
              <a:cs typeface="Arial" pitchFamily="34" charset="0"/>
            </a:endParaRPr>
          </a:p>
        </p:txBody>
      </p:sp>
      <p:sp>
        <p:nvSpPr>
          <p:cNvPr id="4" name="Rectangle 9"/>
          <p:cNvSpPr>
            <a:spLocks noChangeArrowheads="1"/>
          </p:cNvSpPr>
          <p:nvPr/>
        </p:nvSpPr>
        <p:spPr bwMode="auto">
          <a:xfrm>
            <a:off x="0" y="272534"/>
            <a:ext cx="1847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39" tIns="45720" rIns="91439" bIns="45720" numCol="1" anchor="ctr" anchorCtr="0" compatLnSpc="1">
            <a:prstTxWarp prst="textNoShape">
              <a:avLst/>
            </a:prstTxWarp>
            <a:spAutoFit/>
          </a:bodyPr>
          <a:lstStyle/>
          <a:p>
            <a:endParaRPr lang="pt-BR"/>
          </a:p>
        </p:txBody>
      </p:sp>
      <p:sp>
        <p:nvSpPr>
          <p:cNvPr id="5" name="Rectangle 10"/>
          <p:cNvSpPr>
            <a:spLocks noChangeArrowheads="1"/>
          </p:cNvSpPr>
          <p:nvPr/>
        </p:nvSpPr>
        <p:spPr bwMode="auto">
          <a:xfrm>
            <a:off x="4460435" y="1402721"/>
            <a:ext cx="223136"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39" tIns="45720" rIns="91439" bIns="45720" numCol="1" anchor="ctr" anchorCtr="0" compatLnSpc="1">
            <a:prstTxWarp prst="textNoShape">
              <a:avLst/>
            </a:prstTxWarp>
            <a:spAutoFit/>
          </a:bodyPr>
          <a:lstStyle/>
          <a:p>
            <a:pPr algn="just" fontAlgn="base">
              <a:spcBef>
                <a:spcPct val="0"/>
              </a:spcBef>
              <a:spcAft>
                <a:spcPct val="0"/>
              </a:spcAft>
            </a:pPr>
            <a:r>
              <a:rPr lang="pt-BR" altLang="pt-BR" sz="1100">
                <a:solidFill>
                  <a:srgbClr val="000000"/>
                </a:solidFill>
                <a:latin typeface="Arial" pitchFamily="34" charset="0"/>
                <a:ea typeface="Calibri" pitchFamily="34" charset="0"/>
                <a:cs typeface="Calibri" pitchFamily="34" charset="0"/>
              </a:rPr>
              <a:t> </a:t>
            </a:r>
            <a:endParaRPr lang="pt-BR" altLang="pt-BR">
              <a:latin typeface="Arial" pitchFamily="34" charset="0"/>
              <a:cs typeface="Arial" pitchFamily="34" charset="0"/>
            </a:endParaRPr>
          </a:p>
        </p:txBody>
      </p:sp>
      <p:sp>
        <p:nvSpPr>
          <p:cNvPr id="6" name="Retângulo 5"/>
          <p:cNvSpPr/>
          <p:nvPr/>
        </p:nvSpPr>
        <p:spPr>
          <a:xfrm>
            <a:off x="1155405" y="3941823"/>
            <a:ext cx="1441418" cy="261610"/>
          </a:xfrm>
          <a:prstGeom prst="rect">
            <a:avLst/>
          </a:prstGeom>
        </p:spPr>
        <p:txBody>
          <a:bodyPr wrap="none" lIns="91439" tIns="45720" rIns="91439" bIns="45720">
            <a:spAutoFit/>
          </a:bodyPr>
          <a:lstStyle/>
          <a:p>
            <a:r>
              <a:rPr lang="pt-BR" sz="1100" i="1" dirty="0"/>
              <a:t>Fonte: autoria própria</a:t>
            </a:r>
            <a:endParaRPr lang="pt-BR" sz="1100" dirty="0"/>
          </a:p>
        </p:txBody>
      </p:sp>
      <p:sp>
        <p:nvSpPr>
          <p:cNvPr id="7" name="Retângulo 6"/>
          <p:cNvSpPr/>
          <p:nvPr/>
        </p:nvSpPr>
        <p:spPr>
          <a:xfrm>
            <a:off x="1130626" y="2612712"/>
            <a:ext cx="2834428" cy="261610"/>
          </a:xfrm>
          <a:prstGeom prst="rect">
            <a:avLst/>
          </a:prstGeom>
        </p:spPr>
        <p:txBody>
          <a:bodyPr wrap="none" lIns="91439" tIns="45720" rIns="91439" bIns="45720">
            <a:spAutoFit/>
          </a:bodyPr>
          <a:lstStyle/>
          <a:p>
            <a:r>
              <a:rPr lang="pt-BR" sz="1100" i="1" dirty="0"/>
              <a:t>Fig. 5 - Portas NOR e NAND.                                 </a:t>
            </a:r>
            <a:endParaRPr lang="pt-BR" sz="1100" dirty="0"/>
          </a:p>
        </p:txBody>
      </p:sp>
      <p:sp>
        <p:nvSpPr>
          <p:cNvPr id="14" name="Retângulo 13"/>
          <p:cNvSpPr/>
          <p:nvPr/>
        </p:nvSpPr>
        <p:spPr>
          <a:xfrm>
            <a:off x="5601663" y="5013177"/>
            <a:ext cx="1146466" cy="261610"/>
          </a:xfrm>
          <a:prstGeom prst="rect">
            <a:avLst/>
          </a:prstGeom>
        </p:spPr>
        <p:txBody>
          <a:bodyPr wrap="none" lIns="91439" tIns="45720" rIns="91439" bIns="45720">
            <a:spAutoFit/>
          </a:bodyPr>
          <a:lstStyle/>
          <a:p>
            <a:r>
              <a:rPr lang="pt-BR" sz="1100" i="1" dirty="0"/>
              <a:t>Fonte</a:t>
            </a:r>
            <a:r>
              <a:rPr lang="pt-BR" sz="1100" dirty="0"/>
              <a:t>: </a:t>
            </a:r>
            <a:r>
              <a:rPr lang="pt-BR" sz="1100" i="1" dirty="0"/>
              <a:t>Wikipédia</a:t>
            </a:r>
            <a:endParaRPr lang="pt-BR" sz="1100" dirty="0"/>
          </a:p>
        </p:txBody>
      </p:sp>
      <p:sp>
        <p:nvSpPr>
          <p:cNvPr id="15" name="Retângulo 14"/>
          <p:cNvSpPr/>
          <p:nvPr/>
        </p:nvSpPr>
        <p:spPr>
          <a:xfrm>
            <a:off x="5567221" y="2129559"/>
            <a:ext cx="3384372" cy="430887"/>
          </a:xfrm>
          <a:prstGeom prst="rect">
            <a:avLst/>
          </a:prstGeom>
        </p:spPr>
        <p:txBody>
          <a:bodyPr wrap="square" lIns="91439" tIns="45720" rIns="91439" bIns="45720">
            <a:spAutoFit/>
          </a:bodyPr>
          <a:lstStyle/>
          <a:p>
            <a:r>
              <a:rPr lang="pt-BR" sz="1100" i="1" dirty="0"/>
              <a:t>Fig. 6 – Circuito integrado 7400N </a:t>
            </a:r>
            <a:endParaRPr lang="pt-BR" sz="1100" i="1" dirty="0" smtClean="0"/>
          </a:p>
          <a:p>
            <a:r>
              <a:rPr lang="pt-BR" sz="1100" i="1" dirty="0" smtClean="0"/>
              <a:t>contendo quatro </a:t>
            </a:r>
            <a:r>
              <a:rPr lang="pt-BR" sz="1100" i="1" dirty="0"/>
              <a:t>portas NAND</a:t>
            </a:r>
            <a:endParaRPr lang="pt-BR" sz="1100" dirty="0"/>
          </a:p>
        </p:txBody>
      </p:sp>
      <p:pic>
        <p:nvPicPr>
          <p:cNvPr id="20"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Resultado de imagem para icones pagina inicial">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Resultado de imagem para icones fechar">
            <a:hlinkClick r:id="rId11" action="ppaction://hlinksldjump"/>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a:hlinkClick r:id="rId13" action="ppaction://hlinksldjump"/>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59340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24577" name="image1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3414" y="1700807"/>
            <a:ext cx="4397183" cy="240988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2404098" y="1454587"/>
            <a:ext cx="3975766"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39" tIns="45720" rIns="91439" bIns="45720" numCol="1" anchor="ctr" anchorCtr="0" compatLnSpc="1">
            <a:prstTxWarp prst="textNoShape">
              <a:avLst/>
            </a:prstTxWarp>
            <a:spAutoFit/>
          </a:bodyPr>
          <a:lstStyle/>
          <a:p>
            <a:pPr algn="just" fontAlgn="base">
              <a:spcBef>
                <a:spcPct val="0"/>
              </a:spcBef>
              <a:spcAft>
                <a:spcPct val="0"/>
              </a:spcAft>
            </a:pPr>
            <a:r>
              <a:rPr lang="pt-BR" altLang="pt-BR" sz="1000" i="1" dirty="0">
                <a:solidFill>
                  <a:srgbClr val="000000"/>
                </a:solidFill>
                <a:latin typeface="Arial" pitchFamily="34" charset="0"/>
                <a:ea typeface="Calibri" pitchFamily="34" charset="0"/>
                <a:cs typeface="Calibri" pitchFamily="34" charset="0"/>
              </a:rPr>
              <a:t>Fig. 7 - Circuito com portas lógicas e sua equação correspondente.</a:t>
            </a:r>
            <a:endParaRPr lang="pt-BR" altLang="pt-BR" sz="1000" dirty="0">
              <a:latin typeface="Arial" pitchFamily="34" charset="0"/>
              <a:cs typeface="Arial" pitchFamily="34" charset="0"/>
            </a:endParaRPr>
          </a:p>
        </p:txBody>
      </p:sp>
      <p:sp>
        <p:nvSpPr>
          <p:cNvPr id="4" name="CaixaDeTexto 3"/>
          <p:cNvSpPr txBox="1"/>
          <p:nvPr/>
        </p:nvSpPr>
        <p:spPr>
          <a:xfrm>
            <a:off x="2366069" y="4097787"/>
            <a:ext cx="1402946" cy="400110"/>
          </a:xfrm>
          <a:prstGeom prst="rect">
            <a:avLst/>
          </a:prstGeom>
          <a:noFill/>
        </p:spPr>
        <p:txBody>
          <a:bodyPr wrap="none" lIns="91439" tIns="45720" rIns="91439" bIns="45720" rtlCol="0">
            <a:spAutoFit/>
          </a:bodyPr>
          <a:lstStyle/>
          <a:p>
            <a:pPr lvl="0"/>
            <a:r>
              <a:rPr lang="pt-BR" altLang="pt-BR" sz="1000" i="1" dirty="0">
                <a:solidFill>
                  <a:srgbClr val="000000"/>
                </a:solidFill>
                <a:latin typeface="Arial" pitchFamily="34" charset="0"/>
                <a:ea typeface="Calibri" pitchFamily="34" charset="0"/>
                <a:cs typeface="Calibri" pitchFamily="34" charset="0"/>
              </a:rPr>
              <a:t>Fonte: autoria própria</a:t>
            </a:r>
            <a:endParaRPr lang="pt-BR" altLang="pt-BR" sz="1000" i="1" dirty="0">
              <a:latin typeface="Arial" pitchFamily="34" charset="0"/>
              <a:cs typeface="Arial" pitchFamily="34" charset="0"/>
            </a:endParaRPr>
          </a:p>
          <a:p>
            <a:endParaRPr lang="pt-BR" sz="1000" i="1" dirty="0"/>
          </a:p>
        </p:txBody>
      </p:sp>
      <p:sp>
        <p:nvSpPr>
          <p:cNvPr id="5" name="Retângulo 4"/>
          <p:cNvSpPr/>
          <p:nvPr/>
        </p:nvSpPr>
        <p:spPr>
          <a:xfrm>
            <a:off x="611564" y="476673"/>
            <a:ext cx="7560841" cy="923330"/>
          </a:xfrm>
          <a:prstGeom prst="rect">
            <a:avLst/>
          </a:prstGeom>
        </p:spPr>
        <p:txBody>
          <a:bodyPr wrap="square" lIns="91439" tIns="45720" rIns="91439" bIns="45720">
            <a:spAutoFit/>
          </a:bodyPr>
          <a:lstStyle/>
          <a:p>
            <a:pPr algn="just">
              <a:lnSpc>
                <a:spcPct val="150000"/>
              </a:lnSpc>
            </a:pPr>
            <a:r>
              <a:rPr lang="pt-BR" dirty="0">
                <a:latin typeface="Britannic Bold" panose="020B0903060703020204" pitchFamily="34" charset="0"/>
              </a:rPr>
              <a:t>Podemos fazer circuitos unindo várias portas lógicas diferentes para termos uma saída</a:t>
            </a:r>
            <a:r>
              <a:rPr lang="pt-BR" dirty="0" smtClean="0">
                <a:latin typeface="Britannic Bold" panose="020B0903060703020204" pitchFamily="34" charset="0"/>
              </a:rPr>
              <a:t>.</a:t>
            </a:r>
            <a:endParaRPr lang="pt-BR" dirty="0">
              <a:latin typeface="Britannic Bold" panose="020B0903060703020204" pitchFamily="34" charset="0"/>
            </a:endParaRPr>
          </a:p>
        </p:txBody>
      </p:sp>
      <p:sp>
        <p:nvSpPr>
          <p:cNvPr id="6" name="Retângulo de cantos arredondados 5">
            <a:hlinkClick r:id="rId3" action="ppaction://hlinksldjump"/>
          </p:cNvPr>
          <p:cNvSpPr/>
          <p:nvPr/>
        </p:nvSpPr>
        <p:spPr>
          <a:xfrm>
            <a:off x="3450843" y="4581128"/>
            <a:ext cx="2242324" cy="648072"/>
          </a:xfrm>
          <a:prstGeom prst="round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r>
              <a:rPr lang="pt-BR" dirty="0" smtClean="0">
                <a:ln>
                  <a:solidFill>
                    <a:schemeClr val="tx1"/>
                  </a:solidFill>
                </a:ln>
                <a:solidFill>
                  <a:schemeClr val="tx1"/>
                </a:solidFill>
              </a:rPr>
              <a:t>Atividade 1</a:t>
            </a:r>
            <a:endParaRPr lang="pt-BR" dirty="0">
              <a:ln>
                <a:solidFill>
                  <a:schemeClr val="tx1"/>
                </a:solidFill>
              </a:ln>
              <a:solidFill>
                <a:schemeClr val="tx1"/>
              </a:solidFill>
            </a:endParaRPr>
          </a:p>
        </p:txBody>
      </p:sp>
      <p:pic>
        <p:nvPicPr>
          <p:cNvPr id="12"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Resultado de imagem para icones pagina inicial">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Resultado de imagem para icones fechar">
            <a:hlinkClick r:id="rId10" action="ppaction://hlinksldjump"/>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a:hlinkClick r:id="rId12" action="ppaction://hlinksldjump"/>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003483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bg>
      <p:bgPr>
        <a:solidFill>
          <a:schemeClr val="tx2">
            <a:lumMod val="60000"/>
            <a:lumOff val="4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p:cNvSpPr/>
          <p:nvPr/>
        </p:nvSpPr>
        <p:spPr>
          <a:xfrm>
            <a:off x="575556" y="1997838"/>
            <a:ext cx="7992889" cy="3046988"/>
          </a:xfrm>
          <a:prstGeom prst="rect">
            <a:avLst/>
          </a:prstGeom>
        </p:spPr>
        <p:txBody>
          <a:bodyPr wrap="square" lIns="91439" tIns="45720" rIns="91439" bIns="45720">
            <a:spAutoFit/>
          </a:bodyPr>
          <a:lstStyle/>
          <a:p>
            <a:r>
              <a:rPr lang="pt-BR" dirty="0" smtClean="0">
                <a:latin typeface="Britannic Bold" panose="020B0903060703020204" pitchFamily="34" charset="0"/>
              </a:rPr>
              <a:t>Atividades:</a:t>
            </a:r>
          </a:p>
          <a:p>
            <a:endParaRPr lang="pt-BR" dirty="0">
              <a:latin typeface="Britannic Bold" panose="020B0903060703020204" pitchFamily="34" charset="0"/>
            </a:endParaRPr>
          </a:p>
          <a:p>
            <a:pPr marL="342894" indent="-342894">
              <a:lnSpc>
                <a:spcPct val="150000"/>
              </a:lnSpc>
              <a:buFont typeface="+mj-lt"/>
              <a:buAutoNum type="arabicPeriod"/>
            </a:pPr>
            <a:r>
              <a:rPr lang="pt-BR" sz="1600" dirty="0">
                <a:latin typeface="Britannic Bold" panose="020B0903060703020204" pitchFamily="34" charset="0"/>
              </a:rPr>
              <a:t>Faça a tabela verdade das portas NAND e NOR.</a:t>
            </a:r>
          </a:p>
          <a:p>
            <a:pPr marL="342894" indent="-342894">
              <a:lnSpc>
                <a:spcPct val="150000"/>
              </a:lnSpc>
              <a:buFont typeface="+mj-lt"/>
              <a:buAutoNum type="arabicPeriod"/>
            </a:pPr>
            <a:r>
              <a:rPr lang="pt-BR" sz="1600" dirty="0">
                <a:latin typeface="Britannic Bold" panose="020B0903060703020204" pitchFamily="34" charset="0"/>
              </a:rPr>
              <a:t>Faça a tabela verdade do circuito da </a:t>
            </a:r>
            <a:r>
              <a:rPr lang="pt-BR" sz="1600" dirty="0">
                <a:latin typeface="Britannic Bold" panose="020B0903060703020204" pitchFamily="34" charset="0"/>
                <a:hlinkClick r:id="rId2" action="ppaction://hlinksldjump"/>
              </a:rPr>
              <a:t>figura 7</a:t>
            </a:r>
            <a:r>
              <a:rPr lang="pt-BR" sz="1600" dirty="0">
                <a:latin typeface="Britannic Bold" panose="020B0903060703020204" pitchFamily="34" charset="0"/>
              </a:rPr>
              <a:t>.</a:t>
            </a:r>
          </a:p>
          <a:p>
            <a:pPr marL="342894" indent="-342894">
              <a:lnSpc>
                <a:spcPct val="150000"/>
              </a:lnSpc>
              <a:buFont typeface="+mj-lt"/>
              <a:buAutoNum type="arabicPeriod"/>
            </a:pPr>
            <a:r>
              <a:rPr lang="pt-BR" sz="1600" dirty="0">
                <a:latin typeface="Britannic Bold" panose="020B0903060703020204" pitchFamily="34" charset="0"/>
              </a:rPr>
              <a:t>Faça uma planilha eletrônica para testar diferentes entradas e obter saídas do exemplo da </a:t>
            </a:r>
            <a:r>
              <a:rPr lang="pt-BR" sz="1600" dirty="0">
                <a:latin typeface="Britannic Bold" panose="020B0903060703020204" pitchFamily="34" charset="0"/>
                <a:hlinkClick r:id="rId2" action="ppaction://hlinksldjump"/>
              </a:rPr>
              <a:t>figura 7</a:t>
            </a:r>
            <a:r>
              <a:rPr lang="pt-BR" sz="1600" dirty="0">
                <a:latin typeface="Britannic Bold" panose="020B0903060703020204" pitchFamily="34" charset="0"/>
              </a:rPr>
              <a:t>.</a:t>
            </a:r>
          </a:p>
          <a:p>
            <a:pPr marL="342894" indent="-342894">
              <a:lnSpc>
                <a:spcPct val="150000"/>
              </a:lnSpc>
              <a:buFont typeface="+mj-lt"/>
              <a:buAutoNum type="arabicPeriod"/>
            </a:pPr>
            <a:r>
              <a:rPr lang="pt-BR" sz="1600" dirty="0">
                <a:latin typeface="Britannic Bold" panose="020B0903060703020204" pitchFamily="34" charset="0"/>
              </a:rPr>
              <a:t>Crie portas NAND e NOR em uma planilha eletrônica.</a:t>
            </a:r>
          </a:p>
          <a:p>
            <a:r>
              <a:rPr lang="pt-BR" dirty="0"/>
              <a:t/>
            </a:r>
            <a:br>
              <a:rPr lang="pt-BR" dirty="0"/>
            </a:br>
            <a:endParaRPr lang="pt-BR" dirty="0"/>
          </a:p>
        </p:txBody>
      </p:sp>
    </p:spTree>
    <p:extLst>
      <p:ext uri="{BB962C8B-B14F-4D97-AF65-F5344CB8AC3E}">
        <p14:creationId xmlns:p14="http://schemas.microsoft.com/office/powerpoint/2010/main" val="46558103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AFF4FB">
            <a:alpha val="37647"/>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10087" y="420336"/>
            <a:ext cx="8123837" cy="5847755"/>
          </a:xfrm>
          <a:prstGeom prst="rect">
            <a:avLst/>
          </a:prstGeom>
        </p:spPr>
        <p:txBody>
          <a:bodyPr wrap="square" lIns="91439" tIns="45720" rIns="91439" bIns="45720">
            <a:spAutoFit/>
          </a:bodyPr>
          <a:lstStyle/>
          <a:p>
            <a:r>
              <a:rPr lang="pt-BR" sz="2000" b="1" dirty="0">
                <a:latin typeface="Britannic Bold" panose="020B0903060703020204" pitchFamily="34" charset="0"/>
              </a:rPr>
              <a:t>Capítulo II: Conhecendo o Arduino</a:t>
            </a:r>
            <a:endParaRPr lang="pt-BR" sz="2000" dirty="0">
              <a:latin typeface="Britannic Bold" panose="020B0903060703020204" pitchFamily="34" charset="0"/>
            </a:endParaRPr>
          </a:p>
          <a:p>
            <a:r>
              <a:rPr lang="pt-BR" b="1" dirty="0"/>
              <a:t> </a:t>
            </a:r>
            <a:endParaRPr lang="pt-BR" dirty="0" smtClean="0">
              <a:effectLst/>
            </a:endParaRPr>
          </a:p>
          <a:p>
            <a:pPr algn="just">
              <a:lnSpc>
                <a:spcPct val="150000"/>
              </a:lnSpc>
            </a:pPr>
            <a:r>
              <a:rPr lang="pt-BR" sz="1600" dirty="0">
                <a:latin typeface="Britannic Bold" panose="020B0903060703020204" pitchFamily="34" charset="0"/>
              </a:rPr>
              <a:t>O Arduino é uma plataforma de prototipagem eletrônica </a:t>
            </a:r>
            <a:r>
              <a:rPr lang="pt-BR" sz="1600" i="1" dirty="0">
                <a:latin typeface="Britannic Bold" panose="020B0903060703020204" pitchFamily="34" charset="0"/>
              </a:rPr>
              <a:t>open-</a:t>
            </a:r>
            <a:r>
              <a:rPr lang="pt-BR" sz="1600" i="1" dirty="0" err="1">
                <a:latin typeface="Britannic Bold" panose="020B0903060703020204" pitchFamily="34" charset="0"/>
              </a:rPr>
              <a:t>source</a:t>
            </a:r>
            <a:r>
              <a:rPr lang="pt-BR" sz="1600" dirty="0">
                <a:latin typeface="Britannic Bold" panose="020B0903060703020204" pitchFamily="34" charset="0"/>
              </a:rPr>
              <a:t> que se baseia em </a:t>
            </a:r>
            <a:r>
              <a:rPr lang="pt-BR" sz="1600" i="1" dirty="0">
                <a:latin typeface="Britannic Bold" panose="020B0903060703020204" pitchFamily="34" charset="0"/>
              </a:rPr>
              <a:t>hardware</a:t>
            </a:r>
            <a:r>
              <a:rPr lang="pt-BR" sz="1600" dirty="0">
                <a:latin typeface="Britannic Bold" panose="020B0903060703020204" pitchFamily="34" charset="0"/>
              </a:rPr>
              <a:t> e </a:t>
            </a:r>
            <a:r>
              <a:rPr lang="pt-BR" sz="1600" i="1" dirty="0">
                <a:latin typeface="Britannic Bold" panose="020B0903060703020204" pitchFamily="34" charset="0"/>
              </a:rPr>
              <a:t>software</a:t>
            </a:r>
            <a:r>
              <a:rPr lang="pt-BR" sz="1600" dirty="0">
                <a:latin typeface="Britannic Bold" panose="020B0903060703020204" pitchFamily="34" charset="0"/>
              </a:rPr>
              <a:t> flexíveis e fáceis de usar. É destinado a artistas, designers, </a:t>
            </a:r>
            <a:r>
              <a:rPr lang="pt-BR" sz="1600" dirty="0" err="1">
                <a:latin typeface="Britannic Bold" panose="020B0903060703020204" pitchFamily="34" charset="0"/>
              </a:rPr>
              <a:t>hobbistas</a:t>
            </a:r>
            <a:r>
              <a:rPr lang="pt-BR" sz="1600" dirty="0">
                <a:latin typeface="Britannic Bold" panose="020B0903060703020204" pitchFamily="34" charset="0"/>
              </a:rPr>
              <a:t> e qualquer pessoa interessada em criar objetos ou ambientes interativos. Pode receber entradas de uma variedade de sensores e pode atuar no ambiente ao seu redor por controladores de iluminação, motores e uma infinidade de atuadores. </a:t>
            </a:r>
          </a:p>
          <a:p>
            <a:pPr>
              <a:lnSpc>
                <a:spcPct val="150000"/>
              </a:lnSpc>
            </a:pPr>
            <a:r>
              <a:rPr lang="pt-BR" sz="1600" dirty="0">
                <a:latin typeface="Britannic Bold" panose="020B0903060703020204" pitchFamily="34" charset="0"/>
              </a:rPr>
              <a:t> </a:t>
            </a:r>
          </a:p>
          <a:p>
            <a:pPr>
              <a:lnSpc>
                <a:spcPct val="150000"/>
              </a:lnSpc>
            </a:pPr>
            <a:r>
              <a:rPr lang="pt-BR" sz="1600" dirty="0">
                <a:latin typeface="Britannic Bold" panose="020B0903060703020204" pitchFamily="34" charset="0"/>
              </a:rPr>
              <a:t>A Plataforma Arduino é composta por </a:t>
            </a:r>
            <a:r>
              <a:rPr lang="pt-BR" sz="1600" i="1" dirty="0">
                <a:latin typeface="Britannic Bold" panose="020B0903060703020204" pitchFamily="34" charset="0"/>
              </a:rPr>
              <a:t>hardware</a:t>
            </a:r>
            <a:r>
              <a:rPr lang="pt-BR" sz="1600" dirty="0">
                <a:latin typeface="Britannic Bold" panose="020B0903060703020204" pitchFamily="34" charset="0"/>
              </a:rPr>
              <a:t> e </a:t>
            </a:r>
            <a:r>
              <a:rPr lang="pt-BR" sz="1600" i="1" dirty="0">
                <a:latin typeface="Britannic Bold" panose="020B0903060703020204" pitchFamily="34" charset="0"/>
              </a:rPr>
              <a:t>software</a:t>
            </a:r>
            <a:r>
              <a:rPr lang="pt-BR" sz="1600" dirty="0">
                <a:latin typeface="Britannic Bold" panose="020B0903060703020204" pitchFamily="34" charset="0"/>
              </a:rPr>
              <a:t>. O </a:t>
            </a:r>
            <a:r>
              <a:rPr lang="pt-BR" sz="1600" i="1" dirty="0">
                <a:latin typeface="Britannic Bold" panose="020B0903060703020204" pitchFamily="34" charset="0"/>
              </a:rPr>
              <a:t>hardware</a:t>
            </a:r>
            <a:r>
              <a:rPr lang="pt-BR" sz="1600" dirty="0">
                <a:latin typeface="Britannic Bold" panose="020B0903060703020204" pitchFamily="34" charset="0"/>
              </a:rPr>
              <a:t> é formado por uma placa onde estão o </a:t>
            </a:r>
            <a:r>
              <a:rPr lang="pt-BR" sz="1600" dirty="0" err="1">
                <a:latin typeface="Britannic Bold" panose="020B0903060703020204" pitchFamily="34" charset="0"/>
              </a:rPr>
              <a:t>microcontrolador</a:t>
            </a:r>
            <a:r>
              <a:rPr lang="pt-BR" sz="1600" dirty="0">
                <a:latin typeface="Britannic Bold" panose="020B0903060703020204" pitchFamily="34" charset="0"/>
              </a:rPr>
              <a:t> – que é o “cérebro” do Arduino – e outros componentes necessários para o seu funcionamento como: resistores, cristal oscilador, capacitores, </a:t>
            </a:r>
            <a:r>
              <a:rPr lang="pt-BR" sz="1600" dirty="0" err="1">
                <a:latin typeface="Britannic Bold" panose="020B0903060703020204" pitchFamily="34" charset="0"/>
              </a:rPr>
              <a:t>CIs</a:t>
            </a:r>
            <a:r>
              <a:rPr lang="pt-BR" sz="1600" dirty="0">
                <a:latin typeface="Britannic Bold" panose="020B0903060703020204" pitchFamily="34" charset="0"/>
              </a:rPr>
              <a:t>, etc. Possui uma comunicação serial via USB para conexão no computador para que sejam carregadas as instruções que deverão ser executadas pelo </a:t>
            </a:r>
            <a:r>
              <a:rPr lang="pt-BR" sz="1600" dirty="0" err="1">
                <a:latin typeface="Britannic Bold" panose="020B0903060703020204" pitchFamily="34" charset="0"/>
              </a:rPr>
              <a:t>microcontrolador</a:t>
            </a:r>
            <a:r>
              <a:rPr lang="pt-BR" sz="1600" dirty="0">
                <a:latin typeface="Britannic Bold" panose="020B0903060703020204" pitchFamily="34" charset="0"/>
              </a:rPr>
              <a:t>. Na parte de </a:t>
            </a:r>
            <a:r>
              <a:rPr lang="pt-BR" sz="1600" i="1" dirty="0">
                <a:latin typeface="Britannic Bold" panose="020B0903060703020204" pitchFamily="34" charset="0"/>
              </a:rPr>
              <a:t>software</a:t>
            </a:r>
            <a:r>
              <a:rPr lang="pt-BR" sz="1600" dirty="0">
                <a:latin typeface="Britannic Bold" panose="020B0903060703020204" pitchFamily="34" charset="0"/>
              </a:rPr>
              <a:t> possui uma IDE para que sejam digitados e carregados os programas. </a:t>
            </a:r>
          </a:p>
          <a:p>
            <a:pPr>
              <a:lnSpc>
                <a:spcPct val="150000"/>
              </a:lnSpc>
            </a:pPr>
            <a:r>
              <a:rPr lang="pt-BR" sz="1600" dirty="0">
                <a:latin typeface="Britannic Bold" panose="020B0903060703020204" pitchFamily="34" charset="0"/>
              </a:rPr>
              <a:t> </a:t>
            </a: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261506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AFF4FB">
            <a:alpha val="37647"/>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323528" y="184619"/>
            <a:ext cx="8496945" cy="6001643"/>
          </a:xfrm>
          <a:prstGeom prst="rect">
            <a:avLst/>
          </a:prstGeom>
        </p:spPr>
        <p:txBody>
          <a:bodyPr wrap="square" lIns="91439" tIns="45720" rIns="91439" bIns="45720">
            <a:spAutoFit/>
          </a:bodyPr>
          <a:lstStyle/>
          <a:p>
            <a:pPr algn="just">
              <a:lnSpc>
                <a:spcPct val="150000"/>
              </a:lnSpc>
            </a:pPr>
            <a:r>
              <a:rPr lang="pt-BR" sz="1600" dirty="0">
                <a:latin typeface="Britannic Bold" panose="020B0903060703020204" pitchFamily="34" charset="0"/>
              </a:rPr>
              <a:t>O Arduino é diferente das outras plataformas presentes no mercado devido a vários fatores, entre eles: </a:t>
            </a:r>
          </a:p>
          <a:p>
            <a:pPr marL="400043" indent="-400043" algn="just">
              <a:lnSpc>
                <a:spcPct val="150000"/>
              </a:lnSpc>
              <a:buFont typeface="+mj-lt"/>
              <a:buAutoNum type="romanUcPeriod"/>
            </a:pPr>
            <a:r>
              <a:rPr lang="pt-BR" sz="1600" dirty="0">
                <a:latin typeface="Britannic Bold" panose="020B0903060703020204" pitchFamily="34" charset="0"/>
              </a:rPr>
              <a:t>É um ambiente </a:t>
            </a:r>
            <a:r>
              <a:rPr lang="pt-BR" sz="1600" dirty="0" err="1">
                <a:latin typeface="Britannic Bold" panose="020B0903060703020204" pitchFamily="34" charset="0"/>
              </a:rPr>
              <a:t>multiplataforma</a:t>
            </a:r>
            <a:r>
              <a:rPr lang="pt-BR" sz="1600" dirty="0">
                <a:latin typeface="Britannic Bold" panose="020B0903060703020204" pitchFamily="34" charset="0"/>
              </a:rPr>
              <a:t>, podendo ser executado em Windows, Macintosh e Linux;</a:t>
            </a:r>
          </a:p>
          <a:p>
            <a:pPr marL="400043" indent="-400043" algn="just">
              <a:lnSpc>
                <a:spcPct val="150000"/>
              </a:lnSpc>
              <a:buFont typeface="+mj-lt"/>
              <a:buAutoNum type="romanUcPeriod"/>
            </a:pPr>
            <a:r>
              <a:rPr lang="pt-BR" sz="1600" dirty="0">
                <a:latin typeface="Britannic Bold" panose="020B0903060703020204" pitchFamily="34" charset="0"/>
              </a:rPr>
              <a:t>Pode ser programado utilizando um cabo de comunicação USB onde geralmente não é necessária uma fonte de alimentação;</a:t>
            </a:r>
          </a:p>
          <a:p>
            <a:pPr marL="400043" indent="-400043" algn="just">
              <a:lnSpc>
                <a:spcPct val="150000"/>
              </a:lnSpc>
              <a:buFont typeface="+mj-lt"/>
              <a:buAutoNum type="romanUcPeriod"/>
            </a:pPr>
            <a:r>
              <a:rPr lang="pt-BR" sz="1600" dirty="0">
                <a:latin typeface="Britannic Bold" panose="020B0903060703020204" pitchFamily="34" charset="0"/>
              </a:rPr>
              <a:t>Possui </a:t>
            </a:r>
            <a:r>
              <a:rPr lang="pt-BR" sz="1600" i="1" dirty="0">
                <a:latin typeface="Britannic Bold" panose="020B0903060703020204" pitchFamily="34" charset="0"/>
              </a:rPr>
              <a:t>hardware</a:t>
            </a:r>
            <a:r>
              <a:rPr lang="pt-BR" sz="1600" dirty="0">
                <a:latin typeface="Britannic Bold" panose="020B0903060703020204" pitchFamily="34" charset="0"/>
              </a:rPr>
              <a:t> e </a:t>
            </a:r>
            <a:r>
              <a:rPr lang="pt-BR" sz="1600" i="1" dirty="0">
                <a:latin typeface="Britannic Bold" panose="020B0903060703020204" pitchFamily="34" charset="0"/>
              </a:rPr>
              <a:t>software</a:t>
            </a:r>
            <a:r>
              <a:rPr lang="pt-BR" sz="1600" dirty="0">
                <a:latin typeface="Britannic Bold" panose="020B0903060703020204" pitchFamily="34" charset="0"/>
              </a:rPr>
              <a:t> </a:t>
            </a:r>
            <a:r>
              <a:rPr lang="pt-BR" sz="1600" i="1" dirty="0">
                <a:latin typeface="Britannic Bold" panose="020B0903060703020204" pitchFamily="34" charset="0"/>
              </a:rPr>
              <a:t>open-</a:t>
            </a:r>
            <a:r>
              <a:rPr lang="pt-BR" sz="1600" i="1" dirty="0" err="1">
                <a:latin typeface="Britannic Bold" panose="020B0903060703020204" pitchFamily="34" charset="0"/>
              </a:rPr>
              <a:t>source</a:t>
            </a:r>
            <a:r>
              <a:rPr lang="pt-BR" sz="1600" dirty="0">
                <a:latin typeface="Britannic Bold" panose="020B0903060703020204" pitchFamily="34" charset="0"/>
              </a:rPr>
              <a:t>, facilitando a montagem do seu próprio hardware sem precisar pagar nada aos criadores originais;</a:t>
            </a:r>
          </a:p>
          <a:p>
            <a:pPr marL="400043" indent="-400043" algn="just">
              <a:lnSpc>
                <a:spcPct val="150000"/>
              </a:lnSpc>
              <a:buFont typeface="+mj-lt"/>
              <a:buAutoNum type="romanUcPeriod"/>
            </a:pPr>
            <a:r>
              <a:rPr lang="pt-BR" sz="1600" dirty="0">
                <a:latin typeface="Britannic Bold" panose="020B0903060703020204" pitchFamily="34" charset="0"/>
              </a:rPr>
              <a:t>Hardware de baixo custo;</a:t>
            </a:r>
          </a:p>
          <a:p>
            <a:pPr marL="400043" indent="-400043" algn="just">
              <a:lnSpc>
                <a:spcPct val="150000"/>
              </a:lnSpc>
              <a:buFont typeface="+mj-lt"/>
              <a:buAutoNum type="romanUcPeriod"/>
            </a:pPr>
            <a:r>
              <a:rPr lang="pt-BR" sz="1600" dirty="0">
                <a:latin typeface="Britannic Bold" panose="020B0903060703020204" pitchFamily="34" charset="0"/>
              </a:rPr>
              <a:t>Grande comunidade ativa de usuários;</a:t>
            </a:r>
          </a:p>
          <a:p>
            <a:pPr marL="400043" indent="-400043" algn="just">
              <a:lnSpc>
                <a:spcPct val="150000"/>
              </a:lnSpc>
              <a:buFont typeface="+mj-lt"/>
              <a:buAutoNum type="romanUcPeriod"/>
            </a:pPr>
            <a:r>
              <a:rPr lang="pt-BR" sz="1600" dirty="0">
                <a:latin typeface="Britannic Bold" panose="020B0903060703020204" pitchFamily="34" charset="0"/>
              </a:rPr>
              <a:t>Ambiente educacional, ideal para iniciantes que desejam resultados rápidos.</a:t>
            </a:r>
          </a:p>
          <a:p>
            <a:pPr marL="400043" indent="-400043" algn="just">
              <a:lnSpc>
                <a:spcPct val="150000"/>
              </a:lnSpc>
              <a:buFont typeface="+mj-lt"/>
              <a:buAutoNum type="romanUcPeriod"/>
            </a:pPr>
            <a:endParaRPr lang="pt-BR" sz="1600" dirty="0">
              <a:latin typeface="Britannic Bold" panose="020B0903060703020204" pitchFamily="34" charset="0"/>
            </a:endParaRPr>
          </a:p>
          <a:p>
            <a:pPr algn="just">
              <a:lnSpc>
                <a:spcPct val="150000"/>
              </a:lnSpc>
            </a:pPr>
            <a:r>
              <a:rPr lang="pt-BR" sz="1600" dirty="0">
                <a:latin typeface="Britannic Bold" panose="020B0903060703020204" pitchFamily="34" charset="0"/>
              </a:rPr>
              <a:t>Devido a todos os benefícios e facilidades o Arduino se tornou muito presente no meio educacional, tanto em nível básico como superior. Hoje muitas escolas no mundo todo utilizam a plataforma para projetos educacionais de robótica e automação. </a:t>
            </a:r>
          </a:p>
          <a:p>
            <a:pPr algn="just">
              <a:lnSpc>
                <a:spcPct val="150000"/>
              </a:lnSpc>
            </a:pPr>
            <a:endParaRPr lang="pt-BR" sz="1600" dirty="0">
              <a:latin typeface="Britannic Bold" panose="020B0903060703020204" pitchFamily="34" charset="0"/>
            </a:endParaRP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553364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AFF4FB">
            <a:alpha val="37647"/>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11277" y="404664"/>
            <a:ext cx="8208912" cy="1569660"/>
          </a:xfrm>
          <a:prstGeom prst="rect">
            <a:avLst/>
          </a:prstGeom>
        </p:spPr>
        <p:txBody>
          <a:bodyPr wrap="square" lIns="91439" tIns="45720" rIns="91439" bIns="45720">
            <a:spAutoFit/>
          </a:bodyPr>
          <a:lstStyle/>
          <a:p>
            <a:pPr algn="just">
              <a:lnSpc>
                <a:spcPct val="150000"/>
              </a:lnSpc>
            </a:pPr>
            <a:r>
              <a:rPr lang="pt-BR" sz="1600" dirty="0">
                <a:latin typeface="Britannic Bold" panose="020B0903060703020204" pitchFamily="34" charset="0"/>
              </a:rPr>
              <a:t>Há vários modelos de placas Arduino, na figura 8 podemos ver alguns. Durante nosso curso utilizaremos sempre o Arduino Uno como referência para os exemplos de montagens e códigos. Esse modelo é um dos mais populares entre as pessoas que estão começando em seus primeiros projetos.</a:t>
            </a:r>
          </a:p>
        </p:txBody>
      </p:sp>
      <p:pic>
        <p:nvPicPr>
          <p:cNvPr id="9" name="Imagem 8" descr="image"/>
          <p:cNvPicPr/>
          <p:nvPr/>
        </p:nvPicPr>
        <p:blipFill>
          <a:blip r:embed="rId2">
            <a:extLst>
              <a:ext uri="{BEBA8EAE-BF5A-486C-A8C5-ECC9F3942E4B}">
                <a14:imgProps xmlns:a14="http://schemas.microsoft.com/office/drawing/2010/main">
                  <a14:imgLayer r:embed="rId3">
                    <a14:imgEffect>
                      <a14:sharpenSoften amount="21000"/>
                    </a14:imgEffect>
                  </a14:imgLayer>
                </a14:imgProps>
              </a:ext>
              <a:ext uri="{28A0092B-C50C-407E-A947-70E740481C1C}">
                <a14:useLocalDpi xmlns:a14="http://schemas.microsoft.com/office/drawing/2010/main" val="0"/>
              </a:ext>
            </a:extLst>
          </a:blip>
          <a:srcRect/>
          <a:stretch>
            <a:fillRect/>
          </a:stretch>
        </p:blipFill>
        <p:spPr bwMode="auto">
          <a:xfrm>
            <a:off x="1890502" y="2238773"/>
            <a:ext cx="5362997" cy="3528392"/>
          </a:xfrm>
          <a:prstGeom prst="rect">
            <a:avLst/>
          </a:prstGeom>
          <a:noFill/>
          <a:ln>
            <a:solidFill>
              <a:schemeClr val="tx1"/>
            </a:solidFill>
          </a:ln>
        </p:spPr>
      </p:pic>
      <p:sp>
        <p:nvSpPr>
          <p:cNvPr id="3" name="Retângulo 2"/>
          <p:cNvSpPr/>
          <p:nvPr/>
        </p:nvSpPr>
        <p:spPr>
          <a:xfrm>
            <a:off x="1832238" y="5743781"/>
            <a:ext cx="6251629" cy="246221"/>
          </a:xfrm>
          <a:prstGeom prst="rect">
            <a:avLst/>
          </a:prstGeom>
        </p:spPr>
        <p:txBody>
          <a:bodyPr wrap="square" lIns="91439" tIns="45720" rIns="91439" bIns="45720">
            <a:spAutoFit/>
          </a:bodyPr>
          <a:lstStyle/>
          <a:p>
            <a:r>
              <a:rPr lang="pt-BR" sz="1000" i="1" dirty="0">
                <a:latin typeface="Arial" panose="020B0604020202020204" pitchFamily="34" charset="0"/>
                <a:cs typeface="Arial" panose="020B0604020202020204" pitchFamily="34" charset="0"/>
              </a:rPr>
              <a:t>Fonte: </a:t>
            </a:r>
            <a:r>
              <a:rPr lang="pt-BR" sz="1000" i="1" dirty="0">
                <a:latin typeface="Arial" panose="020B0604020202020204" pitchFamily="34" charset="0"/>
                <a:cs typeface="Arial" panose="020B0604020202020204" pitchFamily="34" charset="0"/>
                <a:hlinkClick r:id="rId4"/>
              </a:rPr>
              <a:t>http://ardufc.blogspot.com.br/2012/10/modelos-do-arduino.html</a:t>
            </a:r>
            <a:r>
              <a:rPr lang="pt-BR" sz="1000" i="1" dirty="0">
                <a:latin typeface="Arial" panose="020B0604020202020204" pitchFamily="34" charset="0"/>
                <a:cs typeface="Arial" panose="020B0604020202020204" pitchFamily="34" charset="0"/>
              </a:rPr>
              <a:t> (03 dez 2017)</a:t>
            </a:r>
          </a:p>
        </p:txBody>
      </p:sp>
      <p:sp>
        <p:nvSpPr>
          <p:cNvPr id="4" name="CaixaDeTexto 3"/>
          <p:cNvSpPr txBox="1"/>
          <p:nvPr/>
        </p:nvSpPr>
        <p:spPr>
          <a:xfrm>
            <a:off x="1917877" y="1991092"/>
            <a:ext cx="3916709" cy="400110"/>
          </a:xfrm>
          <a:prstGeom prst="rect">
            <a:avLst/>
          </a:prstGeom>
          <a:noFill/>
        </p:spPr>
        <p:txBody>
          <a:bodyPr wrap="square" lIns="91439" tIns="45720" rIns="91439" bIns="45720" rtlCol="0">
            <a:spAutoFit/>
          </a:bodyPr>
          <a:lstStyle/>
          <a:p>
            <a:r>
              <a:rPr lang="pt-BR" sz="1000" i="1" dirty="0">
                <a:latin typeface="Arial" panose="020B0604020202020204" pitchFamily="34" charset="0"/>
                <a:cs typeface="Arial" panose="020B0604020202020204" pitchFamily="34" charset="0"/>
              </a:rPr>
              <a:t>Fig. 8 – Modelos de placas Arduino.</a:t>
            </a:r>
          </a:p>
          <a:p>
            <a:endParaRPr lang="pt-BR" sz="1000" i="1" dirty="0">
              <a:latin typeface="Arial" panose="020B0604020202020204" pitchFamily="34" charset="0"/>
              <a:cs typeface="Arial" panose="020B0604020202020204" pitchFamily="34" charset="0"/>
            </a:endParaRPr>
          </a:p>
        </p:txBody>
      </p:sp>
      <p:pic>
        <p:nvPicPr>
          <p:cNvPr id="21"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20677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19458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Resultado de imagem para icones pagina inicial">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01487" y="604905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sultado de imagem para icones fechar">
            <a:hlinkClick r:id="rId11" action="ppaction://hlinksldjump"/>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266332" y="602906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a:hlinkClick r:id="rId13" action="ppaction://hlinksldjump"/>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77483" y="606201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06582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AFF4FB">
            <a:alpha val="37647"/>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445204" y="209939"/>
            <a:ext cx="8195845" cy="923330"/>
          </a:xfrm>
          <a:prstGeom prst="rect">
            <a:avLst/>
          </a:prstGeom>
        </p:spPr>
        <p:txBody>
          <a:bodyPr wrap="square" lIns="91439" tIns="45720" rIns="91439" bIns="45720">
            <a:spAutoFit/>
          </a:bodyPr>
          <a:lstStyle/>
          <a:p>
            <a:r>
              <a:rPr lang="pt-BR" b="1" dirty="0">
                <a:latin typeface="Britannic Bold" panose="020B0903060703020204" pitchFamily="34" charset="0"/>
              </a:rPr>
              <a:t>2.1 Arduino </a:t>
            </a:r>
            <a:r>
              <a:rPr lang="pt-BR" b="1" dirty="0" smtClean="0">
                <a:latin typeface="Britannic Bold" panose="020B0903060703020204" pitchFamily="34" charset="0"/>
              </a:rPr>
              <a:t>Uno</a:t>
            </a:r>
          </a:p>
          <a:p>
            <a:endParaRPr lang="pt-BR" dirty="0">
              <a:latin typeface="Britannic Bold" panose="020B0903060703020204" pitchFamily="34" charset="0"/>
            </a:endParaRPr>
          </a:p>
          <a:p>
            <a:r>
              <a:rPr lang="pt-BR" sz="1600" dirty="0" smtClean="0">
                <a:solidFill>
                  <a:srgbClr val="0000FF"/>
                </a:solidFill>
                <a:latin typeface="Britannic Bold" panose="020B0903060703020204" pitchFamily="34" charset="0"/>
              </a:rPr>
              <a:t>Dê</a:t>
            </a:r>
            <a:r>
              <a:rPr lang="pt-BR" sz="1600" dirty="0" smtClean="0">
                <a:latin typeface="Britannic Bold" panose="020B0903060703020204" pitchFamily="34" charset="0"/>
              </a:rPr>
              <a:t> </a:t>
            </a:r>
            <a:r>
              <a:rPr lang="pt-BR" sz="1600" dirty="0" smtClean="0">
                <a:solidFill>
                  <a:srgbClr val="0000FF"/>
                </a:solidFill>
                <a:latin typeface="Britannic Bold" panose="020B0903060703020204" pitchFamily="34" charset="0"/>
              </a:rPr>
              <a:t>um clique nas </a:t>
            </a:r>
            <a:r>
              <a:rPr lang="pt-BR" sz="1600" dirty="0">
                <a:solidFill>
                  <a:srgbClr val="0000FF"/>
                </a:solidFill>
                <a:latin typeface="Britannic Bold" panose="020B0903060703020204" pitchFamily="34" charset="0"/>
              </a:rPr>
              <a:t>partes </a:t>
            </a:r>
            <a:r>
              <a:rPr lang="pt-BR" sz="1600" dirty="0" smtClean="0">
                <a:solidFill>
                  <a:srgbClr val="0000FF"/>
                </a:solidFill>
                <a:latin typeface="Britannic Bold" panose="020B0903060703020204" pitchFamily="34" charset="0"/>
              </a:rPr>
              <a:t>do Arduino Uno </a:t>
            </a:r>
            <a:r>
              <a:rPr lang="pt-BR" sz="1600" dirty="0" smtClean="0">
                <a:latin typeface="Britannic Bold" panose="020B0903060703020204" pitchFamily="34" charset="0"/>
              </a:rPr>
              <a:t>para saber os detalhes.</a:t>
            </a:r>
            <a:endParaRPr lang="pt-BR" sz="1600" dirty="0">
              <a:latin typeface="Britannic Bold" panose="020B0903060703020204" pitchFamily="34" charset="0"/>
            </a:endParaRPr>
          </a:p>
        </p:txBody>
      </p:sp>
      <p:pic>
        <p:nvPicPr>
          <p:cNvPr id="10" name="Picture 2" descr="Resultado de imagem para ardui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53" y="1382609"/>
            <a:ext cx="6336704" cy="4488498"/>
          </a:xfrm>
          <a:prstGeom prst="rect">
            <a:avLst/>
          </a:prstGeom>
          <a:noFill/>
          <a:extLst>
            <a:ext uri="{909E8E84-426E-40DD-AFC4-6F175D3DCCD1}">
              <a14:hiddenFill xmlns:a14="http://schemas.microsoft.com/office/drawing/2010/main">
                <a:solidFill>
                  <a:srgbClr val="FFFFFF"/>
                </a:solidFill>
              </a14:hiddenFill>
            </a:ext>
          </a:extLst>
        </p:spPr>
      </p:pic>
      <p:sp>
        <p:nvSpPr>
          <p:cNvPr id="3" name="Retângulo 2">
            <a:hlinkClick r:id="rId3" action="ppaction://hlinksldjump"/>
          </p:cNvPr>
          <p:cNvSpPr/>
          <p:nvPr/>
        </p:nvSpPr>
        <p:spPr>
          <a:xfrm>
            <a:off x="1907704" y="1348712"/>
            <a:ext cx="1080120" cy="856152"/>
          </a:xfrm>
          <a:prstGeom prst="rect">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Retângulo 10">
            <a:hlinkClick r:id="rId4" action="ppaction://hlinksldjump"/>
          </p:cNvPr>
          <p:cNvSpPr/>
          <p:nvPr/>
        </p:nvSpPr>
        <p:spPr>
          <a:xfrm>
            <a:off x="3851920" y="1336308"/>
            <a:ext cx="3672408" cy="966271"/>
          </a:xfrm>
          <a:prstGeom prst="rect">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3" name="Retângulo 12">
            <a:hlinkClick r:id="rId5" action="ppaction://hlinksldjump"/>
          </p:cNvPr>
          <p:cNvSpPr/>
          <p:nvPr/>
        </p:nvSpPr>
        <p:spPr>
          <a:xfrm>
            <a:off x="3915172" y="2334114"/>
            <a:ext cx="1080120" cy="856152"/>
          </a:xfrm>
          <a:prstGeom prst="rect">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4" name="Retângulo 13">
            <a:hlinkClick r:id="rId6" action="ppaction://hlinksldjump"/>
          </p:cNvPr>
          <p:cNvSpPr/>
          <p:nvPr/>
        </p:nvSpPr>
        <p:spPr>
          <a:xfrm>
            <a:off x="6984268" y="3000925"/>
            <a:ext cx="1080120" cy="856152"/>
          </a:xfrm>
          <a:prstGeom prst="rect">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Retângulo 14">
            <a:hlinkClick r:id="rId7" action="ppaction://hlinksldjump"/>
          </p:cNvPr>
          <p:cNvSpPr/>
          <p:nvPr/>
        </p:nvSpPr>
        <p:spPr>
          <a:xfrm>
            <a:off x="4256705" y="4102780"/>
            <a:ext cx="3267623" cy="856152"/>
          </a:xfrm>
          <a:prstGeom prst="rect">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0" name="Retângulo 19">
            <a:hlinkClick r:id="rId8" action="ppaction://hlinksldjump"/>
          </p:cNvPr>
          <p:cNvSpPr/>
          <p:nvPr/>
        </p:nvSpPr>
        <p:spPr>
          <a:xfrm>
            <a:off x="4269835" y="5046855"/>
            <a:ext cx="3254493" cy="856152"/>
          </a:xfrm>
          <a:prstGeom prst="rect">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1" name="Retângulo 20">
            <a:hlinkClick r:id="rId9" action="ppaction://hlinksldjump"/>
          </p:cNvPr>
          <p:cNvSpPr/>
          <p:nvPr/>
        </p:nvSpPr>
        <p:spPr>
          <a:xfrm>
            <a:off x="1677547" y="4114356"/>
            <a:ext cx="2484276" cy="1777076"/>
          </a:xfrm>
          <a:prstGeom prst="rect">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2" name="Retângulo 21">
            <a:hlinkClick r:id="rId10" action="ppaction://hlinksldjump"/>
          </p:cNvPr>
          <p:cNvSpPr/>
          <p:nvPr/>
        </p:nvSpPr>
        <p:spPr>
          <a:xfrm>
            <a:off x="1380502" y="2322538"/>
            <a:ext cx="2448267" cy="1304319"/>
          </a:xfrm>
          <a:prstGeom prst="rect">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Retângulo 3"/>
          <p:cNvSpPr/>
          <p:nvPr/>
        </p:nvSpPr>
        <p:spPr>
          <a:xfrm>
            <a:off x="1923498" y="1090087"/>
            <a:ext cx="2619628" cy="246221"/>
          </a:xfrm>
          <a:prstGeom prst="rect">
            <a:avLst/>
          </a:prstGeom>
        </p:spPr>
        <p:txBody>
          <a:bodyPr wrap="none">
            <a:spAutoFit/>
          </a:bodyPr>
          <a:lstStyle/>
          <a:p>
            <a:r>
              <a:rPr lang="pt-BR" sz="1000" i="1" dirty="0">
                <a:latin typeface="+mj-lt"/>
              </a:rPr>
              <a:t>Fig. 7 – Partes principais da placa Arduino Uno.</a:t>
            </a:r>
            <a:endParaRPr lang="pt-BR" sz="1000" dirty="0">
              <a:effectLst/>
              <a:latin typeface="+mj-lt"/>
            </a:endParaRPr>
          </a:p>
        </p:txBody>
      </p:sp>
      <p:sp>
        <p:nvSpPr>
          <p:cNvPr id="5" name="Retângulo 4"/>
          <p:cNvSpPr/>
          <p:nvPr/>
        </p:nvSpPr>
        <p:spPr>
          <a:xfrm>
            <a:off x="1658494" y="5851430"/>
            <a:ext cx="4513355" cy="230832"/>
          </a:xfrm>
          <a:prstGeom prst="rect">
            <a:avLst/>
          </a:prstGeom>
        </p:spPr>
        <p:txBody>
          <a:bodyPr wrap="square">
            <a:spAutoFit/>
          </a:bodyPr>
          <a:lstStyle/>
          <a:p>
            <a:r>
              <a:rPr lang="pt-BR" sz="900" i="1" dirty="0" smtClean="0">
                <a:latin typeface="Arial" panose="020B0604020202020204" pitchFamily="34" charset="0"/>
                <a:cs typeface="Arial" panose="020B0604020202020204" pitchFamily="34" charset="0"/>
                <a:hlinkClick r:id="rId11"/>
              </a:rPr>
              <a:t>https://pixabay.com/pt/arduino-arduino-uno-tecnologia-2168193/</a:t>
            </a:r>
            <a:r>
              <a:rPr lang="pt-BR" sz="900" i="1" dirty="0" smtClean="0">
                <a:latin typeface="Arial" panose="020B0604020202020204" pitchFamily="34" charset="0"/>
                <a:cs typeface="Arial" panose="020B0604020202020204" pitchFamily="34" charset="0"/>
              </a:rPr>
              <a:t> (03 dez 2017)</a:t>
            </a:r>
            <a:endParaRPr lang="pt-BR" sz="900" i="1" dirty="0">
              <a:latin typeface="Arial" panose="020B0604020202020204" pitchFamily="34" charset="0"/>
              <a:cs typeface="Arial" panose="020B0604020202020204" pitchFamily="34" charset="0"/>
            </a:endParaRPr>
          </a:p>
        </p:txBody>
      </p:sp>
      <p:pic>
        <p:nvPicPr>
          <p:cNvPr id="29"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12" cstate="print">
            <a:extLst>
              <a:ext uri="{BEBA8EAE-BF5A-486C-A8C5-ECC9F3942E4B}">
                <a14:imgProps xmlns:a14="http://schemas.microsoft.com/office/drawing/2010/main">
                  <a14:imgLayer r:embed="rId1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28034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14" cstate="print">
            <a:extLst>
              <a:ext uri="{BEBA8EAE-BF5A-486C-A8C5-ECC9F3942E4B}">
                <a14:imgProps xmlns:a14="http://schemas.microsoft.com/office/drawing/2010/main">
                  <a14:imgLayer r:embed="rId1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26815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Resultado de imagem para icones pagina inicial">
            <a:hlinkClick r:id="rId16" action="ppaction://hlinksldjump"/>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01487" y="612262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6" descr="Resultado de imagem para icones fechar">
            <a:hlinkClick r:id="rId18" action="ppaction://hlinksldjump"/>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266332" y="610263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a:hlinkClick r:id="rId20" action="ppaction://hlinksldjump"/>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4877483" y="613558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5158339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AFF4FB">
            <a:alpha val="37647"/>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3" name="Rectangle 1"/>
          <p:cNvSpPr>
            <a:spLocks noChangeArrowheads="1"/>
          </p:cNvSpPr>
          <p:nvPr/>
        </p:nvSpPr>
        <p:spPr bwMode="auto">
          <a:xfrm>
            <a:off x="408547" y="382107"/>
            <a:ext cx="84119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b="1" i="0" u="none" strike="noStrike" cap="none" normalizeH="0" baseline="0" dirty="0" smtClean="0" bmk="_Toc499712577">
                <a:ln>
                  <a:noFill/>
                </a:ln>
                <a:solidFill>
                  <a:srgbClr val="000000"/>
                </a:solidFill>
                <a:effectLst/>
                <a:latin typeface="Britannic Bold" panose="020B0903060703020204" pitchFamily="34" charset="0"/>
                <a:ea typeface="Calibri" pitchFamily="34" charset="0"/>
                <a:cs typeface="Calibri" pitchFamily="34" charset="0"/>
              </a:rPr>
              <a:t>2.2 Características do Arduino Uno</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2" name="Tabela 1"/>
          <p:cNvGraphicFramePr>
            <a:graphicFrameLocks noGrp="1"/>
          </p:cNvGraphicFramePr>
          <p:nvPr>
            <p:extLst>
              <p:ext uri="{D42A27DB-BD31-4B8C-83A1-F6EECF244321}">
                <p14:modId xmlns:p14="http://schemas.microsoft.com/office/powerpoint/2010/main" val="2373651647"/>
              </p:ext>
            </p:extLst>
          </p:nvPr>
        </p:nvGraphicFramePr>
        <p:xfrm>
          <a:off x="539553" y="1010541"/>
          <a:ext cx="8123842" cy="4221084"/>
        </p:xfrm>
        <a:graphic>
          <a:graphicData uri="http://schemas.openxmlformats.org/drawingml/2006/table">
            <a:tbl>
              <a:tblPr firstRow="1" firstCol="1" bandRow="1">
                <a:tableStyleId>{72833802-FEF1-4C79-8D5D-14CF1EAF98D9}</a:tableStyleId>
              </a:tblPr>
              <a:tblGrid>
                <a:gridCol w="4025145"/>
                <a:gridCol w="4098697"/>
              </a:tblGrid>
              <a:tr h="301506">
                <a:tc>
                  <a:txBody>
                    <a:bodyPr/>
                    <a:lstStyle/>
                    <a:p>
                      <a:pPr>
                        <a:lnSpc>
                          <a:spcPct val="115000"/>
                        </a:lnSpc>
                      </a:pPr>
                      <a:r>
                        <a:rPr lang="pt-BR" sz="1600" b="0" dirty="0" err="1">
                          <a:solidFill>
                            <a:schemeClr val="tx1"/>
                          </a:solidFill>
                          <a:effectLst/>
                          <a:latin typeface="Britannic Bold" panose="020B0903060703020204" pitchFamily="34" charset="0"/>
                        </a:rPr>
                        <a:t>Microcontrolador</a:t>
                      </a:r>
                      <a:endParaRPr lang="pt-BR" sz="1200" b="0" dirty="0">
                        <a:solidFill>
                          <a:schemeClr val="tx1"/>
                        </a:solidFill>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600" b="0" dirty="0">
                          <a:solidFill>
                            <a:schemeClr val="tx1"/>
                          </a:solidFill>
                          <a:effectLst/>
                          <a:latin typeface="Britannic Bold" panose="020B0903060703020204" pitchFamily="34" charset="0"/>
                        </a:rPr>
                        <a:t>ATMEGA328P</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Voltagem de operação</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a:effectLst/>
                          <a:latin typeface="Britannic Bold" panose="020B0903060703020204" pitchFamily="34" charset="0"/>
                        </a:rPr>
                        <a:t>5V</a:t>
                      </a:r>
                      <a:endParaRPr lang="pt-BR" sz="1800" b="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Voltagem de entrada (recomendada)</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a:effectLst/>
                          <a:latin typeface="Britannic Bold" panose="020B0903060703020204" pitchFamily="34" charset="0"/>
                        </a:rPr>
                        <a:t>7 – 12V</a:t>
                      </a:r>
                      <a:endParaRPr lang="pt-BR" sz="1800" b="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Voltagem de entrada (limites)</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a:effectLst/>
                          <a:latin typeface="Britannic Bold" panose="020B0903060703020204" pitchFamily="34" charset="0"/>
                        </a:rPr>
                        <a:t>6 – 20V</a:t>
                      </a:r>
                      <a:endParaRPr lang="pt-BR" sz="1800" b="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Pinos de E/S digitais</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a:effectLst/>
                          <a:latin typeface="Britannic Bold" panose="020B0903060703020204" pitchFamily="34" charset="0"/>
                        </a:rPr>
                        <a:t>14 (dos quais 6 podem ser saídas PWM)</a:t>
                      </a:r>
                      <a:endParaRPr lang="pt-BR" sz="1800" b="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Pinos de entrada analógica</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a:effectLst/>
                          <a:latin typeface="Britannic Bold" panose="020B0903060703020204" pitchFamily="34" charset="0"/>
                        </a:rPr>
                        <a:t>6</a:t>
                      </a:r>
                      <a:endParaRPr lang="pt-BR" sz="1800" b="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Corrente CC por pino E/S</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a:effectLst/>
                          <a:latin typeface="Britannic Bold" panose="020B0903060703020204" pitchFamily="34" charset="0"/>
                        </a:rPr>
                        <a:t>40mA</a:t>
                      </a:r>
                      <a:endParaRPr lang="pt-BR" sz="1800" b="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Corrente CC no pino de 3,3V</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a:effectLst/>
                          <a:latin typeface="Britannic Bold" panose="020B0903060703020204" pitchFamily="34" charset="0"/>
                        </a:rPr>
                        <a:t>50mA</a:t>
                      </a:r>
                      <a:endParaRPr lang="pt-BR" sz="1800" b="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Memória flash</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a:effectLst/>
                          <a:latin typeface="Britannic Bold" panose="020B0903060703020204" pitchFamily="34" charset="0"/>
                        </a:rPr>
                        <a:t>32KB dos quais 0,5KB é utilizado pelo bootloader</a:t>
                      </a:r>
                      <a:endParaRPr lang="pt-BR" sz="1800" b="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SRAM</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a:effectLst/>
                          <a:latin typeface="Britannic Bold" panose="020B0903060703020204" pitchFamily="34" charset="0"/>
                        </a:rPr>
                        <a:t>2KB</a:t>
                      </a:r>
                      <a:endParaRPr lang="pt-BR" sz="1800" b="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EEPROM</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dirty="0">
                          <a:effectLst/>
                          <a:latin typeface="Britannic Bold" panose="020B0903060703020204" pitchFamily="34" charset="0"/>
                        </a:rPr>
                        <a:t>1KB</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Velocidade de </a:t>
                      </a:r>
                      <a:r>
                        <a:rPr lang="pt-BR" sz="1400" b="0" dirty="0" err="1">
                          <a:effectLst/>
                          <a:latin typeface="Britannic Bold" panose="020B0903060703020204" pitchFamily="34" charset="0"/>
                        </a:rPr>
                        <a:t>clock</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dirty="0">
                          <a:effectLst/>
                          <a:latin typeface="Britannic Bold" panose="020B0903060703020204" pitchFamily="34" charset="0"/>
                        </a:rPr>
                        <a:t>16MHz</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Tamanho</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dirty="0">
                          <a:effectLst/>
                          <a:latin typeface="Britannic Bold" panose="020B0903060703020204" pitchFamily="34" charset="0"/>
                        </a:rPr>
                        <a:t>68,6 x 53,4mm</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1506">
                <a:tc>
                  <a:txBody>
                    <a:bodyPr/>
                    <a:lstStyle/>
                    <a:p>
                      <a:pPr>
                        <a:lnSpc>
                          <a:spcPct val="115000"/>
                        </a:lnSpc>
                      </a:pPr>
                      <a:r>
                        <a:rPr lang="pt-BR" sz="1400" b="0" dirty="0">
                          <a:effectLst/>
                          <a:latin typeface="Britannic Bold" panose="020B0903060703020204" pitchFamily="34" charset="0"/>
                        </a:rPr>
                        <a:t>Peso</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pPr>
                      <a:r>
                        <a:rPr lang="pt-BR" sz="1400" b="0" dirty="0">
                          <a:effectLst/>
                          <a:latin typeface="Britannic Bold" panose="020B0903060703020204" pitchFamily="34" charset="0"/>
                        </a:rPr>
                        <a:t>25g</a:t>
                      </a:r>
                      <a:endParaRPr lang="pt-BR" sz="1800" b="0" dirty="0">
                        <a:effectLst/>
                        <a:latin typeface="Britannic Bold" panose="020B0903060703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4" name="Retângulo 3"/>
          <p:cNvSpPr/>
          <p:nvPr/>
        </p:nvSpPr>
        <p:spPr>
          <a:xfrm>
            <a:off x="491734" y="5248449"/>
            <a:ext cx="7169608" cy="246221"/>
          </a:xfrm>
          <a:prstGeom prst="rect">
            <a:avLst/>
          </a:prstGeom>
        </p:spPr>
        <p:txBody>
          <a:bodyPr wrap="square">
            <a:spAutoFit/>
          </a:bodyPr>
          <a:lstStyle/>
          <a:p>
            <a:pPr lvl="0" defTabSz="914400" eaLnBrk="0" fontAlgn="base" hangingPunct="0">
              <a:spcBef>
                <a:spcPct val="0"/>
              </a:spcBef>
              <a:spcAft>
                <a:spcPct val="0"/>
              </a:spcAft>
            </a:pPr>
            <a:r>
              <a:rPr kumimoji="0" lang="pt-BR" altLang="pt-BR" sz="1000" b="0" i="1" u="none" strike="noStrike" cap="none" normalizeH="0" baseline="0" dirty="0" smtClean="0">
                <a:ln>
                  <a:noFill/>
                </a:ln>
                <a:solidFill>
                  <a:srgbClr val="000000"/>
                </a:solidFill>
                <a:effectLst/>
                <a:latin typeface="Arial" panose="020B0604020202020204" pitchFamily="34" charset="0"/>
                <a:ea typeface="Calibri" pitchFamily="34" charset="0"/>
                <a:cs typeface="Arial" panose="020B0604020202020204" pitchFamily="34" charset="0"/>
              </a:rPr>
              <a:t>Fonte: adaptado de </a:t>
            </a:r>
            <a:r>
              <a:rPr kumimoji="0" lang="pt-BR" altLang="pt-BR" sz="1000" b="0" i="1" u="none" strike="noStrike" cap="none" normalizeH="0" baseline="0" dirty="0" smtClean="0">
                <a:ln>
                  <a:noFill/>
                </a:ln>
                <a:solidFill>
                  <a:srgbClr val="000000"/>
                </a:solidFill>
                <a:effectLst/>
                <a:latin typeface="Arial" panose="020B0604020202020204" pitchFamily="34" charset="0"/>
                <a:ea typeface="Calibri" pitchFamily="34" charset="0"/>
                <a:cs typeface="Arial" panose="020B0604020202020204" pitchFamily="34" charset="0"/>
                <a:hlinkClick r:id="rId2"/>
              </a:rPr>
              <a:t>https://arduinoaprendizes.wordpress.com/2015/04/22/historiaarduino/</a:t>
            </a:r>
            <a:r>
              <a:rPr kumimoji="0" lang="pt-BR" altLang="pt-BR" sz="1000" b="0" i="1" u="none" strike="noStrike" cap="none" normalizeH="0" baseline="0" dirty="0" smtClean="0">
                <a:ln>
                  <a:noFill/>
                </a:ln>
                <a:solidFill>
                  <a:srgbClr val="000000"/>
                </a:solidFill>
                <a:effectLst/>
                <a:latin typeface="Arial" panose="020B0604020202020204" pitchFamily="34" charset="0"/>
                <a:ea typeface="Calibri" pitchFamily="34" charset="0"/>
                <a:cs typeface="Arial" panose="020B0604020202020204" pitchFamily="34" charset="0"/>
              </a:rPr>
              <a:t> (23 </a:t>
            </a:r>
            <a:r>
              <a:rPr kumimoji="0" lang="pt-BR" altLang="pt-BR" sz="1000" b="0" i="1" u="none" strike="noStrike" cap="none" normalizeH="0" baseline="0" dirty="0" err="1" smtClean="0">
                <a:ln>
                  <a:noFill/>
                </a:ln>
                <a:solidFill>
                  <a:srgbClr val="000000"/>
                </a:solidFill>
                <a:effectLst/>
                <a:latin typeface="Arial" panose="020B0604020202020204" pitchFamily="34" charset="0"/>
                <a:ea typeface="Calibri" pitchFamily="34" charset="0"/>
                <a:cs typeface="Arial" panose="020B0604020202020204" pitchFamily="34" charset="0"/>
              </a:rPr>
              <a:t>mai</a:t>
            </a:r>
            <a:r>
              <a:rPr kumimoji="0" lang="pt-BR" altLang="pt-BR" sz="1000" b="0" i="1" u="none" strike="noStrike" cap="none" normalizeH="0" baseline="0" dirty="0" smtClean="0">
                <a:ln>
                  <a:noFill/>
                </a:ln>
                <a:solidFill>
                  <a:srgbClr val="000000"/>
                </a:solidFill>
                <a:effectLst/>
                <a:latin typeface="Arial" panose="020B0604020202020204" pitchFamily="34" charset="0"/>
                <a:ea typeface="Calibri" pitchFamily="34" charset="0"/>
                <a:cs typeface="Arial" panose="020B0604020202020204" pitchFamily="34" charset="0"/>
              </a:rPr>
              <a:t> 2017)</a:t>
            </a:r>
            <a:endParaRPr kumimoji="0" lang="pt-BR" altLang="pt-BR" sz="1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Resultado de imagem para icones pagina inicial">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Resultado de imagem para icones fechar">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447126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AFF4FB">
            <a:alpha val="37647"/>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5" name="Rectangle 2"/>
          <p:cNvSpPr>
            <a:spLocks noChangeArrowheads="1"/>
          </p:cNvSpPr>
          <p:nvPr/>
        </p:nvSpPr>
        <p:spPr bwMode="auto">
          <a:xfrm>
            <a:off x="396885" y="147092"/>
            <a:ext cx="8254848" cy="1155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pt-BR" altLang="pt-BR" sz="1600" b="0"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O </a:t>
            </a:r>
            <a:r>
              <a:rPr kumimoji="0" lang="pt-BR" altLang="pt-BR" sz="1600" b="0" i="1"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software</a:t>
            </a:r>
            <a:r>
              <a:rPr kumimoji="0" lang="pt-BR" altLang="pt-BR" sz="1600" b="0"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 para a programação do Arduino é uma IDE </a:t>
            </a:r>
            <a:r>
              <a:rPr kumimoji="0" lang="pt-BR" altLang="pt-BR" sz="1600" b="0" i="1"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(Ambiente de desenvolvimento integrado)</a:t>
            </a:r>
            <a:r>
              <a:rPr kumimoji="0" lang="pt-BR" altLang="pt-BR" sz="1600" b="0"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 que permite a criação de códigos (</a:t>
            </a:r>
            <a:r>
              <a:rPr kumimoji="0" lang="pt-BR" altLang="pt-BR" sz="1600" b="0" i="1"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sketch)</a:t>
            </a:r>
            <a:r>
              <a:rPr kumimoji="0" lang="pt-BR" altLang="pt-BR" sz="1600" b="0"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 compilação, depuração de erros e outras funções </a:t>
            </a:r>
            <a:r>
              <a:rPr kumimoji="0" lang="pt-BR" altLang="pt-BR" sz="1600"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importantes. </a:t>
            </a:r>
            <a:endParaRPr kumimoji="0" lang="pt-BR" altLang="pt-BR" sz="1600" b="0" i="0" u="none" strike="noStrike" cap="none" normalizeH="0" baseline="0" dirty="0" smtClean="0">
              <a:ln>
                <a:noFill/>
              </a:ln>
              <a:solidFill>
                <a:schemeClr val="tx1"/>
              </a:solidFill>
              <a:effectLst/>
              <a:latin typeface="Britannic Bold" panose="020B0903060703020204" pitchFamily="34" charset="0"/>
              <a:cs typeface="Arial" pitchFamily="34" charset="0"/>
            </a:endParaRPr>
          </a:p>
        </p:txBody>
      </p:sp>
      <p:sp>
        <p:nvSpPr>
          <p:cNvPr id="6" name="Rectangle 3"/>
          <p:cNvSpPr>
            <a:spLocks noChangeArrowheads="1"/>
          </p:cNvSpPr>
          <p:nvPr/>
        </p:nvSpPr>
        <p:spPr bwMode="auto">
          <a:xfrm>
            <a:off x="392998" y="1302152"/>
            <a:ext cx="8258735"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pt-BR" altLang="pt-BR" sz="1600" b="0"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Ao abrir o IDE do Arduino temos uma janela como na figura 10. Ela é composta por três partes principais: menu na parte de cima; área de digitação do código (sketch) no centro; e uma janela de mensagem na área escura abaixo. Sob da barra de menu há uma barra com botões de acesso rápido com as seguintes funções:</a:t>
            </a:r>
            <a:endParaRPr kumimoji="0" lang="pt-BR" altLang="pt-BR" sz="1600" b="0" i="0" u="none" strike="noStrike" cap="none" normalizeH="0" baseline="0" dirty="0" smtClean="0">
              <a:ln>
                <a:noFill/>
              </a:ln>
              <a:solidFill>
                <a:schemeClr val="tx1"/>
              </a:solidFill>
              <a:effectLst/>
              <a:latin typeface="Britannic Bold" panose="020B0903060703020204" pitchFamily="34" charset="0"/>
              <a:cs typeface="Arial" pitchFamily="34" charset="0"/>
            </a:endParaRPr>
          </a:p>
        </p:txBody>
      </p:sp>
      <p:pic>
        <p:nvPicPr>
          <p:cNvPr id="13" name="Imagem 12"/>
          <p:cNvPicPr/>
          <p:nvPr/>
        </p:nvPicPr>
        <p:blipFill>
          <a:blip r:embed="rId2">
            <a:extLst>
              <a:ext uri="{28A0092B-C50C-407E-A947-70E740481C1C}">
                <a14:useLocalDpi xmlns:a14="http://schemas.microsoft.com/office/drawing/2010/main" val="0"/>
              </a:ext>
            </a:extLst>
          </a:blip>
          <a:srcRect l="1112" r="1218"/>
          <a:stretch>
            <a:fillRect/>
          </a:stretch>
        </p:blipFill>
        <p:spPr bwMode="auto">
          <a:xfrm>
            <a:off x="458491" y="2996952"/>
            <a:ext cx="2376260" cy="2835377"/>
          </a:xfrm>
          <a:prstGeom prst="rect">
            <a:avLst/>
          </a:prstGeom>
          <a:noFill/>
          <a:ln>
            <a:noFill/>
          </a:ln>
        </p:spPr>
      </p:pic>
      <p:sp>
        <p:nvSpPr>
          <p:cNvPr id="7" name="Retângulo de cantos arredondados 6">
            <a:hlinkClick r:id="rId3"/>
          </p:cNvPr>
          <p:cNvSpPr/>
          <p:nvPr/>
        </p:nvSpPr>
        <p:spPr>
          <a:xfrm>
            <a:off x="4640808" y="4162612"/>
            <a:ext cx="2448272" cy="504056"/>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smtClean="0"/>
              <a:t>Baixar o Programa</a:t>
            </a:r>
            <a:endParaRPr lang="pt-BR" b="1" dirty="0"/>
          </a:p>
        </p:txBody>
      </p:sp>
      <p:sp>
        <p:nvSpPr>
          <p:cNvPr id="9" name="Retângulo 8"/>
          <p:cNvSpPr/>
          <p:nvPr/>
        </p:nvSpPr>
        <p:spPr>
          <a:xfrm>
            <a:off x="421750" y="2757904"/>
            <a:ext cx="1343638" cy="246221"/>
          </a:xfrm>
          <a:prstGeom prst="rect">
            <a:avLst/>
          </a:prstGeom>
        </p:spPr>
        <p:txBody>
          <a:bodyPr wrap="none">
            <a:spAutoFit/>
          </a:bodyPr>
          <a:lstStyle/>
          <a:p>
            <a:r>
              <a:rPr lang="pt-BR" sz="1000" i="1" dirty="0" smtClean="0"/>
              <a:t>Fig. 10 </a:t>
            </a:r>
            <a:r>
              <a:rPr lang="pt-BR" sz="1000" i="1" dirty="0"/>
              <a:t>– Janela do IDE</a:t>
            </a:r>
            <a:endParaRPr lang="pt-BR" sz="1000" dirty="0"/>
          </a:p>
        </p:txBody>
      </p:sp>
      <p:sp>
        <p:nvSpPr>
          <p:cNvPr id="10" name="CaixaDeTexto 9"/>
          <p:cNvSpPr txBox="1"/>
          <p:nvPr/>
        </p:nvSpPr>
        <p:spPr>
          <a:xfrm>
            <a:off x="422189" y="5784338"/>
            <a:ext cx="2520280" cy="246221"/>
          </a:xfrm>
          <a:prstGeom prst="rect">
            <a:avLst/>
          </a:prstGeom>
          <a:noFill/>
        </p:spPr>
        <p:txBody>
          <a:bodyPr wrap="square" rtlCol="0">
            <a:spAutoFit/>
          </a:bodyPr>
          <a:lstStyle/>
          <a:p>
            <a:r>
              <a:rPr lang="pt-BR" sz="1000" i="1" dirty="0" smtClean="0">
                <a:latin typeface="+mj-lt"/>
              </a:rPr>
              <a:t>Fonte: </a:t>
            </a:r>
            <a:r>
              <a:rPr lang="pt-BR" sz="1000" i="1" dirty="0">
                <a:latin typeface="+mj-lt"/>
              </a:rPr>
              <a:t>a</a:t>
            </a:r>
            <a:r>
              <a:rPr lang="pt-BR" sz="1000" i="1" dirty="0" smtClean="0">
                <a:latin typeface="+mj-lt"/>
              </a:rPr>
              <a:t>utoria própria</a:t>
            </a:r>
            <a:endParaRPr lang="pt-BR" sz="1000" i="1" dirty="0">
              <a:latin typeface="+mj-lt"/>
            </a:endParaRPr>
          </a:p>
        </p:txBody>
      </p:sp>
      <p:pic>
        <p:nvPicPr>
          <p:cNvPr id="24"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Resultado de imagem para icones pagina inicial">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Resultado de imagem para icones fechar">
            <a:hlinkClick r:id="rId10" action="ppaction://hlinksldjump"/>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a:hlinkClick r:id="rId12" action="ppaction://hlinksldjump"/>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834103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AFF4FB">
            <a:alpha val="37647"/>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4096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3966" y="1988840"/>
            <a:ext cx="4183530" cy="35165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7986" y="764703"/>
            <a:ext cx="4468028" cy="10852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Caixa de Texto 2"/>
          <p:cNvSpPr txBox="1">
            <a:spLocks noChangeArrowheads="1"/>
          </p:cNvSpPr>
          <p:nvPr/>
        </p:nvSpPr>
        <p:spPr bwMode="auto">
          <a:xfrm>
            <a:off x="2523966" y="5505351"/>
            <a:ext cx="1638935" cy="255270"/>
          </a:xfrm>
          <a:prstGeom prst="rect">
            <a:avLst/>
          </a:prstGeom>
          <a:noFill/>
          <a:ln w="9525">
            <a:noFill/>
            <a:miter lim="800000"/>
            <a:headEnd/>
            <a:tailEnd/>
          </a:ln>
        </p:spPr>
        <p:txBody>
          <a:bodyPr rot="0" vert="horz" wrap="square" lIns="91440" tIns="45720" rIns="91440" bIns="45720" anchor="t" anchorCtr="0">
            <a:spAutoFit/>
          </a:bodyPr>
          <a:lstStyle/>
          <a:p>
            <a:pPr>
              <a:spcAft>
                <a:spcPts val="0"/>
              </a:spcAft>
            </a:pPr>
            <a:r>
              <a:rPr lang="pt-BR" sz="1000" i="1">
                <a:effectLst/>
                <a:latin typeface="Calibri"/>
                <a:ea typeface="Times New Roman"/>
              </a:rPr>
              <a:t>Fonte: autoria própria.</a:t>
            </a:r>
            <a:endParaRPr lang="pt-BR" sz="1200">
              <a:effectLst/>
              <a:latin typeface="Times New Roman"/>
              <a:ea typeface="Times New Roman"/>
            </a:endParaRPr>
          </a:p>
        </p:txBody>
      </p:sp>
      <p:sp>
        <p:nvSpPr>
          <p:cNvPr id="10" name="Retângulo 9"/>
          <p:cNvSpPr/>
          <p:nvPr/>
        </p:nvSpPr>
        <p:spPr>
          <a:xfrm>
            <a:off x="2337986" y="518482"/>
            <a:ext cx="2234014" cy="246221"/>
          </a:xfrm>
          <a:prstGeom prst="rect">
            <a:avLst/>
          </a:prstGeom>
        </p:spPr>
        <p:txBody>
          <a:bodyPr wrap="square">
            <a:spAutoFit/>
          </a:bodyPr>
          <a:lstStyle/>
          <a:p>
            <a:r>
              <a:rPr lang="pt-BR" sz="1000" i="1" dirty="0" smtClean="0"/>
              <a:t>Fig. 11 </a:t>
            </a:r>
            <a:r>
              <a:rPr lang="pt-BR" sz="1000" i="1" dirty="0"/>
              <a:t>– </a:t>
            </a:r>
            <a:r>
              <a:rPr lang="pt-BR" sz="1000" i="1" dirty="0" smtClean="0"/>
              <a:t>Botões do menu principal.</a:t>
            </a:r>
            <a:endParaRPr lang="pt-BR" sz="1000" dirty="0"/>
          </a:p>
        </p:txBody>
      </p:sp>
      <p:pic>
        <p:nvPicPr>
          <p:cNvPr id="21"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Resultado de imagem para icones pagina inicial">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sultado de imagem para icones fechar">
            <a:hlinkClick r:id="rId10" action="ppaction://hlinksldjump"/>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a:hlinkClick r:id="rId12" action="ppaction://hlinksldjump"/>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1693485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5" name="Retângulo 4"/>
          <p:cNvSpPr/>
          <p:nvPr/>
        </p:nvSpPr>
        <p:spPr>
          <a:xfrm>
            <a:off x="444577" y="260648"/>
            <a:ext cx="8254847" cy="1415772"/>
          </a:xfrm>
          <a:prstGeom prst="rect">
            <a:avLst/>
          </a:prstGeom>
        </p:spPr>
        <p:txBody>
          <a:bodyPr wrap="square">
            <a:spAutoFit/>
          </a:bodyPr>
          <a:lstStyle/>
          <a:p>
            <a:r>
              <a:rPr lang="pt-BR" sz="2000" b="1" dirty="0">
                <a:latin typeface="Britannic Bold" panose="020B0903060703020204" pitchFamily="34" charset="0"/>
              </a:rPr>
              <a:t>Capítulo III: Instalando e Configurando o Arduino</a:t>
            </a:r>
            <a:endParaRPr lang="pt-BR" sz="2000" dirty="0">
              <a:latin typeface="Britannic Bold" panose="020B0903060703020204" pitchFamily="34" charset="0"/>
            </a:endParaRPr>
          </a:p>
          <a:p>
            <a:r>
              <a:rPr lang="pt-BR" dirty="0"/>
              <a:t> </a:t>
            </a:r>
            <a:endParaRPr lang="pt-BR" dirty="0" smtClean="0">
              <a:effectLst/>
            </a:endParaRPr>
          </a:p>
          <a:p>
            <a:pPr algn="just">
              <a:lnSpc>
                <a:spcPct val="150000"/>
              </a:lnSpc>
            </a:pPr>
            <a:r>
              <a:rPr lang="pt-BR" sz="1600" dirty="0">
                <a:latin typeface="Britannic Bold" panose="020B0903060703020204" pitchFamily="34" charset="0"/>
              </a:rPr>
              <a:t>Depois de fazer o </a:t>
            </a:r>
            <a:r>
              <a:rPr lang="pt-BR" sz="1600" i="1" dirty="0" smtClean="0">
                <a:latin typeface="Britannic Bold" panose="020B0903060703020204" pitchFamily="34" charset="0"/>
                <a:hlinkClick r:id="rId2" action="ppaction://hlinksldjump"/>
              </a:rPr>
              <a:t>download</a:t>
            </a:r>
            <a:r>
              <a:rPr lang="pt-BR" sz="1600" dirty="0" smtClean="0">
                <a:latin typeface="Britannic Bold" panose="020B0903060703020204" pitchFamily="34" charset="0"/>
              </a:rPr>
              <a:t> do </a:t>
            </a:r>
            <a:r>
              <a:rPr lang="pt-BR" sz="1600" dirty="0">
                <a:latin typeface="Britannic Bold" panose="020B0903060703020204" pitchFamily="34" charset="0"/>
              </a:rPr>
              <a:t>programa do Arduino a instalação é padrão como qualquer programa da plataforma Windows. </a:t>
            </a:r>
          </a:p>
        </p:txBody>
      </p:sp>
      <p:sp>
        <p:nvSpPr>
          <p:cNvPr id="6" name="Retângulo 5"/>
          <p:cNvSpPr/>
          <p:nvPr/>
        </p:nvSpPr>
        <p:spPr>
          <a:xfrm>
            <a:off x="444577" y="1798928"/>
            <a:ext cx="8218818" cy="1938992"/>
          </a:xfrm>
          <a:prstGeom prst="rect">
            <a:avLst/>
          </a:prstGeom>
        </p:spPr>
        <p:txBody>
          <a:bodyPr wrap="square">
            <a:spAutoFit/>
          </a:bodyPr>
          <a:lstStyle/>
          <a:p>
            <a:pPr algn="just">
              <a:lnSpc>
                <a:spcPct val="150000"/>
              </a:lnSpc>
            </a:pPr>
            <a:r>
              <a:rPr lang="pt-BR" sz="1600" dirty="0">
                <a:latin typeface="Britannic Bold" panose="020B0903060703020204" pitchFamily="34" charset="0"/>
              </a:rPr>
              <a:t>Ao utilizar o programa pela primeira vez depois de instalá-lo no computador, devemos configurar o modelo de placa que estamos utilizando e a porta COM que está conectada. Em </a:t>
            </a:r>
            <a:r>
              <a:rPr lang="pt-BR" sz="1600" i="1" dirty="0">
                <a:latin typeface="Britannic Bold" panose="020B0903060703020204" pitchFamily="34" charset="0"/>
              </a:rPr>
              <a:t>menu&gt;ferramentas&gt;placa&gt; </a:t>
            </a:r>
            <a:r>
              <a:rPr lang="pt-BR" sz="1600" dirty="0">
                <a:latin typeface="Britannic Bold" panose="020B0903060703020204" pitchFamily="34" charset="0"/>
              </a:rPr>
              <a:t>e escolha o modelo </a:t>
            </a:r>
            <a:r>
              <a:rPr lang="pt-BR" sz="1600" dirty="0" smtClean="0">
                <a:latin typeface="Britannic Bold" panose="020B0903060703020204" pitchFamily="34" charset="0"/>
              </a:rPr>
              <a:t>do </a:t>
            </a:r>
            <a:r>
              <a:rPr lang="pt-BR" sz="1600" dirty="0">
                <a:latin typeface="Britannic Bold" panose="020B0903060703020204" pitchFamily="34" charset="0"/>
              </a:rPr>
              <a:t>seu </a:t>
            </a:r>
            <a:r>
              <a:rPr lang="pt-BR" sz="1600" dirty="0" smtClean="0">
                <a:latin typeface="Britannic Bold" panose="020B0903060703020204" pitchFamily="34" charset="0"/>
              </a:rPr>
              <a:t>Arduino. </a:t>
            </a:r>
            <a:r>
              <a:rPr lang="pt-BR" sz="1600" dirty="0">
                <a:latin typeface="Britannic Bold" panose="020B0903060703020204" pitchFamily="34" charset="0"/>
              </a:rPr>
              <a:t>Para configurar a porta COM vá no mesmo menu só que agora em </a:t>
            </a:r>
            <a:r>
              <a:rPr lang="pt-BR" sz="1600" i="1" dirty="0">
                <a:latin typeface="Britannic Bold" panose="020B0903060703020204" pitchFamily="34" charset="0"/>
              </a:rPr>
              <a:t>ferramentas&gt;porta&gt;</a:t>
            </a:r>
            <a:r>
              <a:rPr lang="pt-BR" sz="1600" dirty="0">
                <a:latin typeface="Britannic Bold" panose="020B0903060703020204" pitchFamily="34" charset="0"/>
              </a:rPr>
              <a:t> e selecione a porta onde está conectado a placa, caso já não esteja na porta </a:t>
            </a:r>
            <a:r>
              <a:rPr lang="pt-BR" sz="1600" dirty="0" smtClean="0">
                <a:latin typeface="Britannic Bold" panose="020B0903060703020204" pitchFamily="34" charset="0"/>
              </a:rPr>
              <a:t>correta. </a:t>
            </a:r>
            <a:endParaRPr lang="pt-BR" sz="1600" dirty="0">
              <a:latin typeface="Britannic Bold" panose="020B0903060703020204" pitchFamily="34" charset="0"/>
            </a:endParaRPr>
          </a:p>
        </p:txBody>
      </p:sp>
      <p:sp>
        <p:nvSpPr>
          <p:cNvPr id="14" name="Retângulo de cantos arredondados 13">
            <a:hlinkClick r:id="rId3" action="ppaction://hlinksldjump"/>
          </p:cNvPr>
          <p:cNvSpPr/>
          <p:nvPr/>
        </p:nvSpPr>
        <p:spPr>
          <a:xfrm>
            <a:off x="631725" y="3897251"/>
            <a:ext cx="2620565" cy="639889"/>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smtClean="0"/>
              <a:t>Configurar  o Arduino</a:t>
            </a:r>
            <a:endParaRPr lang="pt-BR" b="1" dirty="0"/>
          </a:p>
        </p:txBody>
      </p:sp>
      <p:sp>
        <p:nvSpPr>
          <p:cNvPr id="15" name="Retângulo de cantos arredondados 14">
            <a:hlinkClick r:id="rId4" action="ppaction://hlinksldjump"/>
          </p:cNvPr>
          <p:cNvSpPr/>
          <p:nvPr/>
        </p:nvSpPr>
        <p:spPr>
          <a:xfrm>
            <a:off x="5757508" y="3897249"/>
            <a:ext cx="2620565" cy="639891"/>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smtClean="0"/>
              <a:t>Teste de </a:t>
            </a:r>
            <a:r>
              <a:rPr lang="pt-BR" b="1" dirty="0"/>
              <a:t>C</a:t>
            </a:r>
            <a:r>
              <a:rPr lang="pt-BR" b="1" dirty="0" smtClean="0"/>
              <a:t>onfiguração</a:t>
            </a:r>
            <a:endParaRPr lang="pt-BR" b="1" dirty="0"/>
          </a:p>
        </p:txBody>
      </p:sp>
      <p:pic>
        <p:nvPicPr>
          <p:cNvPr id="23"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Resultado de imagem para icones pagina inicial">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Resultado de imagem para icones fechar">
            <a:hlinkClick r:id="rId11" action="ppaction://hlinksldjump"/>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a:hlinkClick r:id="rId13" action="ppaction://hlinksldjump"/>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679657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10083" y="476672"/>
            <a:ext cx="8123843" cy="3631763"/>
          </a:xfrm>
          <a:prstGeom prst="rect">
            <a:avLst/>
          </a:prstGeom>
        </p:spPr>
        <p:txBody>
          <a:bodyPr wrap="square">
            <a:spAutoFit/>
          </a:bodyPr>
          <a:lstStyle/>
          <a:p>
            <a:r>
              <a:rPr lang="pt-BR" sz="2000" b="1" dirty="0">
                <a:latin typeface="Britannic Bold" panose="020B0903060703020204" pitchFamily="34" charset="0"/>
              </a:rPr>
              <a:t>Capítulo IV: Programando o Arduino</a:t>
            </a:r>
            <a:endParaRPr lang="pt-BR" sz="2000" dirty="0">
              <a:latin typeface="Britannic Bold" panose="020B0903060703020204" pitchFamily="34" charset="0"/>
            </a:endParaRPr>
          </a:p>
          <a:p>
            <a:r>
              <a:rPr lang="pt-BR" dirty="0"/>
              <a:t> </a:t>
            </a:r>
            <a:endParaRPr lang="pt-BR" dirty="0" smtClean="0">
              <a:effectLst/>
            </a:endParaRPr>
          </a:p>
          <a:p>
            <a:pPr algn="just">
              <a:lnSpc>
                <a:spcPct val="150000"/>
              </a:lnSpc>
            </a:pPr>
            <a:r>
              <a:rPr lang="pt-BR" sz="1600" dirty="0">
                <a:latin typeface="Britannic Bold" panose="020B0903060703020204" pitchFamily="34" charset="0"/>
              </a:rPr>
              <a:t>Para começarmos a programar o Arduino, temos que saber o que realmente ele precisa fazer, ou seja, quais as “respostas” (saídas) que ele deve nos dar e quais são as “perguntas” (entradas) que ele precisa para que “responda” corretamente </a:t>
            </a:r>
            <a:r>
              <a:rPr lang="pt-BR" sz="1600" dirty="0" smtClean="0">
                <a:latin typeface="Britannic Bold" panose="020B0903060703020204" pitchFamily="34" charset="0"/>
              </a:rPr>
              <a:t>aquilo </a:t>
            </a:r>
            <a:r>
              <a:rPr lang="pt-BR" sz="1600" dirty="0">
                <a:latin typeface="Britannic Bold" panose="020B0903060703020204" pitchFamily="34" charset="0"/>
              </a:rPr>
              <a:t>que necessitamos.</a:t>
            </a:r>
          </a:p>
          <a:p>
            <a:pPr algn="just"/>
            <a:endParaRPr lang="pt-BR" sz="1600" dirty="0" smtClean="0">
              <a:latin typeface="Britannic Bold" panose="020B0903060703020204" pitchFamily="34" charset="0"/>
            </a:endParaRPr>
          </a:p>
          <a:p>
            <a:pPr algn="just">
              <a:lnSpc>
                <a:spcPct val="150000"/>
              </a:lnSpc>
            </a:pPr>
            <a:r>
              <a:rPr lang="pt-BR" sz="1600" dirty="0" smtClean="0">
                <a:latin typeface="Britannic Bold" panose="020B0903060703020204" pitchFamily="34" charset="0"/>
              </a:rPr>
              <a:t>Como </a:t>
            </a:r>
            <a:r>
              <a:rPr lang="pt-BR" sz="1600" dirty="0">
                <a:latin typeface="Britannic Bold" panose="020B0903060703020204" pitchFamily="34" charset="0"/>
              </a:rPr>
              <a:t>nas portas lógicas vistas anteriormente, a programação também funciona com o AND, OR, NOT. Dependendo do código de programação os símbolos que os representam podem ser diferentes. </a:t>
            </a:r>
          </a:p>
        </p:txBody>
      </p:sp>
      <p:graphicFrame>
        <p:nvGraphicFramePr>
          <p:cNvPr id="3" name="Tabela 2"/>
          <p:cNvGraphicFramePr>
            <a:graphicFrameLocks noGrp="1"/>
          </p:cNvGraphicFramePr>
          <p:nvPr>
            <p:extLst>
              <p:ext uri="{D42A27DB-BD31-4B8C-83A1-F6EECF244321}">
                <p14:modId xmlns:p14="http://schemas.microsoft.com/office/powerpoint/2010/main" val="2351295064"/>
              </p:ext>
            </p:extLst>
          </p:nvPr>
        </p:nvGraphicFramePr>
        <p:xfrm>
          <a:off x="2375756" y="3933056"/>
          <a:ext cx="4392488" cy="1764792"/>
        </p:xfrm>
        <a:graphic>
          <a:graphicData uri="http://schemas.openxmlformats.org/drawingml/2006/table">
            <a:tbl>
              <a:tblPr>
                <a:tableStyleId>{E8B1032C-EA38-4F05-BA0D-38AFFFC7BED3}</a:tableStyleId>
              </a:tblPr>
              <a:tblGrid>
                <a:gridCol w="1407849"/>
                <a:gridCol w="1421928"/>
                <a:gridCol w="1562711"/>
              </a:tblGrid>
              <a:tr h="0">
                <a:tc>
                  <a:txBody>
                    <a:bodyPr/>
                    <a:lstStyle/>
                    <a:p>
                      <a:pPr algn="ctr">
                        <a:lnSpc>
                          <a:spcPct val="115000"/>
                        </a:lnSpc>
                        <a:spcAft>
                          <a:spcPts val="0"/>
                        </a:spcAft>
                      </a:pPr>
                      <a:r>
                        <a:rPr lang="pt-BR" sz="1400" dirty="0">
                          <a:effectLst/>
                          <a:latin typeface="Britannic Bold" panose="020B0903060703020204" pitchFamily="34" charset="0"/>
                        </a:rPr>
                        <a:t>Operador Lógico</a:t>
                      </a:r>
                      <a:endParaRPr lang="pt-BR" sz="1400" b="0" dirty="0">
                        <a:effectLst/>
                        <a:latin typeface="Britannic Bold" panose="020B0903060703020204" pitchFamily="34" charset="0"/>
                        <a:ea typeface="Times New Roman"/>
                      </a:endParaRPr>
                    </a:p>
                  </a:txBody>
                  <a:tcPr marL="63500" marR="63500" marT="63500" marB="63500">
                    <a:solidFill>
                      <a:schemeClr val="accent2"/>
                    </a:solidFill>
                  </a:tcPr>
                </a:tc>
                <a:tc>
                  <a:txBody>
                    <a:bodyPr/>
                    <a:lstStyle/>
                    <a:p>
                      <a:pPr algn="ctr">
                        <a:lnSpc>
                          <a:spcPct val="115000"/>
                        </a:lnSpc>
                        <a:spcAft>
                          <a:spcPts val="0"/>
                        </a:spcAft>
                      </a:pPr>
                      <a:r>
                        <a:rPr lang="pt-BR" sz="1400" dirty="0">
                          <a:effectLst/>
                          <a:latin typeface="Britannic Bold" panose="020B0903060703020204" pitchFamily="34" charset="0"/>
                        </a:rPr>
                        <a:t>Equivalência Arduino</a:t>
                      </a:r>
                      <a:endParaRPr lang="pt-BR" sz="1400" b="0" dirty="0">
                        <a:effectLst/>
                        <a:latin typeface="Britannic Bold" panose="020B0903060703020204" pitchFamily="34" charset="0"/>
                        <a:ea typeface="Times New Roman"/>
                      </a:endParaRPr>
                    </a:p>
                  </a:txBody>
                  <a:tcPr marL="63500" marR="63500" marT="63500" marB="63500">
                    <a:solidFill>
                      <a:schemeClr val="accent2"/>
                    </a:solidFill>
                  </a:tcPr>
                </a:tc>
                <a:tc>
                  <a:txBody>
                    <a:bodyPr/>
                    <a:lstStyle/>
                    <a:p>
                      <a:pPr algn="ctr">
                        <a:lnSpc>
                          <a:spcPct val="115000"/>
                        </a:lnSpc>
                        <a:spcAft>
                          <a:spcPts val="0"/>
                        </a:spcAft>
                      </a:pPr>
                      <a:r>
                        <a:rPr lang="pt-BR" sz="1400" dirty="0">
                          <a:effectLst/>
                          <a:latin typeface="Britannic Bold" panose="020B0903060703020204" pitchFamily="34" charset="0"/>
                        </a:rPr>
                        <a:t>Equivalência Planilhas Excel</a:t>
                      </a:r>
                      <a:endParaRPr lang="pt-BR" sz="1400" b="0" dirty="0">
                        <a:effectLst/>
                        <a:latin typeface="Britannic Bold" panose="020B0903060703020204" pitchFamily="34" charset="0"/>
                        <a:ea typeface="Times New Roman"/>
                      </a:endParaRPr>
                    </a:p>
                  </a:txBody>
                  <a:tcPr marL="63500" marR="63500" marT="63500" marB="63500">
                    <a:solidFill>
                      <a:schemeClr val="accent2"/>
                    </a:solidFill>
                  </a:tcPr>
                </a:tc>
              </a:tr>
              <a:tr h="381000">
                <a:tc>
                  <a:txBody>
                    <a:bodyPr/>
                    <a:lstStyle/>
                    <a:p>
                      <a:pPr algn="ctr">
                        <a:lnSpc>
                          <a:spcPct val="115000"/>
                        </a:lnSpc>
                        <a:spcAft>
                          <a:spcPts val="0"/>
                        </a:spcAft>
                      </a:pPr>
                      <a:r>
                        <a:rPr lang="pt-BR" sz="1400" dirty="0">
                          <a:effectLst/>
                          <a:latin typeface="Arial" panose="020B0604020202020204" pitchFamily="34" charset="0"/>
                          <a:cs typeface="Arial" panose="020B0604020202020204" pitchFamily="34" charset="0"/>
                        </a:rPr>
                        <a:t>AND</a:t>
                      </a:r>
                      <a:endParaRPr lang="pt-BR" sz="1400" b="0" dirty="0">
                        <a:effectLst/>
                        <a:latin typeface="Arial" panose="020B0604020202020204" pitchFamily="34" charset="0"/>
                        <a:ea typeface="Times New Roman"/>
                        <a:cs typeface="Arial" panose="020B0604020202020204" pitchFamily="34" charset="0"/>
                      </a:endParaRPr>
                    </a:p>
                  </a:txBody>
                  <a:tcPr marL="63500" marR="63500" marT="63500" marB="63500"/>
                </a:tc>
                <a:tc>
                  <a:txBody>
                    <a:bodyPr/>
                    <a:lstStyle/>
                    <a:p>
                      <a:pPr algn="ctr">
                        <a:lnSpc>
                          <a:spcPct val="115000"/>
                        </a:lnSpc>
                        <a:spcAft>
                          <a:spcPts val="0"/>
                        </a:spcAft>
                      </a:pPr>
                      <a:r>
                        <a:rPr lang="pt-BR" sz="1400">
                          <a:effectLst/>
                          <a:latin typeface="Arial" panose="020B0604020202020204" pitchFamily="34" charset="0"/>
                          <a:cs typeface="Arial" panose="020B0604020202020204" pitchFamily="34" charset="0"/>
                        </a:rPr>
                        <a:t>&amp;&amp;</a:t>
                      </a:r>
                      <a:endParaRPr lang="pt-BR" sz="1400" b="0">
                        <a:effectLst/>
                        <a:latin typeface="Arial" panose="020B0604020202020204" pitchFamily="34" charset="0"/>
                        <a:ea typeface="Times New Roman"/>
                        <a:cs typeface="Arial" panose="020B0604020202020204" pitchFamily="34" charset="0"/>
                      </a:endParaRPr>
                    </a:p>
                  </a:txBody>
                  <a:tcPr marL="63500" marR="63500" marT="63500" marB="63500"/>
                </a:tc>
                <a:tc>
                  <a:txBody>
                    <a:bodyPr/>
                    <a:lstStyle/>
                    <a:p>
                      <a:pPr algn="ctr">
                        <a:lnSpc>
                          <a:spcPct val="115000"/>
                        </a:lnSpc>
                        <a:spcAft>
                          <a:spcPts val="0"/>
                        </a:spcAft>
                      </a:pPr>
                      <a:r>
                        <a:rPr lang="pt-BR" sz="1400">
                          <a:effectLst/>
                          <a:latin typeface="Arial" panose="020B0604020202020204" pitchFamily="34" charset="0"/>
                          <a:cs typeface="Arial" panose="020B0604020202020204" pitchFamily="34" charset="0"/>
                        </a:rPr>
                        <a:t>E</a:t>
                      </a:r>
                      <a:endParaRPr lang="pt-BR" sz="1400" b="0">
                        <a:effectLst/>
                        <a:latin typeface="Arial" panose="020B0604020202020204" pitchFamily="34" charset="0"/>
                        <a:ea typeface="Times New Roman"/>
                        <a:cs typeface="Arial" panose="020B0604020202020204" pitchFamily="34" charset="0"/>
                      </a:endParaRPr>
                    </a:p>
                  </a:txBody>
                  <a:tcPr marL="63500" marR="63500" marT="63500" marB="63500"/>
                </a:tc>
              </a:tr>
              <a:tr h="304800">
                <a:tc>
                  <a:txBody>
                    <a:bodyPr/>
                    <a:lstStyle/>
                    <a:p>
                      <a:pPr algn="ctr">
                        <a:lnSpc>
                          <a:spcPct val="115000"/>
                        </a:lnSpc>
                        <a:spcAft>
                          <a:spcPts val="0"/>
                        </a:spcAft>
                      </a:pPr>
                      <a:r>
                        <a:rPr lang="pt-BR" sz="1400" dirty="0">
                          <a:effectLst/>
                          <a:latin typeface="Arial" panose="020B0604020202020204" pitchFamily="34" charset="0"/>
                          <a:cs typeface="Arial" panose="020B0604020202020204" pitchFamily="34" charset="0"/>
                        </a:rPr>
                        <a:t>OR</a:t>
                      </a:r>
                      <a:endParaRPr lang="pt-BR" sz="1400" b="0" dirty="0">
                        <a:effectLst/>
                        <a:latin typeface="Arial" panose="020B0604020202020204" pitchFamily="34" charset="0"/>
                        <a:ea typeface="Times New Roman"/>
                        <a:cs typeface="Arial" panose="020B0604020202020204" pitchFamily="34" charset="0"/>
                      </a:endParaRPr>
                    </a:p>
                  </a:txBody>
                  <a:tcPr marL="63500" marR="63500" marT="63500" marB="63500"/>
                </a:tc>
                <a:tc>
                  <a:txBody>
                    <a:bodyPr/>
                    <a:lstStyle/>
                    <a:p>
                      <a:pPr algn="ctr">
                        <a:lnSpc>
                          <a:spcPct val="115000"/>
                        </a:lnSpc>
                        <a:spcAft>
                          <a:spcPts val="1000"/>
                        </a:spcAft>
                      </a:pPr>
                      <a:r>
                        <a:rPr lang="pt-BR" sz="1400" dirty="0" smtClean="0">
                          <a:effectLst/>
                          <a:latin typeface="Arial" panose="020B0604020202020204" pitchFamily="34" charset="0"/>
                          <a:cs typeface="Arial" panose="020B0604020202020204" pitchFamily="34" charset="0"/>
                        </a:rPr>
                        <a:t>||</a:t>
                      </a:r>
                      <a:endParaRPr lang="pt-BR" sz="1400" b="0" dirty="0">
                        <a:effectLst/>
                        <a:latin typeface="Arial" panose="020B0604020202020204" pitchFamily="34" charset="0"/>
                        <a:ea typeface="Times New Roman"/>
                        <a:cs typeface="Arial" panose="020B0604020202020204" pitchFamily="34" charset="0"/>
                      </a:endParaRPr>
                    </a:p>
                  </a:txBody>
                  <a:tcPr marL="63500" marR="63500" marT="63500" marB="63500"/>
                </a:tc>
                <a:tc>
                  <a:txBody>
                    <a:bodyPr/>
                    <a:lstStyle/>
                    <a:p>
                      <a:pPr algn="ctr">
                        <a:lnSpc>
                          <a:spcPct val="115000"/>
                        </a:lnSpc>
                        <a:spcAft>
                          <a:spcPts val="1000"/>
                        </a:spcAft>
                      </a:pPr>
                      <a:r>
                        <a:rPr lang="pt-BR" sz="1400">
                          <a:effectLst/>
                          <a:latin typeface="Arial" panose="020B0604020202020204" pitchFamily="34" charset="0"/>
                          <a:cs typeface="Arial" panose="020B0604020202020204" pitchFamily="34" charset="0"/>
                        </a:rPr>
                        <a:t>OU</a:t>
                      </a:r>
                      <a:endParaRPr lang="pt-BR" sz="1400" b="0">
                        <a:effectLst/>
                        <a:latin typeface="Arial" panose="020B0604020202020204" pitchFamily="34" charset="0"/>
                        <a:ea typeface="Times New Roman"/>
                        <a:cs typeface="Arial" panose="020B0604020202020204" pitchFamily="34" charset="0"/>
                      </a:endParaRPr>
                    </a:p>
                  </a:txBody>
                  <a:tcPr marL="63500" marR="63500" marT="63500" marB="63500"/>
                </a:tc>
              </a:tr>
              <a:tr h="393700">
                <a:tc>
                  <a:txBody>
                    <a:bodyPr/>
                    <a:lstStyle/>
                    <a:p>
                      <a:pPr algn="ctr">
                        <a:lnSpc>
                          <a:spcPct val="115000"/>
                        </a:lnSpc>
                        <a:spcAft>
                          <a:spcPts val="0"/>
                        </a:spcAft>
                      </a:pPr>
                      <a:r>
                        <a:rPr lang="pt-BR" sz="1400" dirty="0">
                          <a:effectLst/>
                          <a:latin typeface="Arial" panose="020B0604020202020204" pitchFamily="34" charset="0"/>
                          <a:cs typeface="Arial" panose="020B0604020202020204" pitchFamily="34" charset="0"/>
                        </a:rPr>
                        <a:t>NOT</a:t>
                      </a:r>
                      <a:endParaRPr lang="pt-BR" sz="1400" b="0" dirty="0">
                        <a:effectLst/>
                        <a:latin typeface="Arial" panose="020B0604020202020204" pitchFamily="34" charset="0"/>
                        <a:ea typeface="Times New Roman"/>
                        <a:cs typeface="Arial" panose="020B0604020202020204" pitchFamily="34" charset="0"/>
                      </a:endParaRPr>
                    </a:p>
                  </a:txBody>
                  <a:tcPr marL="63500" marR="63500" marT="63500" marB="63500"/>
                </a:tc>
                <a:tc>
                  <a:txBody>
                    <a:bodyPr/>
                    <a:lstStyle/>
                    <a:p>
                      <a:pPr algn="ctr">
                        <a:lnSpc>
                          <a:spcPct val="115000"/>
                        </a:lnSpc>
                        <a:spcAft>
                          <a:spcPts val="0"/>
                        </a:spcAft>
                      </a:pPr>
                      <a:r>
                        <a:rPr lang="pt-BR" sz="1400" dirty="0">
                          <a:effectLst/>
                          <a:latin typeface="Arial" panose="020B0604020202020204" pitchFamily="34" charset="0"/>
                          <a:cs typeface="Arial" panose="020B0604020202020204" pitchFamily="34" charset="0"/>
                        </a:rPr>
                        <a:t>!</a:t>
                      </a:r>
                      <a:endParaRPr lang="pt-BR" sz="1400" b="0" dirty="0">
                        <a:effectLst/>
                        <a:latin typeface="Arial" panose="020B0604020202020204" pitchFamily="34" charset="0"/>
                        <a:ea typeface="Times New Roman"/>
                        <a:cs typeface="Arial" panose="020B0604020202020204" pitchFamily="34" charset="0"/>
                      </a:endParaRPr>
                    </a:p>
                  </a:txBody>
                  <a:tcPr marL="63500" marR="63500" marT="63500" marB="63500"/>
                </a:tc>
                <a:tc>
                  <a:txBody>
                    <a:bodyPr/>
                    <a:lstStyle/>
                    <a:p>
                      <a:pPr algn="ctr">
                        <a:lnSpc>
                          <a:spcPct val="115000"/>
                        </a:lnSpc>
                        <a:spcAft>
                          <a:spcPts val="0"/>
                        </a:spcAft>
                      </a:pPr>
                      <a:r>
                        <a:rPr lang="pt-BR" sz="1400" dirty="0">
                          <a:effectLst/>
                          <a:latin typeface="Arial" panose="020B0604020202020204" pitchFamily="34" charset="0"/>
                          <a:cs typeface="Arial" panose="020B0604020202020204" pitchFamily="34" charset="0"/>
                        </a:rPr>
                        <a:t>NÃO</a:t>
                      </a:r>
                      <a:endParaRPr lang="pt-BR" sz="1400" b="0" dirty="0">
                        <a:effectLst/>
                        <a:latin typeface="Arial" panose="020B0604020202020204" pitchFamily="34" charset="0"/>
                        <a:ea typeface="Times New Roman"/>
                        <a:cs typeface="Arial" panose="020B0604020202020204" pitchFamily="34" charset="0"/>
                      </a:endParaRPr>
                    </a:p>
                  </a:txBody>
                  <a:tcPr marL="63500" marR="63500" marT="63500" marB="63500"/>
                </a:tc>
              </a:tr>
            </a:tbl>
          </a:graphicData>
        </a:graphic>
      </p:graphicFrame>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94791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444576" y="474345"/>
            <a:ext cx="8254848" cy="5324535"/>
          </a:xfrm>
          <a:prstGeom prst="rect">
            <a:avLst/>
          </a:prstGeom>
        </p:spPr>
        <p:txBody>
          <a:bodyPr wrap="square">
            <a:spAutoFit/>
          </a:bodyPr>
          <a:lstStyle/>
          <a:p>
            <a:r>
              <a:rPr lang="pt-BR" b="1" dirty="0">
                <a:latin typeface="Britannic Bold" panose="020B0903060703020204" pitchFamily="34" charset="0"/>
              </a:rPr>
              <a:t>4.1 </a:t>
            </a:r>
            <a:r>
              <a:rPr lang="pt-BR" b="1" dirty="0" smtClean="0">
                <a:latin typeface="Britannic Bold" panose="020B0903060703020204" pitchFamily="34" charset="0"/>
              </a:rPr>
              <a:t>Variáveis</a:t>
            </a:r>
          </a:p>
          <a:p>
            <a:endParaRPr lang="pt-BR" dirty="0"/>
          </a:p>
          <a:p>
            <a:pPr algn="just">
              <a:lnSpc>
                <a:spcPct val="150000"/>
              </a:lnSpc>
            </a:pPr>
            <a:r>
              <a:rPr lang="pt-BR" sz="1600" dirty="0">
                <a:latin typeface="Britannic Bold" panose="020B0903060703020204" pitchFamily="34" charset="0"/>
              </a:rPr>
              <a:t>As variáveis são palavras que nós usamos para armazenar um valor. Elas devem ser declaradas no início ou durante o programa e precedidas do tipo de dados que ela pertence. Elas não podem ser iguais a palavras especiais que o programa usa. Para se atribuir um valor a uma variável devemos usar o sinal de igual (</a:t>
            </a:r>
            <a:r>
              <a:rPr lang="pt-BR" sz="1600" dirty="0">
                <a:latin typeface="Aharoni" panose="02010803020104030203" pitchFamily="2" charset="-79"/>
                <a:cs typeface="Aharoni" panose="02010803020104030203" pitchFamily="2" charset="-79"/>
              </a:rPr>
              <a:t>=</a:t>
            </a:r>
            <a:r>
              <a:rPr lang="pt-BR" sz="1600" dirty="0">
                <a:latin typeface="Britannic Bold" panose="020B0903060703020204" pitchFamily="34" charset="0"/>
              </a:rPr>
              <a:t>). Dependendo do lugar onde são declaradas elas podem ser </a:t>
            </a:r>
            <a:r>
              <a:rPr lang="pt-BR" sz="1600" b="1" dirty="0">
                <a:latin typeface="Britannic Bold" panose="020B0903060703020204" pitchFamily="34" charset="0"/>
              </a:rPr>
              <a:t>variáveis</a:t>
            </a:r>
            <a:r>
              <a:rPr lang="pt-BR" sz="1600" dirty="0">
                <a:latin typeface="Britannic Bold" panose="020B0903060703020204" pitchFamily="34" charset="0"/>
              </a:rPr>
              <a:t> </a:t>
            </a:r>
            <a:r>
              <a:rPr lang="pt-BR" sz="1600" b="1" dirty="0">
                <a:latin typeface="Britannic Bold" panose="020B0903060703020204" pitchFamily="34" charset="0"/>
              </a:rPr>
              <a:t>globais</a:t>
            </a:r>
            <a:r>
              <a:rPr lang="pt-BR" sz="1600" dirty="0">
                <a:latin typeface="Britannic Bold" panose="020B0903060703020204" pitchFamily="34" charset="0"/>
              </a:rPr>
              <a:t> (que são utilizadas em qualquer bloco ou função do programa e devem ser declaradas no início do código, antes da função setup) e as </a:t>
            </a:r>
            <a:r>
              <a:rPr lang="pt-BR" sz="1600" b="1" dirty="0">
                <a:latin typeface="Britannic Bold" panose="020B0903060703020204" pitchFamily="34" charset="0"/>
              </a:rPr>
              <a:t>variáveis locais </a:t>
            </a:r>
            <a:r>
              <a:rPr lang="pt-BR" sz="1600" dirty="0">
                <a:latin typeface="Britannic Bold" panose="020B0903060703020204" pitchFamily="34" charset="0"/>
              </a:rPr>
              <a:t>(que são declaradas dentro de uma função ou bloco de controle e só poderão ser utilizadas dentro do bloco ou função onde se encontram).</a:t>
            </a:r>
          </a:p>
          <a:p>
            <a:pPr algn="just"/>
            <a:endParaRPr lang="pt-BR" sz="1600" dirty="0" smtClean="0">
              <a:latin typeface="Britannic Bold" panose="020B0903060703020204" pitchFamily="34" charset="0"/>
            </a:endParaRPr>
          </a:p>
          <a:p>
            <a:pPr algn="just">
              <a:lnSpc>
                <a:spcPct val="150000"/>
              </a:lnSpc>
            </a:pPr>
            <a:r>
              <a:rPr lang="pt-BR" sz="1600" dirty="0" smtClean="0">
                <a:latin typeface="Britannic Bold" panose="020B0903060703020204" pitchFamily="34" charset="0"/>
              </a:rPr>
              <a:t>Exemplo</a:t>
            </a:r>
            <a:r>
              <a:rPr lang="pt-BR" sz="1600" dirty="0">
                <a:latin typeface="Britannic Bold" panose="020B0903060703020204" pitchFamily="34" charset="0"/>
              </a:rPr>
              <a:t>: </a:t>
            </a:r>
            <a:r>
              <a:rPr lang="pt-BR" sz="1600" dirty="0" err="1">
                <a:latin typeface="Britannic Bold" panose="020B0903060703020204" pitchFamily="34" charset="0"/>
              </a:rPr>
              <a:t>int</a:t>
            </a:r>
            <a:r>
              <a:rPr lang="pt-BR" sz="1600" dirty="0">
                <a:latin typeface="Britannic Bold" panose="020B0903060703020204" pitchFamily="34" charset="0"/>
              </a:rPr>
              <a:t> valor </a:t>
            </a:r>
            <a:r>
              <a:rPr lang="pt-BR" sz="1600" dirty="0">
                <a:latin typeface="Aharoni" panose="02010803020104030203" pitchFamily="2" charset="-79"/>
                <a:cs typeface="Aharoni" panose="02010803020104030203" pitchFamily="2" charset="-79"/>
              </a:rPr>
              <a:t>=</a:t>
            </a:r>
            <a:r>
              <a:rPr lang="pt-BR" sz="1600" dirty="0">
                <a:latin typeface="Britannic Bold" panose="020B0903060703020204" pitchFamily="34" charset="0"/>
              </a:rPr>
              <a:t> 0</a:t>
            </a:r>
            <a:r>
              <a:rPr lang="pt-BR" sz="1600" dirty="0" smtClean="0">
                <a:latin typeface="Britannic Bold" panose="020B0903060703020204" pitchFamily="34" charset="0"/>
              </a:rPr>
              <a:t>;</a:t>
            </a:r>
          </a:p>
          <a:p>
            <a:pPr algn="just"/>
            <a:endParaRPr lang="pt-BR" sz="1600" dirty="0">
              <a:latin typeface="Britannic Bold" panose="020B0903060703020204" pitchFamily="34" charset="0"/>
            </a:endParaRPr>
          </a:p>
          <a:p>
            <a:pPr algn="just">
              <a:lnSpc>
                <a:spcPct val="150000"/>
              </a:lnSpc>
            </a:pPr>
            <a:r>
              <a:rPr lang="pt-BR" sz="1600" dirty="0">
                <a:latin typeface="Britannic Bold" panose="020B0903060703020204" pitchFamily="34" charset="0"/>
              </a:rPr>
              <a:t>Neste exemplo declaramos uma variável chamada “valor”</a:t>
            </a:r>
            <a:r>
              <a:rPr lang="pt-BR" sz="1600" i="1" dirty="0">
                <a:latin typeface="Britannic Bold" panose="020B0903060703020204" pitchFamily="34" charset="0"/>
              </a:rPr>
              <a:t> </a:t>
            </a:r>
            <a:r>
              <a:rPr lang="pt-BR" sz="1600" dirty="0">
                <a:latin typeface="Britannic Bold" panose="020B0903060703020204" pitchFamily="34" charset="0"/>
              </a:rPr>
              <a:t>que vale zero, esta variável é do tipo inteira.</a:t>
            </a: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69267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456751" y="620688"/>
            <a:ext cx="8254848" cy="4708981"/>
          </a:xfrm>
          <a:prstGeom prst="rect">
            <a:avLst/>
          </a:prstGeom>
        </p:spPr>
        <p:txBody>
          <a:bodyPr wrap="square">
            <a:spAutoFit/>
          </a:bodyPr>
          <a:lstStyle/>
          <a:p>
            <a:r>
              <a:rPr lang="pt-BR" b="1" dirty="0">
                <a:latin typeface="Britannic Bold" panose="020B0903060703020204" pitchFamily="34" charset="0"/>
              </a:rPr>
              <a:t>4.2 Tipos de </a:t>
            </a:r>
            <a:r>
              <a:rPr lang="pt-BR" b="1" dirty="0" smtClean="0">
                <a:latin typeface="Britannic Bold" panose="020B0903060703020204" pitchFamily="34" charset="0"/>
              </a:rPr>
              <a:t>Dados</a:t>
            </a:r>
          </a:p>
          <a:p>
            <a:endParaRPr lang="pt-BR" dirty="0"/>
          </a:p>
          <a:p>
            <a:pPr algn="just">
              <a:lnSpc>
                <a:spcPct val="150000"/>
              </a:lnSpc>
            </a:pPr>
            <a:r>
              <a:rPr lang="pt-BR" sz="1600" dirty="0">
                <a:latin typeface="Britannic Bold" panose="020B0903060703020204" pitchFamily="34" charset="0"/>
              </a:rPr>
              <a:t>Os tipos de dados são referentes à variável que está sendo utilizada, pois têm relação com a capacidade (números de bits) que elas suportam. Os tipos </a:t>
            </a:r>
            <a:r>
              <a:rPr lang="pt-BR" sz="1600" dirty="0" smtClean="0">
                <a:latin typeface="Britannic Bold" panose="020B0903060703020204" pitchFamily="34" charset="0"/>
              </a:rPr>
              <a:t>que serão mais </a:t>
            </a:r>
            <a:r>
              <a:rPr lang="pt-BR" sz="1600" dirty="0">
                <a:latin typeface="Britannic Bold" panose="020B0903060703020204" pitchFamily="34" charset="0"/>
              </a:rPr>
              <a:t>usando durante nosso curso são</a:t>
            </a:r>
            <a:r>
              <a:rPr lang="pt-BR" sz="1600" dirty="0" smtClean="0">
                <a:latin typeface="Britannic Bold" panose="020B0903060703020204" pitchFamily="34" charset="0"/>
              </a:rPr>
              <a:t>:</a:t>
            </a:r>
          </a:p>
          <a:p>
            <a:pPr algn="just">
              <a:lnSpc>
                <a:spcPct val="150000"/>
              </a:lnSpc>
            </a:pPr>
            <a:endParaRPr lang="pt-BR" sz="1600" dirty="0">
              <a:latin typeface="Britannic Bold" panose="020B0903060703020204" pitchFamily="34" charset="0"/>
            </a:endParaRPr>
          </a:p>
          <a:p>
            <a:pPr algn="just">
              <a:lnSpc>
                <a:spcPct val="150000"/>
              </a:lnSpc>
            </a:pPr>
            <a:r>
              <a:rPr lang="pt-BR" sz="1600" b="1" dirty="0" err="1">
                <a:latin typeface="Britannic Bold" panose="020B0903060703020204" pitchFamily="34" charset="0"/>
              </a:rPr>
              <a:t>int</a:t>
            </a:r>
            <a:r>
              <a:rPr lang="pt-BR" sz="1600" b="1" dirty="0">
                <a:latin typeface="Britannic Bold" panose="020B0903060703020204" pitchFamily="34" charset="0"/>
              </a:rPr>
              <a:t> </a:t>
            </a:r>
            <a:r>
              <a:rPr lang="pt-BR" sz="1600" dirty="0">
                <a:latin typeface="Britannic Bold" panose="020B0903060703020204" pitchFamily="34" charset="0"/>
              </a:rPr>
              <a:t>(para números inteiros de dois bytes, abrange entre -32.768 e 32.768);</a:t>
            </a:r>
          </a:p>
          <a:p>
            <a:pPr algn="just">
              <a:lnSpc>
                <a:spcPct val="150000"/>
              </a:lnSpc>
            </a:pPr>
            <a:r>
              <a:rPr lang="pt-BR" sz="1600" b="1" dirty="0" err="1">
                <a:latin typeface="Britannic Bold" panose="020B0903060703020204" pitchFamily="34" charset="0"/>
              </a:rPr>
              <a:t>unsigned</a:t>
            </a:r>
            <a:r>
              <a:rPr lang="pt-BR" sz="1600" b="1" dirty="0">
                <a:latin typeface="Britannic Bold" panose="020B0903060703020204" pitchFamily="34" charset="0"/>
              </a:rPr>
              <a:t> </a:t>
            </a:r>
            <a:r>
              <a:rPr lang="pt-BR" sz="1600" b="1" dirty="0" err="1">
                <a:latin typeface="Britannic Bold" panose="020B0903060703020204" pitchFamily="34" charset="0"/>
              </a:rPr>
              <a:t>int</a:t>
            </a:r>
            <a:r>
              <a:rPr lang="pt-BR" sz="1600" b="1" dirty="0">
                <a:latin typeface="Britannic Bold" panose="020B0903060703020204" pitchFamily="34" charset="0"/>
              </a:rPr>
              <a:t> </a:t>
            </a:r>
            <a:r>
              <a:rPr lang="pt-BR" sz="1600" dirty="0">
                <a:latin typeface="Britannic Bold" panose="020B0903060703020204" pitchFamily="34" charset="0"/>
              </a:rPr>
              <a:t>(números inteiro sem sinal, abrange de 0 a 65535);</a:t>
            </a:r>
          </a:p>
          <a:p>
            <a:pPr algn="just">
              <a:lnSpc>
                <a:spcPct val="150000"/>
              </a:lnSpc>
            </a:pPr>
            <a:r>
              <a:rPr lang="pt-BR" sz="1600" b="1" dirty="0" err="1">
                <a:latin typeface="Britannic Bold" panose="020B0903060703020204" pitchFamily="34" charset="0"/>
              </a:rPr>
              <a:t>long</a:t>
            </a:r>
            <a:r>
              <a:rPr lang="pt-BR" sz="1600" dirty="0">
                <a:latin typeface="Britannic Bold" panose="020B0903060703020204" pitchFamily="34" charset="0"/>
              </a:rPr>
              <a:t> (números inteiros sinalizados com 32 bits, abrange de -2.147.483.648 a 2.147.483.647);</a:t>
            </a:r>
          </a:p>
          <a:p>
            <a:pPr algn="just">
              <a:lnSpc>
                <a:spcPct val="150000"/>
              </a:lnSpc>
            </a:pPr>
            <a:r>
              <a:rPr lang="pt-BR" sz="1600" b="1" dirty="0" err="1">
                <a:latin typeface="Britannic Bold" panose="020B0903060703020204" pitchFamily="34" charset="0"/>
              </a:rPr>
              <a:t>unsigned</a:t>
            </a:r>
            <a:r>
              <a:rPr lang="pt-BR" sz="1600" b="1" dirty="0">
                <a:latin typeface="Britannic Bold" panose="020B0903060703020204" pitchFamily="34" charset="0"/>
              </a:rPr>
              <a:t> </a:t>
            </a:r>
            <a:r>
              <a:rPr lang="pt-BR" sz="1600" b="1" dirty="0" err="1">
                <a:latin typeface="Britannic Bold" panose="020B0903060703020204" pitchFamily="34" charset="0"/>
              </a:rPr>
              <a:t>long</a:t>
            </a:r>
            <a:r>
              <a:rPr lang="pt-BR" sz="1600" dirty="0">
                <a:latin typeface="Britannic Bold" panose="020B0903060703020204" pitchFamily="34" charset="0"/>
              </a:rPr>
              <a:t> (números inteiros sem sinal com 32 bits, </a:t>
            </a:r>
            <a:r>
              <a:rPr lang="pt-BR" sz="1600" dirty="0" err="1">
                <a:latin typeface="Britannic Bold" panose="020B0903060703020204" pitchFamily="34" charset="0"/>
              </a:rPr>
              <a:t>abrage</a:t>
            </a:r>
            <a:r>
              <a:rPr lang="pt-BR" sz="1600" dirty="0">
                <a:latin typeface="Britannic Bold" panose="020B0903060703020204" pitchFamily="34" charset="0"/>
              </a:rPr>
              <a:t> 0 a 4.294.967.295);</a:t>
            </a:r>
          </a:p>
          <a:p>
            <a:pPr algn="just">
              <a:lnSpc>
                <a:spcPct val="150000"/>
              </a:lnSpc>
            </a:pPr>
            <a:r>
              <a:rPr lang="pt-BR" sz="1600" b="1" dirty="0" err="1">
                <a:latin typeface="Britannic Bold" panose="020B0903060703020204" pitchFamily="34" charset="0"/>
              </a:rPr>
              <a:t>float</a:t>
            </a:r>
            <a:r>
              <a:rPr lang="pt-BR" sz="1600" b="1" dirty="0">
                <a:latin typeface="Britannic Bold" panose="020B0903060703020204" pitchFamily="34" charset="0"/>
              </a:rPr>
              <a:t> </a:t>
            </a:r>
            <a:r>
              <a:rPr lang="pt-BR" sz="1600" dirty="0">
                <a:latin typeface="Britannic Bold" panose="020B0903060703020204" pitchFamily="34" charset="0"/>
              </a:rPr>
              <a:t>(para valores com ponto flutuante, utilizam 4 bytes ou 32 bits, abrange 3,4 E-38 a 3,4E+38 );</a:t>
            </a: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74417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467545" y="548680"/>
            <a:ext cx="8195850" cy="3323987"/>
          </a:xfrm>
          <a:prstGeom prst="rect">
            <a:avLst/>
          </a:prstGeom>
        </p:spPr>
        <p:txBody>
          <a:bodyPr wrap="square">
            <a:spAutoFit/>
          </a:bodyPr>
          <a:lstStyle/>
          <a:p>
            <a:r>
              <a:rPr lang="pt-BR" b="1" dirty="0" smtClean="0">
                <a:latin typeface="Britannic Bold" panose="020B0903060703020204" pitchFamily="34" charset="0"/>
              </a:rPr>
              <a:t>4.3 </a:t>
            </a:r>
            <a:r>
              <a:rPr lang="pt-BR" b="1" dirty="0">
                <a:latin typeface="Britannic Bold" panose="020B0903060703020204" pitchFamily="34" charset="0"/>
              </a:rPr>
              <a:t>Funções</a:t>
            </a:r>
            <a:endParaRPr lang="pt-BR" dirty="0">
              <a:latin typeface="Britannic Bold" panose="020B0903060703020204" pitchFamily="34" charset="0"/>
            </a:endParaRPr>
          </a:p>
          <a:p>
            <a:endParaRPr lang="en-US" sz="1600" b="1" dirty="0" smtClean="0">
              <a:latin typeface="Britannic Bold" panose="020B0903060703020204" pitchFamily="34" charset="0"/>
            </a:endParaRPr>
          </a:p>
          <a:p>
            <a:r>
              <a:rPr lang="en-US" sz="1600" b="1" dirty="0" smtClean="0">
                <a:latin typeface="Britannic Bold" panose="020B0903060703020204" pitchFamily="34" charset="0"/>
              </a:rPr>
              <a:t>4.3.1 </a:t>
            </a:r>
            <a:r>
              <a:rPr lang="en-US" sz="1600" b="1" dirty="0">
                <a:latin typeface="Britannic Bold" panose="020B0903060703020204" pitchFamily="34" charset="0"/>
              </a:rPr>
              <a:t>void setup() e void loop</a:t>
            </a:r>
            <a:r>
              <a:rPr lang="en-US" sz="1600" b="1" dirty="0" smtClean="0">
                <a:latin typeface="Britannic Bold" panose="020B0903060703020204" pitchFamily="34" charset="0"/>
              </a:rPr>
              <a:t>()</a:t>
            </a:r>
          </a:p>
          <a:p>
            <a:endParaRPr lang="pt-BR" sz="1600" dirty="0">
              <a:latin typeface="Britannic Bold" panose="020B0903060703020204" pitchFamily="34" charset="0"/>
            </a:endParaRPr>
          </a:p>
          <a:p>
            <a:pPr algn="just">
              <a:lnSpc>
                <a:spcPct val="150000"/>
              </a:lnSpc>
            </a:pPr>
            <a:r>
              <a:rPr lang="pt-BR" sz="1600" b="1" dirty="0" err="1">
                <a:latin typeface="Britannic Bold" panose="020B0903060703020204" pitchFamily="34" charset="0"/>
              </a:rPr>
              <a:t>void</a:t>
            </a:r>
            <a:r>
              <a:rPr lang="pt-BR" sz="1600" b="1" dirty="0">
                <a:latin typeface="Britannic Bold" panose="020B0903060703020204" pitchFamily="34" charset="0"/>
              </a:rPr>
              <a:t> setup(): </a:t>
            </a:r>
            <a:r>
              <a:rPr lang="pt-BR" sz="1600" dirty="0">
                <a:latin typeface="Britannic Bold" panose="020B0903060703020204" pitchFamily="34" charset="0"/>
              </a:rPr>
              <a:t>o programa roda apenas uma vez antes de entrar no </a:t>
            </a:r>
            <a:r>
              <a:rPr lang="pt-BR" sz="1600" dirty="0" err="1">
                <a:latin typeface="Britannic Bold" panose="020B0903060703020204" pitchFamily="34" charset="0"/>
              </a:rPr>
              <a:t>void</a:t>
            </a:r>
            <a:r>
              <a:rPr lang="pt-BR" sz="1600" dirty="0">
                <a:latin typeface="Britannic Bold" panose="020B0903060703020204" pitchFamily="34" charset="0"/>
              </a:rPr>
              <a:t> loop(). Usamos para configurar os pinos e declarar as variáveis</a:t>
            </a:r>
            <a:r>
              <a:rPr lang="pt-BR" sz="1600" dirty="0" smtClean="0">
                <a:latin typeface="Britannic Bold" panose="020B0903060703020204" pitchFamily="34" charset="0"/>
              </a:rPr>
              <a:t>.</a:t>
            </a:r>
          </a:p>
          <a:p>
            <a:pPr algn="just">
              <a:lnSpc>
                <a:spcPct val="150000"/>
              </a:lnSpc>
            </a:pPr>
            <a:endParaRPr lang="pt-BR" sz="1600" dirty="0">
              <a:latin typeface="Britannic Bold" panose="020B0903060703020204" pitchFamily="34" charset="0"/>
            </a:endParaRPr>
          </a:p>
          <a:p>
            <a:pPr algn="just">
              <a:lnSpc>
                <a:spcPct val="150000"/>
              </a:lnSpc>
            </a:pPr>
            <a:r>
              <a:rPr lang="pt-BR" sz="1600" b="1" dirty="0" err="1">
                <a:latin typeface="Britannic Bold" panose="020B0903060703020204" pitchFamily="34" charset="0"/>
              </a:rPr>
              <a:t>void</a:t>
            </a:r>
            <a:r>
              <a:rPr lang="pt-BR" sz="1600" b="1" dirty="0">
                <a:latin typeface="Britannic Bold" panose="020B0903060703020204" pitchFamily="34" charset="0"/>
              </a:rPr>
              <a:t> loop()</a:t>
            </a:r>
            <a:r>
              <a:rPr lang="pt-BR" sz="1600" dirty="0">
                <a:latin typeface="Britannic Bold" panose="020B0903060703020204" pitchFamily="34" charset="0"/>
              </a:rPr>
              <a:t>:</a:t>
            </a:r>
            <a:r>
              <a:rPr lang="pt-BR" sz="1600" b="1" dirty="0">
                <a:latin typeface="Britannic Bold" panose="020B0903060703020204" pitchFamily="34" charset="0"/>
              </a:rPr>
              <a:t> </a:t>
            </a:r>
            <a:r>
              <a:rPr lang="pt-BR" sz="1600" dirty="0">
                <a:latin typeface="Britannic Bold" panose="020B0903060703020204" pitchFamily="34" charset="0"/>
              </a:rPr>
              <a:t>depois do programa rodar o </a:t>
            </a:r>
            <a:r>
              <a:rPr lang="pt-BR" sz="1600" dirty="0" err="1">
                <a:latin typeface="Britannic Bold" panose="020B0903060703020204" pitchFamily="34" charset="0"/>
              </a:rPr>
              <a:t>void</a:t>
            </a:r>
            <a:r>
              <a:rPr lang="pt-BR" sz="1600" dirty="0">
                <a:latin typeface="Britannic Bold" panose="020B0903060703020204" pitchFamily="34" charset="0"/>
              </a:rPr>
              <a:t> setup() ele entra no </a:t>
            </a:r>
            <a:r>
              <a:rPr lang="pt-BR" sz="1600" dirty="0" err="1">
                <a:latin typeface="Britannic Bold" panose="020B0903060703020204" pitchFamily="34" charset="0"/>
              </a:rPr>
              <a:t>void</a:t>
            </a:r>
            <a:r>
              <a:rPr lang="pt-BR" sz="1600" dirty="0">
                <a:latin typeface="Britannic Bold" panose="020B0903060703020204" pitchFamily="34" charset="0"/>
              </a:rPr>
              <a:t> loop() que irá rodar o que estiver dento deste bloco repetitivamente até a placa ser “</a:t>
            </a:r>
            <a:r>
              <a:rPr lang="pt-BR" sz="1600" dirty="0" err="1">
                <a:latin typeface="Britannic Bold" panose="020B0903060703020204" pitchFamily="34" charset="0"/>
              </a:rPr>
              <a:t>resetada</a:t>
            </a:r>
            <a:r>
              <a:rPr lang="pt-BR" sz="1600" dirty="0">
                <a:latin typeface="Britannic Bold" panose="020B0903060703020204" pitchFamily="34" charset="0"/>
              </a:rPr>
              <a:t>” ou cessada a sua alimentação.</a:t>
            </a: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336899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46058" y="404664"/>
            <a:ext cx="8051885" cy="4924425"/>
          </a:xfrm>
          <a:prstGeom prst="rect">
            <a:avLst/>
          </a:prstGeom>
        </p:spPr>
        <p:txBody>
          <a:bodyPr wrap="square">
            <a:spAutoFit/>
          </a:bodyPr>
          <a:lstStyle/>
          <a:p>
            <a:r>
              <a:rPr lang="pt-BR" sz="1600" b="1" dirty="0" smtClean="0">
                <a:latin typeface="Britannic Bold" panose="020B0903060703020204" pitchFamily="34" charset="0"/>
              </a:rPr>
              <a:t>4.3.2 </a:t>
            </a:r>
            <a:r>
              <a:rPr lang="pt-BR" sz="1600" b="1" dirty="0">
                <a:latin typeface="Britannic Bold" panose="020B0903060703020204" pitchFamily="34" charset="0"/>
              </a:rPr>
              <a:t>Entradas e saídas digitais</a:t>
            </a:r>
            <a:endParaRPr lang="pt-BR" sz="1600" dirty="0">
              <a:latin typeface="Britannic Bold" panose="020B0903060703020204" pitchFamily="34" charset="0"/>
            </a:endParaRPr>
          </a:p>
          <a:p>
            <a:endParaRPr lang="pt-BR" b="1" dirty="0" smtClean="0"/>
          </a:p>
          <a:p>
            <a:pPr algn="just">
              <a:lnSpc>
                <a:spcPct val="150000"/>
              </a:lnSpc>
            </a:pPr>
            <a:r>
              <a:rPr lang="pt-BR" sz="1600" b="1" dirty="0" err="1" smtClean="0">
                <a:latin typeface="Britannic Bold" panose="020B0903060703020204" pitchFamily="34" charset="0"/>
              </a:rPr>
              <a:t>pinMode</a:t>
            </a:r>
            <a:r>
              <a:rPr lang="pt-BR" sz="1600" b="1" dirty="0" smtClean="0">
                <a:latin typeface="Britannic Bold" panose="020B0903060703020204" pitchFamily="34" charset="0"/>
              </a:rPr>
              <a:t>(pino</a:t>
            </a:r>
            <a:r>
              <a:rPr lang="pt-BR" sz="1600" b="1" dirty="0">
                <a:latin typeface="Britannic Bold" panose="020B0903060703020204" pitchFamily="34" charset="0"/>
              </a:rPr>
              <a:t>, modo)</a:t>
            </a:r>
            <a:r>
              <a:rPr lang="pt-BR" sz="1600" dirty="0">
                <a:latin typeface="Britannic Bold" panose="020B0903060703020204" pitchFamily="34" charset="0"/>
              </a:rPr>
              <a:t>: utilizado para dizer que o pino esta como INPUT(entrada) ou OUTPUT (saída</a:t>
            </a:r>
            <a:r>
              <a:rPr lang="pt-BR" sz="1600" dirty="0" smtClean="0">
                <a:latin typeface="Britannic Bold" panose="020B0903060703020204" pitchFamily="34" charset="0"/>
              </a:rPr>
              <a:t>).</a:t>
            </a:r>
          </a:p>
          <a:p>
            <a:pPr algn="just"/>
            <a:endParaRPr lang="pt-BR" sz="1600" dirty="0">
              <a:latin typeface="Britannic Bold" panose="020B0903060703020204" pitchFamily="34" charset="0"/>
            </a:endParaRPr>
          </a:p>
          <a:p>
            <a:pPr algn="just">
              <a:lnSpc>
                <a:spcPct val="150000"/>
              </a:lnSpc>
            </a:pPr>
            <a:r>
              <a:rPr lang="pt-BR" sz="1600" dirty="0">
                <a:latin typeface="Britannic Bold" panose="020B0903060703020204" pitchFamily="34" charset="0"/>
              </a:rPr>
              <a:t>Exemplo: </a:t>
            </a:r>
            <a:r>
              <a:rPr lang="pt-BR" sz="1600" dirty="0" err="1">
                <a:latin typeface="Britannic Bold" panose="020B0903060703020204" pitchFamily="34" charset="0"/>
              </a:rPr>
              <a:t>pinMode</a:t>
            </a:r>
            <a:r>
              <a:rPr lang="pt-BR" sz="1600" dirty="0">
                <a:latin typeface="Britannic Bold" panose="020B0903060703020204" pitchFamily="34" charset="0"/>
              </a:rPr>
              <a:t>(13, OUTPUT) - o pino 13 esta como saída (alto ou baixo</a:t>
            </a:r>
            <a:r>
              <a:rPr lang="pt-BR" sz="1600" dirty="0" smtClean="0">
                <a:latin typeface="Britannic Bold" panose="020B0903060703020204" pitchFamily="34" charset="0"/>
              </a:rPr>
              <a:t>)</a:t>
            </a:r>
          </a:p>
          <a:p>
            <a:pPr algn="just"/>
            <a:endParaRPr lang="pt-BR" sz="1600" dirty="0">
              <a:latin typeface="Britannic Bold" panose="020B0903060703020204" pitchFamily="34" charset="0"/>
            </a:endParaRPr>
          </a:p>
          <a:p>
            <a:pPr algn="just">
              <a:lnSpc>
                <a:spcPct val="150000"/>
              </a:lnSpc>
            </a:pPr>
            <a:r>
              <a:rPr lang="pt-BR" sz="1600" b="1" dirty="0" err="1">
                <a:latin typeface="Britannic Bold" panose="020B0903060703020204" pitchFamily="34" charset="0"/>
              </a:rPr>
              <a:t>digitalWrite</a:t>
            </a:r>
            <a:r>
              <a:rPr lang="pt-BR" sz="1600" b="1" dirty="0">
                <a:latin typeface="Britannic Bold" panose="020B0903060703020204" pitchFamily="34" charset="0"/>
              </a:rPr>
              <a:t>(pino, valor)</a:t>
            </a:r>
            <a:r>
              <a:rPr lang="pt-BR" sz="1600" dirty="0">
                <a:latin typeface="Britannic Bold" panose="020B0903060703020204" pitchFamily="34" charset="0"/>
              </a:rPr>
              <a:t>: escreve em um pino especificado o valor HIGH (alto) ou LOW (baixo). Esse valor é uma tensão de 5V (HIGH) ou 0V (LOW</a:t>
            </a:r>
            <a:r>
              <a:rPr lang="pt-BR" sz="1600" dirty="0" smtClean="0">
                <a:latin typeface="Britannic Bold" panose="020B0903060703020204" pitchFamily="34" charset="0"/>
              </a:rPr>
              <a:t>).</a:t>
            </a:r>
          </a:p>
          <a:p>
            <a:pPr algn="just"/>
            <a:endParaRPr lang="pt-BR" sz="1600" dirty="0">
              <a:latin typeface="Britannic Bold" panose="020B0903060703020204" pitchFamily="34" charset="0"/>
            </a:endParaRPr>
          </a:p>
          <a:p>
            <a:pPr algn="just">
              <a:lnSpc>
                <a:spcPct val="150000"/>
              </a:lnSpc>
            </a:pPr>
            <a:r>
              <a:rPr lang="pt-BR" sz="1600" dirty="0">
                <a:latin typeface="Britannic Bold" panose="020B0903060703020204" pitchFamily="34" charset="0"/>
              </a:rPr>
              <a:t>Exemplo: </a:t>
            </a:r>
            <a:r>
              <a:rPr lang="pt-BR" sz="1600" dirty="0" err="1">
                <a:latin typeface="Britannic Bold" panose="020B0903060703020204" pitchFamily="34" charset="0"/>
              </a:rPr>
              <a:t>digitalWrite</a:t>
            </a:r>
            <a:r>
              <a:rPr lang="pt-BR" sz="1600" dirty="0">
                <a:latin typeface="Britannic Bold" panose="020B0903060703020204" pitchFamily="34" charset="0"/>
              </a:rPr>
              <a:t>(13, HIGH) - o pino 13 tem uma tensão de 5V</a:t>
            </a:r>
            <a:r>
              <a:rPr lang="pt-BR" sz="1600" dirty="0" smtClean="0">
                <a:latin typeface="Britannic Bold" panose="020B0903060703020204" pitchFamily="34" charset="0"/>
              </a:rPr>
              <a:t>.</a:t>
            </a:r>
          </a:p>
          <a:p>
            <a:pPr algn="just"/>
            <a:endParaRPr lang="pt-BR" sz="1600" dirty="0">
              <a:latin typeface="Britannic Bold" panose="020B0903060703020204" pitchFamily="34" charset="0"/>
            </a:endParaRPr>
          </a:p>
          <a:p>
            <a:pPr algn="just">
              <a:lnSpc>
                <a:spcPct val="150000"/>
              </a:lnSpc>
            </a:pPr>
            <a:r>
              <a:rPr lang="pt-BR" sz="1600" b="1" dirty="0" err="1">
                <a:latin typeface="Britannic Bold" panose="020B0903060703020204" pitchFamily="34" charset="0"/>
              </a:rPr>
              <a:t>digitalRead</a:t>
            </a:r>
            <a:r>
              <a:rPr lang="pt-BR" sz="1600" b="1" dirty="0">
                <a:latin typeface="Britannic Bold" panose="020B0903060703020204" pitchFamily="34" charset="0"/>
              </a:rPr>
              <a:t>(pino)</a:t>
            </a:r>
            <a:r>
              <a:rPr lang="pt-BR" sz="1600" dirty="0">
                <a:latin typeface="Britannic Bold" panose="020B0903060703020204" pitchFamily="34" charset="0"/>
              </a:rPr>
              <a:t>: Lê o valor do pino digital e diz seu estado HIGH ou LOW</a:t>
            </a:r>
            <a:r>
              <a:rPr lang="pt-BR" sz="1600" dirty="0" smtClean="0">
                <a:latin typeface="Britannic Bold" panose="020B0903060703020204" pitchFamily="34" charset="0"/>
              </a:rPr>
              <a:t>.</a:t>
            </a:r>
          </a:p>
          <a:p>
            <a:pPr algn="just"/>
            <a:endParaRPr lang="pt-BR" sz="1600" dirty="0">
              <a:latin typeface="Britannic Bold" panose="020B0903060703020204" pitchFamily="34" charset="0"/>
            </a:endParaRPr>
          </a:p>
          <a:p>
            <a:pPr algn="just">
              <a:lnSpc>
                <a:spcPct val="150000"/>
              </a:lnSpc>
            </a:pPr>
            <a:r>
              <a:rPr lang="pt-BR" sz="1600" dirty="0">
                <a:latin typeface="Britannic Bold" panose="020B0903060703020204" pitchFamily="34" charset="0"/>
              </a:rPr>
              <a:t>Exemplo: valor </a:t>
            </a:r>
            <a:r>
              <a:rPr lang="pt-BR" sz="1600" dirty="0">
                <a:latin typeface="Aharoni" panose="02010803020104030203" pitchFamily="2" charset="-79"/>
                <a:cs typeface="Aharoni" panose="02010803020104030203" pitchFamily="2" charset="-79"/>
              </a:rPr>
              <a:t>=</a:t>
            </a:r>
            <a:r>
              <a:rPr lang="pt-BR" sz="1600" dirty="0">
                <a:latin typeface="Britannic Bold" panose="020B0903060703020204" pitchFamily="34" charset="0"/>
              </a:rPr>
              <a:t> </a:t>
            </a:r>
            <a:r>
              <a:rPr lang="pt-BR" sz="1600" dirty="0" err="1">
                <a:latin typeface="Britannic Bold" panose="020B0903060703020204" pitchFamily="34" charset="0"/>
              </a:rPr>
              <a:t>digitalRead</a:t>
            </a:r>
            <a:r>
              <a:rPr lang="pt-BR" sz="1600" dirty="0">
                <a:latin typeface="Britannic Bold" panose="020B0903060703020204" pitchFamily="34" charset="0"/>
              </a:rPr>
              <a:t>(7) - a variável “valor” agora vale o estado do pino 7</a:t>
            </a: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06737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mc:AlternateContent xmlns:mc="http://schemas.openxmlformats.org/markup-compatibility/2006" xmlns:a14="http://schemas.microsoft.com/office/drawing/2010/main">
        <mc:Choice Requires="a14">
          <p:sp>
            <p:nvSpPr>
              <p:cNvPr id="2" name="Retângulo 1"/>
              <p:cNvSpPr/>
              <p:nvPr/>
            </p:nvSpPr>
            <p:spPr>
              <a:xfrm>
                <a:off x="467544" y="476672"/>
                <a:ext cx="8167401" cy="5109860"/>
              </a:xfrm>
              <a:prstGeom prst="rect">
                <a:avLst/>
              </a:prstGeom>
            </p:spPr>
            <p:txBody>
              <a:bodyPr wrap="square">
                <a:spAutoFit/>
              </a:bodyPr>
              <a:lstStyle/>
              <a:p>
                <a:r>
                  <a:rPr lang="pt-BR" sz="1600" b="1" dirty="0" smtClean="0">
                    <a:latin typeface="Britannic Bold" panose="020B0903060703020204" pitchFamily="34" charset="0"/>
                  </a:rPr>
                  <a:t>4.3.3 </a:t>
                </a:r>
                <a:r>
                  <a:rPr lang="pt-BR" sz="1600" b="1" dirty="0">
                    <a:latin typeface="Britannic Bold" panose="020B0903060703020204" pitchFamily="34" charset="0"/>
                  </a:rPr>
                  <a:t>Entradas e saídas </a:t>
                </a:r>
                <a:r>
                  <a:rPr lang="pt-BR" sz="1600" b="1" dirty="0" smtClean="0">
                    <a:latin typeface="Britannic Bold" panose="020B0903060703020204" pitchFamily="34" charset="0"/>
                  </a:rPr>
                  <a:t>analógicas</a:t>
                </a:r>
              </a:p>
              <a:p>
                <a:endParaRPr lang="pt-BR" sz="1600" dirty="0">
                  <a:latin typeface="Britannic Bold" panose="020B0903060703020204" pitchFamily="34" charset="0"/>
                </a:endParaRPr>
              </a:p>
              <a:p>
                <a:pPr algn="just">
                  <a:lnSpc>
                    <a:spcPct val="150000"/>
                  </a:lnSpc>
                </a:pPr>
                <a:r>
                  <a:rPr lang="pt-BR" sz="1600" b="1" dirty="0" err="1">
                    <a:latin typeface="Britannic Bold" panose="020B0903060703020204" pitchFamily="34" charset="0"/>
                  </a:rPr>
                  <a:t>analogRead</a:t>
                </a:r>
                <a:r>
                  <a:rPr lang="pt-BR" sz="1600" b="1" dirty="0">
                    <a:latin typeface="Britannic Bold" panose="020B0903060703020204" pitchFamily="34" charset="0"/>
                  </a:rPr>
                  <a:t>(pino)</a:t>
                </a:r>
                <a:r>
                  <a:rPr lang="pt-BR" sz="1600" dirty="0">
                    <a:latin typeface="Britannic Bold" panose="020B0903060703020204" pitchFamily="34" charset="0"/>
                  </a:rPr>
                  <a:t>: Lê o valor do pino analógico. Esses pinos analógicos na placa UNO vão de A0 a A5, em algumas placas há mais pinos de entrada analógica. O valor lido é um número inteiro de 0 a 1023. Essa função mede o valor da tensão no pino, mas não mostra diretamente o valor em </a:t>
                </a:r>
                <a:r>
                  <a:rPr lang="pt-BR" sz="1600" i="1" dirty="0">
                    <a:latin typeface="Britannic Bold" panose="020B0903060703020204" pitchFamily="34" charset="0"/>
                  </a:rPr>
                  <a:t>volts</a:t>
                </a:r>
                <a:r>
                  <a:rPr lang="pt-BR" sz="1600" dirty="0">
                    <a:latin typeface="Britannic Bold" panose="020B0903060703020204" pitchFamily="34" charset="0"/>
                  </a:rPr>
                  <a:t> e sim um número inteiro de 0 a 1023. Deve-se calcular o valor da tensão através de uma conta simples. </a:t>
                </a:r>
                <a:endParaRPr lang="pt-BR" sz="1600" dirty="0" smtClean="0">
                  <a:latin typeface="Britannic Bold" panose="020B0903060703020204" pitchFamily="34" charset="0"/>
                </a:endParaRPr>
              </a:p>
              <a:p>
                <a:pPr algn="just"/>
                <a:endParaRPr lang="pt-BR" sz="1600" dirty="0">
                  <a:latin typeface="Britannic Bold" panose="020B0903060703020204" pitchFamily="34" charset="0"/>
                </a:endParaRPr>
              </a:p>
              <a:p>
                <a:pPr algn="just">
                  <a:lnSpc>
                    <a:spcPct val="150000"/>
                  </a:lnSpc>
                </a:pPr>
                <a:r>
                  <a:rPr lang="en-US" sz="1600" dirty="0" err="1">
                    <a:latin typeface="Britannic Bold" panose="020B0903060703020204" pitchFamily="34" charset="0"/>
                  </a:rPr>
                  <a:t>V</a:t>
                </a:r>
                <a:r>
                  <a:rPr lang="en-US" sz="1600" baseline="-25000" dirty="0" err="1">
                    <a:latin typeface="Britannic Bold" panose="020B0903060703020204" pitchFamily="34" charset="0"/>
                  </a:rPr>
                  <a:t>pin</a:t>
                </a:r>
                <a:r>
                  <a:rPr lang="en-US" sz="1600" baseline="-25000" dirty="0">
                    <a:latin typeface="Britannic Bold" panose="020B0903060703020204" pitchFamily="34" charset="0"/>
                  </a:rPr>
                  <a:t> </a:t>
                </a:r>
                <a14:m>
                  <m:oMath xmlns:m="http://schemas.openxmlformats.org/officeDocument/2006/math">
                    <m:r>
                      <a:rPr lang="en-US" sz="1600" i="1">
                        <a:latin typeface="Cambria Math"/>
                      </a:rPr>
                      <m:t>=</m:t>
                    </m:r>
                    <m:f>
                      <m:fPr>
                        <m:ctrlPr>
                          <a:rPr lang="pt-BR" sz="1600" b="1" i="1">
                            <a:latin typeface="Cambria Math"/>
                          </a:rPr>
                        </m:ctrlPr>
                      </m:fPr>
                      <m:num>
                        <m:r>
                          <a:rPr lang="pt-BR" sz="1600" b="1" i="1">
                            <a:latin typeface="Cambria Math"/>
                          </a:rPr>
                          <m:t>𝟓</m:t>
                        </m:r>
                        <m:r>
                          <a:rPr lang="pt-BR" sz="1600" b="1" i="1">
                            <a:latin typeface="Cambria Math"/>
                          </a:rPr>
                          <m:t> </m:t>
                        </m:r>
                        <m:r>
                          <a:rPr lang="pt-BR" sz="1600" b="1" i="1">
                            <a:latin typeface="Cambria Math"/>
                          </a:rPr>
                          <m:t>𝒙</m:t>
                        </m:r>
                        <m:r>
                          <a:rPr lang="pt-BR" sz="1600" b="1" i="1">
                            <a:latin typeface="Cambria Math"/>
                          </a:rPr>
                          <m:t> </m:t>
                        </m:r>
                        <m:r>
                          <a:rPr lang="pt-BR" sz="1600" b="1" i="1">
                            <a:latin typeface="Cambria Math"/>
                          </a:rPr>
                          <m:t>𝒗𝒂𝒍𝒐𝒓</m:t>
                        </m:r>
                        <m:r>
                          <a:rPr lang="pt-BR" sz="1600" b="1" i="1">
                            <a:latin typeface="Cambria Math"/>
                          </a:rPr>
                          <m:t> </m:t>
                        </m:r>
                        <m:r>
                          <a:rPr lang="pt-BR" sz="1600" b="1" i="1">
                            <a:latin typeface="Cambria Math"/>
                          </a:rPr>
                          <m:t>𝒍𝒊𝒅𝒐</m:t>
                        </m:r>
                      </m:num>
                      <m:den>
                        <m:r>
                          <a:rPr lang="pt-BR" sz="1600" b="1" i="1">
                            <a:latin typeface="Cambria Math"/>
                          </a:rPr>
                          <m:t>𝟏𝟎𝟐𝟑</m:t>
                        </m:r>
                      </m:den>
                    </m:f>
                  </m:oMath>
                </a14:m>
                <a:endParaRPr lang="pt-BR" sz="1600" dirty="0" smtClean="0">
                  <a:latin typeface="Britannic Bold" panose="020B0903060703020204" pitchFamily="34" charset="0"/>
                </a:endParaRPr>
              </a:p>
              <a:p>
                <a:pPr algn="just"/>
                <a:endParaRPr lang="pt-BR" sz="1600" dirty="0">
                  <a:latin typeface="Britannic Bold" panose="020B0903060703020204" pitchFamily="34" charset="0"/>
                </a:endParaRPr>
              </a:p>
              <a:p>
                <a:pPr algn="just">
                  <a:lnSpc>
                    <a:spcPct val="150000"/>
                  </a:lnSpc>
                </a:pPr>
                <a:r>
                  <a:rPr lang="pt-BR" sz="1600" dirty="0">
                    <a:latin typeface="Britannic Bold" panose="020B0903060703020204" pitchFamily="34" charset="0"/>
                  </a:rPr>
                  <a:t>Exemplo: se o valor lido no pino analógico foi de 500, para saber a tensão correspondente usamos </a:t>
                </a:r>
                <a:endParaRPr lang="pt-BR" sz="1600" dirty="0" smtClean="0">
                  <a:latin typeface="Britannic Bold" panose="020B0903060703020204" pitchFamily="34" charset="0"/>
                </a:endParaRPr>
              </a:p>
              <a:p>
                <a:pPr algn="just"/>
                <a:endParaRPr lang="pt-BR" sz="1600" dirty="0">
                  <a:latin typeface="Britannic Bold" panose="020B0903060703020204" pitchFamily="34" charset="0"/>
                </a:endParaRPr>
              </a:p>
              <a:p>
                <a:pPr algn="just">
                  <a:lnSpc>
                    <a:spcPct val="150000"/>
                  </a:lnSpc>
                </a:pPr>
                <a:r>
                  <a:rPr lang="en-US" sz="1600" dirty="0" err="1">
                    <a:latin typeface="Britannic Bold" panose="020B0903060703020204" pitchFamily="34" charset="0"/>
                  </a:rPr>
                  <a:t>V</a:t>
                </a:r>
                <a:r>
                  <a:rPr lang="en-US" sz="1600" baseline="-25000" dirty="0" err="1">
                    <a:latin typeface="Britannic Bold" panose="020B0903060703020204" pitchFamily="34" charset="0"/>
                  </a:rPr>
                  <a:t>pin</a:t>
                </a:r>
                <a:r>
                  <a:rPr lang="en-US" sz="1600" baseline="-25000" dirty="0">
                    <a:latin typeface="Britannic Bold" panose="020B0903060703020204" pitchFamily="34" charset="0"/>
                  </a:rPr>
                  <a:t> </a:t>
                </a:r>
                <a14:m>
                  <m:oMath xmlns:m="http://schemas.openxmlformats.org/officeDocument/2006/math">
                    <m:r>
                      <a:rPr lang="en-US" sz="1600" i="1">
                        <a:latin typeface="Cambria Math"/>
                      </a:rPr>
                      <m:t>=</m:t>
                    </m:r>
                    <m:f>
                      <m:fPr>
                        <m:ctrlPr>
                          <a:rPr lang="pt-BR" sz="1600" b="1" i="1">
                            <a:latin typeface="Cambria Math"/>
                          </a:rPr>
                        </m:ctrlPr>
                      </m:fPr>
                      <m:num>
                        <m:r>
                          <a:rPr lang="pt-BR" sz="1600" b="1" i="1">
                            <a:latin typeface="Cambria Math"/>
                          </a:rPr>
                          <m:t>𝟓</m:t>
                        </m:r>
                        <m:r>
                          <a:rPr lang="pt-BR" sz="1600" b="1" i="1">
                            <a:latin typeface="Cambria Math"/>
                          </a:rPr>
                          <m:t> </m:t>
                        </m:r>
                        <m:r>
                          <a:rPr lang="pt-BR" sz="1600" b="1" i="1">
                            <a:latin typeface="Cambria Math"/>
                          </a:rPr>
                          <m:t>𝒙</m:t>
                        </m:r>
                        <m:r>
                          <a:rPr lang="pt-BR" sz="1600" b="1" i="1">
                            <a:latin typeface="Cambria Math"/>
                          </a:rPr>
                          <m:t> </m:t>
                        </m:r>
                        <m:r>
                          <a:rPr lang="pt-BR" sz="1600" b="1" i="1">
                            <a:latin typeface="Cambria Math"/>
                          </a:rPr>
                          <m:t>𝒗𝒂𝒍𝒐𝒓</m:t>
                        </m:r>
                        <m:r>
                          <a:rPr lang="pt-BR" sz="1600" b="1" i="1">
                            <a:latin typeface="Cambria Math"/>
                          </a:rPr>
                          <m:t> </m:t>
                        </m:r>
                        <m:r>
                          <a:rPr lang="pt-BR" sz="1600" b="1" i="1">
                            <a:latin typeface="Cambria Math"/>
                          </a:rPr>
                          <m:t>𝒍𝒊𝒅𝒐</m:t>
                        </m:r>
                      </m:num>
                      <m:den>
                        <m:r>
                          <a:rPr lang="pt-BR" sz="1600" b="1" i="1">
                            <a:latin typeface="Cambria Math"/>
                          </a:rPr>
                          <m:t>𝟏𝟎𝟐𝟑</m:t>
                        </m:r>
                      </m:den>
                    </m:f>
                  </m:oMath>
                </a14:m>
                <a:r>
                  <a:rPr lang="pt-BR" sz="1600" b="1" dirty="0">
                    <a:latin typeface="Britannic Bold" panose="020B0903060703020204" pitchFamily="34" charset="0"/>
                  </a:rPr>
                  <a:t> </a:t>
                </a:r>
                <a14:m>
                  <m:oMath xmlns:m="http://schemas.openxmlformats.org/officeDocument/2006/math">
                    <m:r>
                      <a:rPr lang="en-US" sz="1600" b="1" i="1">
                        <a:latin typeface="Cambria Math"/>
                      </a:rPr>
                      <m:t>=</m:t>
                    </m:r>
                    <m:f>
                      <m:fPr>
                        <m:ctrlPr>
                          <a:rPr lang="pt-BR" sz="1600" b="1" i="1">
                            <a:latin typeface="Cambria Math"/>
                          </a:rPr>
                        </m:ctrlPr>
                      </m:fPr>
                      <m:num>
                        <m:r>
                          <a:rPr lang="pt-BR" sz="1600" b="1" i="1">
                            <a:latin typeface="Cambria Math"/>
                          </a:rPr>
                          <m:t>𝟓</m:t>
                        </m:r>
                        <m:r>
                          <a:rPr lang="pt-BR" sz="1600" b="1" i="1">
                            <a:latin typeface="Cambria Math"/>
                          </a:rPr>
                          <m:t> </m:t>
                        </m:r>
                        <m:r>
                          <a:rPr lang="pt-BR" sz="1600" b="1" i="1">
                            <a:latin typeface="Cambria Math"/>
                          </a:rPr>
                          <m:t>𝒙</m:t>
                        </m:r>
                        <m:r>
                          <a:rPr lang="pt-BR" sz="1600" b="1" i="1">
                            <a:latin typeface="Cambria Math"/>
                          </a:rPr>
                          <m:t> </m:t>
                        </m:r>
                        <m:r>
                          <a:rPr lang="pt-BR" sz="1600" b="1" i="1">
                            <a:latin typeface="Cambria Math"/>
                          </a:rPr>
                          <m:t>𝟓𝟎𝟎</m:t>
                        </m:r>
                        <m:r>
                          <a:rPr lang="pt-BR" sz="1600" b="1" i="1">
                            <a:latin typeface="Cambria Math"/>
                          </a:rPr>
                          <m:t> </m:t>
                        </m:r>
                      </m:num>
                      <m:den>
                        <m:r>
                          <a:rPr lang="pt-BR" sz="1600" b="1" i="1">
                            <a:latin typeface="Cambria Math"/>
                          </a:rPr>
                          <m:t>𝟏𝟎𝟐𝟑</m:t>
                        </m:r>
                      </m:den>
                    </m:f>
                    <m:r>
                      <a:rPr lang="en-US" sz="1600" b="1" i="1">
                        <a:latin typeface="Cambria Math"/>
                      </a:rPr>
                      <m:t>=</m:t>
                    </m:r>
                    <m:r>
                      <a:rPr lang="pt-BR" sz="1600" b="1" i="1">
                        <a:latin typeface="Cambria Math"/>
                      </a:rPr>
                      <m:t>𝟐</m:t>
                    </m:r>
                    <m:r>
                      <a:rPr lang="en-US" sz="1600" b="1" i="1">
                        <a:latin typeface="Cambria Math"/>
                      </a:rPr>
                      <m:t>,</m:t>
                    </m:r>
                    <m:r>
                      <a:rPr lang="pt-BR" sz="1600" b="1" i="1">
                        <a:latin typeface="Cambria Math"/>
                      </a:rPr>
                      <m:t>𝟒𝟒</m:t>
                    </m:r>
                    <m:r>
                      <a:rPr lang="pt-BR" sz="1600" b="1" i="1">
                        <a:latin typeface="Cambria Math"/>
                      </a:rPr>
                      <m:t> </m:t>
                    </m:r>
                    <m:r>
                      <a:rPr lang="pt-BR" sz="1600" b="1" i="1">
                        <a:latin typeface="Cambria Math"/>
                      </a:rPr>
                      <m:t>𝒗𝒐𝒍𝒕𝒔</m:t>
                    </m:r>
                  </m:oMath>
                </a14:m>
                <a:endParaRPr lang="pt-BR" sz="1600" dirty="0">
                  <a:latin typeface="Britannic Bold" panose="020B0903060703020204" pitchFamily="34" charset="0"/>
                </a:endParaRPr>
              </a:p>
            </p:txBody>
          </p:sp>
        </mc:Choice>
        <mc:Fallback xmlns="">
          <p:sp>
            <p:nvSpPr>
              <p:cNvPr id="2" name="Retângulo 1"/>
              <p:cNvSpPr>
                <a:spLocks noRot="1" noChangeAspect="1" noMove="1" noResize="1" noEditPoints="1" noAdjustHandles="1" noChangeArrowheads="1" noChangeShapeType="1" noTextEdit="1"/>
              </p:cNvSpPr>
              <p:nvPr/>
            </p:nvSpPr>
            <p:spPr>
              <a:xfrm>
                <a:off x="467544" y="476672"/>
                <a:ext cx="8167401" cy="5109860"/>
              </a:xfrm>
              <a:prstGeom prst="rect">
                <a:avLst/>
              </a:prstGeom>
              <a:blipFill rotWithShape="1">
                <a:blip r:embed="rId8"/>
                <a:stretch>
                  <a:fillRect l="-448" t="-358" r="-448"/>
                </a:stretch>
              </a:blipFill>
            </p:spPr>
            <p:txBody>
              <a:bodyPr/>
              <a:lstStyle/>
              <a:p>
                <a:r>
                  <a:rPr lang="pt-BR">
                    <a:noFill/>
                  </a:rPr>
                  <a:t> </a:t>
                </a:r>
              </a:p>
            </p:txBody>
          </p:sp>
        </mc:Fallback>
      </mc:AlternateContent>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9" cstate="print">
            <a:extLst>
              <a:ext uri="{BEBA8EAE-BF5A-486C-A8C5-ECC9F3942E4B}">
                <a14:imgProps xmlns:a14="http://schemas.microsoft.com/office/drawing/2010/main">
                  <a14:imgLayer r:embed="rId10">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11" cstate="print">
            <a:extLst>
              <a:ext uri="{BEBA8EAE-BF5A-486C-A8C5-ECC9F3942E4B}">
                <a14:imgProps xmlns:a14="http://schemas.microsoft.com/office/drawing/2010/main">
                  <a14:imgLayer r:embed="rId12">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13" action="ppaction://hlinksldjump"/>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15" action="ppaction://hlinksldjump"/>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7" action="ppaction://hlinksldjump"/>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752852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06801" y="1052736"/>
            <a:ext cx="8130398" cy="3662541"/>
          </a:xfrm>
          <a:prstGeom prst="rect">
            <a:avLst/>
          </a:prstGeom>
        </p:spPr>
        <p:txBody>
          <a:bodyPr wrap="square">
            <a:spAutoFit/>
          </a:bodyPr>
          <a:lstStyle/>
          <a:p>
            <a:pPr algn="just">
              <a:lnSpc>
                <a:spcPct val="150000"/>
              </a:lnSpc>
            </a:pPr>
            <a:r>
              <a:rPr lang="pt-BR" sz="1600" b="1" dirty="0" err="1">
                <a:latin typeface="Britannic Bold" panose="020B0903060703020204" pitchFamily="34" charset="0"/>
              </a:rPr>
              <a:t>analogWrite</a:t>
            </a:r>
            <a:r>
              <a:rPr lang="pt-BR" sz="1600" b="1" dirty="0">
                <a:latin typeface="Britannic Bold" panose="020B0903060703020204" pitchFamily="34" charset="0"/>
              </a:rPr>
              <a:t>(pino, valor): </a:t>
            </a:r>
            <a:r>
              <a:rPr lang="pt-BR" sz="1600" dirty="0">
                <a:latin typeface="Britannic Bold" panose="020B0903060703020204" pitchFamily="34" charset="0"/>
              </a:rPr>
              <a:t>escreve um valor entre 0 e 255 no pino especificado. Esse valor é referente ao rendimento do ciclo (duração do ciclo ativo), ou seja, vai de 0 (sempre desligado) a 255 (sempre ligado). </a:t>
            </a:r>
            <a:endParaRPr lang="pt-BR" sz="1600" dirty="0" smtClean="0">
              <a:latin typeface="Britannic Bold" panose="020B0903060703020204" pitchFamily="34" charset="0"/>
            </a:endParaRPr>
          </a:p>
          <a:p>
            <a:pPr algn="just"/>
            <a:endParaRPr lang="pt-BR" sz="1600" dirty="0">
              <a:latin typeface="Britannic Bold" panose="020B0903060703020204" pitchFamily="34" charset="0"/>
            </a:endParaRPr>
          </a:p>
          <a:p>
            <a:pPr algn="just">
              <a:lnSpc>
                <a:spcPct val="150000"/>
              </a:lnSpc>
            </a:pPr>
            <a:r>
              <a:rPr lang="pt-BR" sz="1600" dirty="0" smtClean="0">
                <a:latin typeface="Britannic Bold" panose="020B0903060703020204" pitchFamily="34" charset="0"/>
              </a:rPr>
              <a:t>Por </a:t>
            </a:r>
            <a:r>
              <a:rPr lang="pt-BR" sz="1600" dirty="0">
                <a:latin typeface="Britannic Bold" panose="020B0903060703020204" pitchFamily="34" charset="0"/>
              </a:rPr>
              <a:t>exemplo, se quisermos uma tensão próxima da metade do valor de alimentação da placa (2,5V) precisamos especificar um valor de 50% do ciclo </a:t>
            </a:r>
            <a:r>
              <a:rPr lang="pt-BR" sz="1600" dirty="0" smtClean="0">
                <a:latin typeface="Britannic Bold" panose="020B0903060703020204" pitchFamily="34" charset="0"/>
              </a:rPr>
              <a:t>ativo. Ou seja </a:t>
            </a:r>
            <a:r>
              <a:rPr lang="pt-BR" sz="1600" b="1" dirty="0" err="1" smtClean="0">
                <a:latin typeface="Britannic Bold" panose="020B0903060703020204" pitchFamily="34" charset="0"/>
              </a:rPr>
              <a:t>analogWrite</a:t>
            </a:r>
            <a:r>
              <a:rPr lang="pt-BR" sz="1600" b="1" dirty="0" smtClean="0">
                <a:latin typeface="Britannic Bold" panose="020B0903060703020204" pitchFamily="34" charset="0"/>
              </a:rPr>
              <a:t>(9</a:t>
            </a:r>
            <a:r>
              <a:rPr lang="pt-BR" sz="1600" b="1" dirty="0">
                <a:latin typeface="Britannic Bold" panose="020B0903060703020204" pitchFamily="34" charset="0"/>
              </a:rPr>
              <a:t>, 127</a:t>
            </a:r>
            <a:r>
              <a:rPr lang="pt-BR" sz="1600" b="1" dirty="0" smtClean="0">
                <a:latin typeface="Britannic Bold" panose="020B0903060703020204" pitchFamily="34" charset="0"/>
              </a:rPr>
              <a:t>)</a:t>
            </a:r>
            <a:r>
              <a:rPr lang="pt-BR" sz="1600" dirty="0" smtClean="0">
                <a:latin typeface="Britannic Bold" panose="020B0903060703020204" pitchFamily="34" charset="0"/>
              </a:rPr>
              <a:t>, faz </a:t>
            </a:r>
            <a:r>
              <a:rPr lang="pt-BR" sz="1600" dirty="0">
                <a:latin typeface="Britannic Bold" panose="020B0903060703020204" pitchFamily="34" charset="0"/>
              </a:rPr>
              <a:t>com que ele fique a metade do tempo ligado e a metade do tempo desligado numa frequência de aproximadamente 490Hz. A função </a:t>
            </a:r>
            <a:r>
              <a:rPr lang="pt-BR" sz="1600" i="1" dirty="0">
                <a:latin typeface="Britannic Bold" panose="020B0903060703020204" pitchFamily="34" charset="0"/>
              </a:rPr>
              <a:t>PWM </a:t>
            </a:r>
            <a:r>
              <a:rPr lang="pt-BR" sz="1600" dirty="0">
                <a:latin typeface="Britannic Bold" panose="020B0903060703020204" pitchFamily="34" charset="0"/>
              </a:rPr>
              <a:t>(modulação por largura de pulso) está presente apenas em alguns pinos digitais da placa.</a:t>
            </a: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981410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46058" y="428179"/>
            <a:ext cx="8051885" cy="3847207"/>
          </a:xfrm>
          <a:prstGeom prst="rect">
            <a:avLst/>
          </a:prstGeom>
        </p:spPr>
        <p:txBody>
          <a:bodyPr wrap="square">
            <a:spAutoFit/>
          </a:bodyPr>
          <a:lstStyle/>
          <a:p>
            <a:r>
              <a:rPr lang="pt-BR" b="1" dirty="0" smtClean="0">
                <a:latin typeface="Britannic Bold" panose="020B0903060703020204" pitchFamily="34" charset="0"/>
              </a:rPr>
              <a:t>4.4 </a:t>
            </a:r>
            <a:r>
              <a:rPr lang="pt-BR" b="1" dirty="0">
                <a:latin typeface="Britannic Bold" panose="020B0903060703020204" pitchFamily="34" charset="0"/>
              </a:rPr>
              <a:t>Funções de </a:t>
            </a:r>
            <a:r>
              <a:rPr lang="pt-BR" b="1" dirty="0" smtClean="0">
                <a:latin typeface="Britannic Bold" panose="020B0903060703020204" pitchFamily="34" charset="0"/>
              </a:rPr>
              <a:t>Tempo</a:t>
            </a:r>
          </a:p>
          <a:p>
            <a:endParaRPr lang="pt-BR" dirty="0">
              <a:latin typeface="Britannic Bold" panose="020B0903060703020204" pitchFamily="34" charset="0"/>
            </a:endParaRPr>
          </a:p>
          <a:p>
            <a:pPr algn="just">
              <a:lnSpc>
                <a:spcPct val="150000"/>
              </a:lnSpc>
            </a:pPr>
            <a:r>
              <a:rPr lang="pt-BR" sz="1600" b="1" dirty="0" err="1">
                <a:latin typeface="Britannic Bold" panose="020B0903060703020204" pitchFamily="34" charset="0"/>
              </a:rPr>
              <a:t>delay</a:t>
            </a:r>
            <a:r>
              <a:rPr lang="pt-BR" sz="1600" b="1" dirty="0">
                <a:latin typeface="Britannic Bold" panose="020B0903060703020204" pitchFamily="34" charset="0"/>
              </a:rPr>
              <a:t>(valor)</a:t>
            </a:r>
            <a:r>
              <a:rPr lang="pt-BR" sz="1600" dirty="0">
                <a:latin typeface="Britannic Bold" panose="020B0903060703020204" pitchFamily="34" charset="0"/>
              </a:rPr>
              <a:t>: é usado para que o programa espere um tempo especificado para que continue a executar. O valor deve ser especificado em </a:t>
            </a:r>
            <a:r>
              <a:rPr lang="pt-BR" sz="1600" dirty="0" err="1">
                <a:latin typeface="Britannic Bold" panose="020B0903060703020204" pitchFamily="34" charset="0"/>
              </a:rPr>
              <a:t>milisegundos</a:t>
            </a:r>
            <a:r>
              <a:rPr lang="pt-BR" sz="1600" dirty="0">
                <a:latin typeface="Britannic Bold" panose="020B0903060703020204" pitchFamily="34" charset="0"/>
              </a:rPr>
              <a:t> (</a:t>
            </a:r>
            <a:r>
              <a:rPr lang="pt-BR" sz="1600" dirty="0" err="1">
                <a:latin typeface="Britannic Bold" panose="020B0903060703020204" pitchFamily="34" charset="0"/>
              </a:rPr>
              <a:t>ms</a:t>
            </a:r>
            <a:r>
              <a:rPr lang="pt-BR" sz="1600" dirty="0" smtClean="0">
                <a:latin typeface="Britannic Bold" panose="020B0903060703020204" pitchFamily="34" charset="0"/>
              </a:rPr>
              <a:t>).</a:t>
            </a:r>
          </a:p>
          <a:p>
            <a:pPr algn="just"/>
            <a:endParaRPr lang="pt-BR" sz="1600" dirty="0">
              <a:latin typeface="Britannic Bold" panose="020B0903060703020204" pitchFamily="34" charset="0"/>
            </a:endParaRPr>
          </a:p>
          <a:p>
            <a:pPr algn="just">
              <a:lnSpc>
                <a:spcPct val="150000"/>
              </a:lnSpc>
            </a:pPr>
            <a:r>
              <a:rPr lang="pt-BR" sz="1600" dirty="0">
                <a:latin typeface="Britannic Bold" panose="020B0903060703020204" pitchFamily="34" charset="0"/>
              </a:rPr>
              <a:t>Exemplo: </a:t>
            </a:r>
            <a:r>
              <a:rPr lang="pt-BR" sz="1600" dirty="0" err="1">
                <a:latin typeface="Britannic Bold" panose="020B0903060703020204" pitchFamily="34" charset="0"/>
              </a:rPr>
              <a:t>delay</a:t>
            </a:r>
            <a:r>
              <a:rPr lang="pt-BR" sz="1600" dirty="0">
                <a:latin typeface="Britannic Bold" panose="020B0903060703020204" pitchFamily="34" charset="0"/>
              </a:rPr>
              <a:t>(500) - o programa para, conta até 0,5s e retorna a execução. </a:t>
            </a:r>
          </a:p>
          <a:p>
            <a:pPr algn="just">
              <a:lnSpc>
                <a:spcPct val="150000"/>
              </a:lnSpc>
            </a:pPr>
            <a:r>
              <a:rPr lang="pt-BR" sz="1600" b="1" dirty="0" err="1">
                <a:latin typeface="Britannic Bold" panose="020B0903060703020204" pitchFamily="34" charset="0"/>
              </a:rPr>
              <a:t>delayMicroseconds</a:t>
            </a:r>
            <a:r>
              <a:rPr lang="pt-BR" sz="1600" b="1" dirty="0">
                <a:latin typeface="Britannic Bold" panose="020B0903060703020204" pitchFamily="34" charset="0"/>
              </a:rPr>
              <a:t>(valor)</a:t>
            </a:r>
            <a:r>
              <a:rPr lang="pt-BR" sz="1600" dirty="0">
                <a:latin typeface="Britannic Bold" panose="020B0903060703020204" pitchFamily="34" charset="0"/>
              </a:rPr>
              <a:t>:</a:t>
            </a:r>
            <a:r>
              <a:rPr lang="pt-BR" sz="1600" b="1" dirty="0">
                <a:latin typeface="Britannic Bold" panose="020B0903060703020204" pitchFamily="34" charset="0"/>
              </a:rPr>
              <a:t> </a:t>
            </a:r>
            <a:r>
              <a:rPr lang="pt-BR" sz="1600" dirty="0">
                <a:latin typeface="Britannic Bold" panose="020B0903060703020204" pitchFamily="34" charset="0"/>
              </a:rPr>
              <a:t>Suspende a execução por uma valor especificado em </a:t>
            </a:r>
            <a:r>
              <a:rPr lang="pt-BR" sz="1600" dirty="0" err="1">
                <a:latin typeface="Britannic Bold" panose="020B0903060703020204" pitchFamily="34" charset="0"/>
              </a:rPr>
              <a:t>microsegundos</a:t>
            </a:r>
            <a:r>
              <a:rPr lang="pt-BR" sz="1600" dirty="0">
                <a:latin typeface="Britannic Bold" panose="020B0903060703020204" pitchFamily="34" charset="0"/>
              </a:rPr>
              <a:t> (µs</a:t>
            </a:r>
            <a:r>
              <a:rPr lang="pt-BR" sz="1600" dirty="0" smtClean="0">
                <a:latin typeface="Britannic Bold" panose="020B0903060703020204" pitchFamily="34" charset="0"/>
              </a:rPr>
              <a:t>).</a:t>
            </a:r>
          </a:p>
          <a:p>
            <a:pPr algn="just"/>
            <a:endParaRPr lang="pt-BR" sz="1600" dirty="0">
              <a:latin typeface="Britannic Bold" panose="020B0903060703020204" pitchFamily="34" charset="0"/>
            </a:endParaRPr>
          </a:p>
          <a:p>
            <a:pPr algn="just">
              <a:lnSpc>
                <a:spcPct val="150000"/>
              </a:lnSpc>
            </a:pPr>
            <a:r>
              <a:rPr lang="pt-BR" sz="1600" b="1" dirty="0" err="1">
                <a:latin typeface="Britannic Bold" panose="020B0903060703020204" pitchFamily="34" charset="0"/>
              </a:rPr>
              <a:t>milis</a:t>
            </a:r>
            <a:r>
              <a:rPr lang="pt-BR" sz="1600" b="1" dirty="0">
                <a:latin typeface="Britannic Bold" panose="020B0903060703020204" pitchFamily="34" charset="0"/>
              </a:rPr>
              <a:t>() e micros()</a:t>
            </a:r>
            <a:r>
              <a:rPr lang="pt-BR" sz="1600" dirty="0">
                <a:latin typeface="Britannic Bold" panose="020B0903060703020204" pitchFamily="34" charset="0"/>
              </a:rPr>
              <a:t>: mostra o tempo total que o programa está em execução, pode mostrar em </a:t>
            </a:r>
            <a:r>
              <a:rPr lang="pt-BR" sz="1600" i="1" dirty="0" err="1">
                <a:latin typeface="Britannic Bold" panose="020B0903060703020204" pitchFamily="34" charset="0"/>
              </a:rPr>
              <a:t>milisegundos</a:t>
            </a:r>
            <a:r>
              <a:rPr lang="pt-BR" sz="1600" dirty="0">
                <a:latin typeface="Britannic Bold" panose="020B0903060703020204" pitchFamily="34" charset="0"/>
              </a:rPr>
              <a:t> ou </a:t>
            </a:r>
            <a:r>
              <a:rPr lang="pt-BR" sz="1600" i="1" dirty="0" err="1">
                <a:latin typeface="Britannic Bold" panose="020B0903060703020204" pitchFamily="34" charset="0"/>
              </a:rPr>
              <a:t>microsegundos</a:t>
            </a:r>
            <a:r>
              <a:rPr lang="pt-BR" sz="1600" dirty="0">
                <a:latin typeface="Britannic Bold" panose="020B0903060703020204" pitchFamily="34" charset="0"/>
              </a:rPr>
              <a:t>.</a:t>
            </a: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118912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60808" y="447534"/>
            <a:ext cx="8022385" cy="5570756"/>
          </a:xfrm>
          <a:prstGeom prst="rect">
            <a:avLst/>
          </a:prstGeom>
        </p:spPr>
        <p:txBody>
          <a:bodyPr wrap="square">
            <a:spAutoFit/>
          </a:bodyPr>
          <a:lstStyle/>
          <a:p>
            <a:r>
              <a:rPr lang="pt-BR" b="1" dirty="0" smtClean="0">
                <a:latin typeface="Britannic Bold" panose="020B0903060703020204" pitchFamily="34" charset="0"/>
              </a:rPr>
              <a:t>4.5 </a:t>
            </a:r>
            <a:r>
              <a:rPr lang="pt-BR" b="1" dirty="0">
                <a:latin typeface="Britannic Bold" panose="020B0903060703020204" pitchFamily="34" charset="0"/>
              </a:rPr>
              <a:t>Estruturas de Controle e </a:t>
            </a:r>
            <a:r>
              <a:rPr lang="pt-BR" b="1" dirty="0" smtClean="0">
                <a:latin typeface="Britannic Bold" panose="020B0903060703020204" pitchFamily="34" charset="0"/>
              </a:rPr>
              <a:t>Comparadores</a:t>
            </a:r>
          </a:p>
          <a:p>
            <a:endParaRPr lang="pt-BR" dirty="0">
              <a:latin typeface="Britannic Bold" panose="020B0903060703020204" pitchFamily="34" charset="0"/>
            </a:endParaRPr>
          </a:p>
          <a:p>
            <a:r>
              <a:rPr lang="pt-BR" sz="1600" b="1" dirty="0" err="1" smtClean="0">
                <a:latin typeface="Britannic Bold" panose="020B0903060703020204" pitchFamily="34" charset="0"/>
              </a:rPr>
              <a:t>if</a:t>
            </a:r>
            <a:r>
              <a:rPr lang="pt-BR" sz="1600" b="1" dirty="0">
                <a:latin typeface="Britannic Bold" panose="020B0903060703020204" pitchFamily="34" charset="0"/>
              </a:rPr>
              <a:t>, </a:t>
            </a:r>
            <a:r>
              <a:rPr lang="pt-BR" sz="1600" b="1" dirty="0" err="1">
                <a:latin typeface="Britannic Bold" panose="020B0903060703020204" pitchFamily="34" charset="0"/>
              </a:rPr>
              <a:t>if</a:t>
            </a:r>
            <a:r>
              <a:rPr lang="pt-BR" sz="1600" b="1" dirty="0">
                <a:latin typeface="Britannic Bold" panose="020B0903060703020204" pitchFamily="34" charset="0"/>
              </a:rPr>
              <a:t> … </a:t>
            </a:r>
            <a:r>
              <a:rPr lang="pt-BR" sz="1600" b="1" dirty="0" err="1" smtClean="0">
                <a:latin typeface="Britannic Bold" panose="020B0903060703020204" pitchFamily="34" charset="0"/>
              </a:rPr>
              <a:t>else</a:t>
            </a:r>
            <a:endParaRPr lang="pt-BR" sz="1600" b="1" dirty="0" smtClean="0">
              <a:latin typeface="Britannic Bold" panose="020B0903060703020204" pitchFamily="34" charset="0"/>
            </a:endParaRPr>
          </a:p>
          <a:p>
            <a:endParaRPr lang="pt-BR" sz="1600" dirty="0">
              <a:latin typeface="Britannic Bold" panose="020B0903060703020204" pitchFamily="34" charset="0"/>
            </a:endParaRPr>
          </a:p>
          <a:p>
            <a:pPr algn="just">
              <a:lnSpc>
                <a:spcPct val="150000"/>
              </a:lnSpc>
            </a:pPr>
            <a:r>
              <a:rPr lang="pt-BR" sz="1600" dirty="0">
                <a:latin typeface="Britannic Bold" panose="020B0903060703020204" pitchFamily="34" charset="0"/>
              </a:rPr>
              <a:t>Uma estrutura muito utilizada quando programamos o Arduino é o </a:t>
            </a:r>
            <a:r>
              <a:rPr lang="pt-BR" sz="1600" b="1" dirty="0" err="1">
                <a:latin typeface="Britannic Bold" panose="020B0903060703020204" pitchFamily="34" charset="0"/>
              </a:rPr>
              <a:t>if</a:t>
            </a:r>
            <a:r>
              <a:rPr lang="pt-BR" sz="1600" b="1" dirty="0">
                <a:latin typeface="Britannic Bold" panose="020B0903060703020204" pitchFamily="34" charset="0"/>
              </a:rPr>
              <a:t> </a:t>
            </a:r>
            <a:r>
              <a:rPr lang="pt-BR" sz="1600" dirty="0">
                <a:latin typeface="Britannic Bold" panose="020B0903060703020204" pitchFamily="34" charset="0"/>
              </a:rPr>
              <a:t>(se). Ela é usada junto com operadores de comparação. Verifica se a sentença é verdadeira ou falsa. Se for verdadeira executa o comando que estão entre as chaves, se for falsa os ignora. Se utilizarmos junto com o </a:t>
            </a:r>
            <a:r>
              <a:rPr lang="pt-BR" sz="1600" b="1" dirty="0" err="1">
                <a:latin typeface="Britannic Bold" panose="020B0903060703020204" pitchFamily="34" charset="0"/>
              </a:rPr>
              <a:t>else</a:t>
            </a:r>
            <a:r>
              <a:rPr lang="pt-BR" sz="1600" b="1" dirty="0">
                <a:latin typeface="Britannic Bold" panose="020B0903060703020204" pitchFamily="34" charset="0"/>
              </a:rPr>
              <a:t> </a:t>
            </a:r>
            <a:r>
              <a:rPr lang="pt-BR" sz="1600" dirty="0">
                <a:latin typeface="Britannic Bold" panose="020B0903060703020204" pitchFamily="34" charset="0"/>
              </a:rPr>
              <a:t>(senão), no caso da sentença for falsa são executado os comandos entre as chaves do </a:t>
            </a:r>
            <a:r>
              <a:rPr lang="pt-BR" sz="1600" dirty="0" err="1">
                <a:latin typeface="Britannic Bold" panose="020B0903060703020204" pitchFamily="34" charset="0"/>
              </a:rPr>
              <a:t>else</a:t>
            </a:r>
            <a:r>
              <a:rPr lang="pt-BR" sz="1600" dirty="0">
                <a:latin typeface="Britannic Bold" panose="020B0903060703020204" pitchFamily="34" charset="0"/>
              </a:rPr>
              <a:t>. Dentro do </a:t>
            </a:r>
            <a:r>
              <a:rPr lang="pt-BR" sz="1600" dirty="0" err="1">
                <a:latin typeface="Britannic Bold" panose="020B0903060703020204" pitchFamily="34" charset="0"/>
              </a:rPr>
              <a:t>if</a:t>
            </a:r>
            <a:r>
              <a:rPr lang="pt-BR" sz="1600" dirty="0">
                <a:latin typeface="Britannic Bold" panose="020B0903060703020204" pitchFamily="34" charset="0"/>
              </a:rPr>
              <a:t> e </a:t>
            </a:r>
            <a:r>
              <a:rPr lang="pt-BR" sz="1600" dirty="0" err="1">
                <a:latin typeface="Britannic Bold" panose="020B0903060703020204" pitchFamily="34" charset="0"/>
              </a:rPr>
              <a:t>else</a:t>
            </a:r>
            <a:r>
              <a:rPr lang="pt-BR" sz="1600" dirty="0">
                <a:latin typeface="Britannic Bold" panose="020B0903060703020204" pitchFamily="34" charset="0"/>
              </a:rPr>
              <a:t> podem ser feito mais outros </a:t>
            </a:r>
            <a:r>
              <a:rPr lang="pt-BR" sz="1600" dirty="0" err="1">
                <a:latin typeface="Britannic Bold" panose="020B0903060703020204" pitchFamily="34" charset="0"/>
              </a:rPr>
              <a:t>if</a:t>
            </a:r>
            <a:r>
              <a:rPr lang="pt-BR" sz="1600" dirty="0">
                <a:latin typeface="Britannic Bold" panose="020B0903060703020204" pitchFamily="34" charset="0"/>
              </a:rPr>
              <a:t> e </a:t>
            </a:r>
            <a:r>
              <a:rPr lang="pt-BR" sz="1600" dirty="0" err="1">
                <a:latin typeface="Britannic Bold" panose="020B0903060703020204" pitchFamily="34" charset="0"/>
              </a:rPr>
              <a:t>else</a:t>
            </a:r>
            <a:r>
              <a:rPr lang="pt-BR" sz="1600" dirty="0">
                <a:latin typeface="Britannic Bold" panose="020B0903060703020204" pitchFamily="34" charset="0"/>
              </a:rPr>
              <a:t>, dependendo de quantas condições queremos verificar</a:t>
            </a:r>
            <a:r>
              <a:rPr lang="pt-BR" sz="1600" dirty="0" smtClean="0">
                <a:latin typeface="Britannic Bold" panose="020B0903060703020204" pitchFamily="34" charset="0"/>
              </a:rPr>
              <a:t>.</a:t>
            </a:r>
          </a:p>
          <a:p>
            <a:pPr algn="just">
              <a:lnSpc>
                <a:spcPct val="150000"/>
              </a:lnSpc>
            </a:pPr>
            <a:endParaRPr lang="pt-BR" sz="1200" dirty="0">
              <a:latin typeface="Britannic Bold" panose="020B0903060703020204" pitchFamily="34" charset="0"/>
            </a:endParaRPr>
          </a:p>
          <a:p>
            <a:pPr algn="just">
              <a:lnSpc>
                <a:spcPct val="150000"/>
              </a:lnSpc>
            </a:pPr>
            <a:r>
              <a:rPr lang="pt-BR" sz="1600" dirty="0" smtClean="0">
                <a:latin typeface="Britannic Bold" panose="020B0903060703020204" pitchFamily="34" charset="0"/>
              </a:rPr>
              <a:t>Exemplo: </a:t>
            </a:r>
          </a:p>
          <a:p>
            <a:pPr algn="just"/>
            <a:r>
              <a:rPr lang="pt-BR" sz="1600" dirty="0" smtClean="0">
                <a:latin typeface="Britannic Bold" panose="020B0903060703020204" pitchFamily="34" charset="0"/>
              </a:rPr>
              <a:t>a </a:t>
            </a:r>
            <a:r>
              <a:rPr lang="pt-BR" sz="1600" dirty="0" smtClean="0">
                <a:latin typeface="Aharoni" panose="02010803020104030203" pitchFamily="2" charset="-79"/>
                <a:cs typeface="Aharoni" panose="02010803020104030203" pitchFamily="2" charset="-79"/>
              </a:rPr>
              <a:t>=</a:t>
            </a:r>
            <a:r>
              <a:rPr lang="pt-BR" sz="1600" dirty="0" smtClean="0">
                <a:latin typeface="Britannic Bold" panose="020B0903060703020204" pitchFamily="34" charset="0"/>
              </a:rPr>
              <a:t> 4;</a:t>
            </a:r>
          </a:p>
          <a:p>
            <a:pPr algn="just"/>
            <a:r>
              <a:rPr lang="pt-BR" sz="1600" dirty="0" err="1" smtClean="0">
                <a:latin typeface="Britannic Bold" panose="020B0903060703020204" pitchFamily="34" charset="0"/>
              </a:rPr>
              <a:t>if</a:t>
            </a:r>
            <a:r>
              <a:rPr lang="pt-BR" sz="1600" dirty="0" smtClean="0">
                <a:latin typeface="Britannic Bold" panose="020B0903060703020204" pitchFamily="34" charset="0"/>
              </a:rPr>
              <a:t> (a &lt; 5) {</a:t>
            </a:r>
          </a:p>
          <a:p>
            <a:pPr algn="just"/>
            <a:r>
              <a:rPr lang="pt-BR" sz="1600" dirty="0" smtClean="0">
                <a:latin typeface="Britannic Bold" panose="020B0903060703020204" pitchFamily="34" charset="0"/>
              </a:rPr>
              <a:t>a </a:t>
            </a:r>
            <a:r>
              <a:rPr lang="pt-BR" sz="1600" dirty="0" smtClean="0">
                <a:latin typeface="Aharoni" panose="02010803020104030203" pitchFamily="2" charset="-79"/>
                <a:cs typeface="Aharoni" panose="02010803020104030203" pitchFamily="2" charset="-79"/>
              </a:rPr>
              <a:t>=</a:t>
            </a:r>
            <a:r>
              <a:rPr lang="pt-BR" sz="1600" dirty="0" smtClean="0">
                <a:latin typeface="Britannic Bold" panose="020B0903060703020204" pitchFamily="34" charset="0"/>
              </a:rPr>
              <a:t> a+1; </a:t>
            </a:r>
          </a:p>
          <a:p>
            <a:pPr algn="just"/>
            <a:r>
              <a:rPr lang="pt-BR" sz="1600" dirty="0" smtClean="0">
                <a:latin typeface="Britannic Bold" panose="020B0903060703020204" pitchFamily="34" charset="0"/>
              </a:rPr>
              <a:t>}</a:t>
            </a:r>
          </a:p>
          <a:p>
            <a:pPr algn="just"/>
            <a:r>
              <a:rPr lang="pt-BR" sz="1600" dirty="0" smtClean="0">
                <a:latin typeface="Britannic Bold" panose="020B0903060703020204" pitchFamily="34" charset="0"/>
              </a:rPr>
              <a:t>Neste caso como a </a:t>
            </a:r>
            <a:r>
              <a:rPr lang="pt-BR" sz="1600" dirty="0" smtClean="0">
                <a:latin typeface="Aharoni" panose="02010803020104030203" pitchFamily="2" charset="-79"/>
                <a:cs typeface="Aharoni" panose="02010803020104030203" pitchFamily="2" charset="-79"/>
              </a:rPr>
              <a:t>=</a:t>
            </a:r>
            <a:r>
              <a:rPr lang="pt-BR" sz="1600" dirty="0" smtClean="0">
                <a:latin typeface="Britannic Bold" panose="020B0903060703020204" pitchFamily="34" charset="0"/>
              </a:rPr>
              <a:t> 4 (menor que 5) a sentença é verdadeira e o programa executa o código seguinte. Então é somado 1 à variável, agora a </a:t>
            </a:r>
            <a:r>
              <a:rPr lang="pt-BR" sz="1600" dirty="0" smtClean="0">
                <a:latin typeface="Aharoni" panose="02010803020104030203" pitchFamily="2" charset="-79"/>
                <a:cs typeface="Aharoni" panose="02010803020104030203" pitchFamily="2" charset="-79"/>
              </a:rPr>
              <a:t>=</a:t>
            </a:r>
            <a:r>
              <a:rPr lang="pt-BR" sz="1600" dirty="0" smtClean="0">
                <a:latin typeface="Britannic Bold" panose="020B0903060703020204" pitchFamily="34" charset="0"/>
              </a:rPr>
              <a:t> 5.</a:t>
            </a:r>
            <a:endParaRPr lang="pt-BR" sz="1600" dirty="0">
              <a:latin typeface="Britannic Bold" panose="020B0903060703020204" pitchFamily="34" charset="0"/>
            </a:endParaRP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1647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1525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60070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9870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60199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69789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647569" y="345384"/>
            <a:ext cx="7848872" cy="6109365"/>
          </a:xfrm>
          <a:prstGeom prst="rect">
            <a:avLst/>
          </a:prstGeom>
        </p:spPr>
        <p:txBody>
          <a:bodyPr wrap="square">
            <a:spAutoFit/>
          </a:bodyPr>
          <a:lstStyle/>
          <a:p>
            <a:r>
              <a:rPr lang="pt-BR" sz="1600" b="1" dirty="0" err="1">
                <a:latin typeface="Britannic Bold" panose="020B0903060703020204" pitchFamily="34" charset="0"/>
              </a:rPr>
              <a:t>while</a:t>
            </a:r>
            <a:r>
              <a:rPr lang="pt-BR" sz="1600" b="1" dirty="0">
                <a:latin typeface="Britannic Bold" panose="020B0903060703020204" pitchFamily="34" charset="0"/>
              </a:rPr>
              <a:t>(condição</a:t>
            </a:r>
            <a:r>
              <a:rPr lang="pt-BR" sz="1600" b="1" dirty="0" smtClean="0">
                <a:latin typeface="Britannic Bold" panose="020B0903060703020204" pitchFamily="34" charset="0"/>
              </a:rPr>
              <a:t>)</a:t>
            </a:r>
          </a:p>
          <a:p>
            <a:endParaRPr lang="pt-BR" sz="1200" dirty="0">
              <a:latin typeface="Britannic Bold" panose="020B0903060703020204" pitchFamily="34" charset="0"/>
            </a:endParaRPr>
          </a:p>
          <a:p>
            <a:pPr algn="just">
              <a:lnSpc>
                <a:spcPct val="150000"/>
              </a:lnSpc>
            </a:pPr>
            <a:r>
              <a:rPr lang="pt-BR" sz="1600" dirty="0">
                <a:latin typeface="Britannic Bold" panose="020B0903060703020204" pitchFamily="34" charset="0"/>
              </a:rPr>
              <a:t>Faz um bloco de comandos que esta dentro das chaves do </a:t>
            </a:r>
            <a:r>
              <a:rPr lang="pt-BR" sz="1600" b="1" dirty="0" err="1">
                <a:latin typeface="Britannic Bold" panose="020B0903060703020204" pitchFamily="34" charset="0"/>
              </a:rPr>
              <a:t>while</a:t>
            </a:r>
            <a:r>
              <a:rPr lang="pt-BR" sz="1600" dirty="0">
                <a:latin typeface="Britannic Bold" panose="020B0903060703020204" pitchFamily="34" charset="0"/>
              </a:rPr>
              <a:t> ser executado continuamente até que a condição dentro dos parênteses não seja mais verdadeira. Ele pode ser parado também por um comando </a:t>
            </a:r>
            <a:r>
              <a:rPr lang="pt-BR" sz="1600" b="1" dirty="0">
                <a:latin typeface="Britannic Bold" panose="020B0903060703020204" pitchFamily="34" charset="0"/>
              </a:rPr>
              <a:t>break</a:t>
            </a:r>
            <a:r>
              <a:rPr lang="pt-BR" sz="1600" dirty="0">
                <a:latin typeface="Britannic Bold" panose="020B0903060703020204" pitchFamily="34" charset="0"/>
              </a:rPr>
              <a:t>, independente da condição ser verdadeira</a:t>
            </a:r>
            <a:r>
              <a:rPr lang="pt-BR" sz="1600" dirty="0" smtClean="0">
                <a:latin typeface="Britannic Bold" panose="020B0903060703020204" pitchFamily="34" charset="0"/>
              </a:rPr>
              <a:t>.</a:t>
            </a:r>
          </a:p>
          <a:p>
            <a:pPr algn="just"/>
            <a:endParaRPr lang="pt-BR" sz="1100" dirty="0">
              <a:latin typeface="Britannic Bold" panose="020B0903060703020204" pitchFamily="34" charset="0"/>
            </a:endParaRPr>
          </a:p>
          <a:p>
            <a:pPr algn="just">
              <a:lnSpc>
                <a:spcPct val="150000"/>
              </a:lnSpc>
            </a:pPr>
            <a:r>
              <a:rPr lang="pt-BR" sz="1600" dirty="0">
                <a:latin typeface="Britannic Bold" panose="020B0903060703020204" pitchFamily="34" charset="0"/>
              </a:rPr>
              <a:t>Exemplo: </a:t>
            </a:r>
          </a:p>
          <a:p>
            <a:r>
              <a:rPr lang="pt-BR" sz="1600" dirty="0">
                <a:latin typeface="Britannic Bold" panose="020B0903060703020204" pitchFamily="34" charset="0"/>
              </a:rPr>
              <a:t>b </a:t>
            </a:r>
            <a:r>
              <a:rPr lang="pt-BR" sz="1600" dirty="0">
                <a:latin typeface="Aharoni" panose="02010803020104030203" pitchFamily="2" charset="-79"/>
                <a:cs typeface="Aharoni" panose="02010803020104030203" pitchFamily="2" charset="-79"/>
              </a:rPr>
              <a:t>=</a:t>
            </a:r>
            <a:r>
              <a:rPr lang="pt-BR" sz="1600" dirty="0">
                <a:latin typeface="Britannic Bold" panose="020B0903060703020204" pitchFamily="34" charset="0"/>
              </a:rPr>
              <a:t> 10;</a:t>
            </a:r>
          </a:p>
          <a:p>
            <a:r>
              <a:rPr lang="en-US" sz="1600" dirty="0">
                <a:latin typeface="Britannic Bold" panose="020B0903060703020204" pitchFamily="34" charset="0"/>
              </a:rPr>
              <a:t>a </a:t>
            </a:r>
            <a:r>
              <a:rPr lang="en-US" sz="1600" dirty="0">
                <a:latin typeface="Aharoni" panose="02010803020104030203" pitchFamily="2" charset="-79"/>
                <a:cs typeface="Aharoni" panose="02010803020104030203" pitchFamily="2" charset="-79"/>
              </a:rPr>
              <a:t>=</a:t>
            </a:r>
            <a:r>
              <a:rPr lang="en-US" sz="1600" dirty="0">
                <a:latin typeface="Britannic Bold" panose="020B0903060703020204" pitchFamily="34" charset="0"/>
              </a:rPr>
              <a:t> 0;</a:t>
            </a:r>
            <a:endParaRPr lang="pt-BR" sz="1600" dirty="0">
              <a:latin typeface="Britannic Bold" panose="020B0903060703020204" pitchFamily="34" charset="0"/>
            </a:endParaRPr>
          </a:p>
          <a:p>
            <a:r>
              <a:rPr lang="en-US" sz="1600" dirty="0">
                <a:latin typeface="Britannic Bold" panose="020B0903060703020204" pitchFamily="34" charset="0"/>
              </a:rPr>
              <a:t>while (</a:t>
            </a:r>
            <a:r>
              <a:rPr lang="en-US" sz="1600" dirty="0" smtClean="0">
                <a:latin typeface="Britannic Bold" panose="020B0903060703020204" pitchFamily="34" charset="0"/>
              </a:rPr>
              <a:t>a &lt; b</a:t>
            </a:r>
            <a:r>
              <a:rPr lang="en-US" sz="1600" dirty="0">
                <a:latin typeface="Britannic Bold" panose="020B0903060703020204" pitchFamily="34" charset="0"/>
              </a:rPr>
              <a:t>) {</a:t>
            </a:r>
            <a:endParaRPr lang="pt-BR" sz="1600" dirty="0">
              <a:latin typeface="Britannic Bold" panose="020B0903060703020204" pitchFamily="34" charset="0"/>
            </a:endParaRPr>
          </a:p>
          <a:p>
            <a:r>
              <a:rPr lang="en-US" sz="1600" dirty="0">
                <a:latin typeface="Britannic Bold" panose="020B0903060703020204" pitchFamily="34" charset="0"/>
              </a:rPr>
              <a:t>a </a:t>
            </a:r>
            <a:r>
              <a:rPr lang="en-US" sz="1600" dirty="0">
                <a:latin typeface="Aharoni" panose="02010803020104030203" pitchFamily="2" charset="-79"/>
                <a:cs typeface="Aharoni" panose="02010803020104030203" pitchFamily="2" charset="-79"/>
              </a:rPr>
              <a:t>=</a:t>
            </a:r>
            <a:r>
              <a:rPr lang="en-US" sz="1600" dirty="0">
                <a:latin typeface="Britannic Bold" panose="020B0903060703020204" pitchFamily="34" charset="0"/>
              </a:rPr>
              <a:t> a+1;</a:t>
            </a:r>
            <a:endParaRPr lang="pt-BR" sz="1600" dirty="0">
              <a:latin typeface="Britannic Bold" panose="020B0903060703020204" pitchFamily="34" charset="0"/>
            </a:endParaRPr>
          </a:p>
          <a:p>
            <a:r>
              <a:rPr lang="pt-BR" sz="1600" dirty="0" smtClean="0">
                <a:latin typeface="Britannic Bold" panose="020B0903060703020204" pitchFamily="34" charset="0"/>
              </a:rPr>
              <a:t>}</a:t>
            </a:r>
          </a:p>
          <a:p>
            <a:endParaRPr lang="pt-BR" sz="1100" dirty="0" smtClean="0">
              <a:latin typeface="Britannic Bold" panose="020B0903060703020204" pitchFamily="34" charset="0"/>
            </a:endParaRPr>
          </a:p>
          <a:p>
            <a:pPr algn="just">
              <a:lnSpc>
                <a:spcPct val="150000"/>
              </a:lnSpc>
            </a:pPr>
            <a:r>
              <a:rPr lang="pt-BR" sz="1600" dirty="0">
                <a:latin typeface="Britannic Bold" panose="020B0903060703020204" pitchFamily="34" charset="0"/>
              </a:rPr>
              <a:t>Neste exemplo o programa vai entrar no bloco do </a:t>
            </a:r>
            <a:r>
              <a:rPr lang="pt-BR" sz="1600" b="1" dirty="0" err="1">
                <a:latin typeface="Britannic Bold" panose="020B0903060703020204" pitchFamily="34" charset="0"/>
              </a:rPr>
              <a:t>while</a:t>
            </a:r>
            <a:r>
              <a:rPr lang="pt-BR" sz="1600" dirty="0">
                <a:latin typeface="Britannic Bold" panose="020B0903060703020204" pitchFamily="34" charset="0"/>
              </a:rPr>
              <a:t>, executar os comandos até o fim e voltar ao início, até que a condição (</a:t>
            </a:r>
            <a:r>
              <a:rPr lang="pt-BR" sz="1600" dirty="0" smtClean="0">
                <a:latin typeface="Britannic Bold" panose="020B0903060703020204" pitchFamily="34" charset="0"/>
              </a:rPr>
              <a:t>a &lt; b</a:t>
            </a:r>
            <a:r>
              <a:rPr lang="pt-BR" sz="1600" dirty="0">
                <a:latin typeface="Britannic Bold" panose="020B0903060703020204" pitchFamily="34" charset="0"/>
              </a:rPr>
              <a:t>) não seja mais verdadeira. Depois que ele sair do bloco a variável </a:t>
            </a:r>
            <a:r>
              <a:rPr lang="pt-BR" sz="1600" b="1" dirty="0">
                <a:latin typeface="Britannic Bold" panose="020B0903060703020204" pitchFamily="34" charset="0"/>
              </a:rPr>
              <a:t>a</a:t>
            </a:r>
            <a:r>
              <a:rPr lang="pt-BR" sz="1600" dirty="0">
                <a:latin typeface="Britannic Bold" panose="020B0903060703020204" pitchFamily="34" charset="0"/>
              </a:rPr>
              <a:t> vale 10. Note que sempre ele vai verificar a condição colocada em parênteses, por isso as variáveis devem ter um valor armazenado antes de entrar no </a:t>
            </a:r>
            <a:r>
              <a:rPr lang="pt-BR" sz="1600" b="1" dirty="0" err="1">
                <a:latin typeface="Britannic Bold" panose="020B0903060703020204" pitchFamily="34" charset="0"/>
              </a:rPr>
              <a:t>while</a:t>
            </a:r>
            <a:r>
              <a:rPr lang="pt-BR" sz="1600" dirty="0">
                <a:latin typeface="Britannic Bold" panose="020B0903060703020204" pitchFamily="34" charset="0"/>
              </a:rPr>
              <a:t>.</a:t>
            </a:r>
          </a:p>
          <a:p>
            <a:endParaRPr lang="pt-BR" sz="1600" dirty="0">
              <a:latin typeface="Britannic Bold" panose="020B0903060703020204" pitchFamily="34" charset="0"/>
            </a:endParaRP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24881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23662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609109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607110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610405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387806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graphicFrame>
        <p:nvGraphicFramePr>
          <p:cNvPr id="2" name="Tabela 1"/>
          <p:cNvGraphicFramePr>
            <a:graphicFrameLocks noGrp="1"/>
          </p:cNvGraphicFramePr>
          <p:nvPr>
            <p:extLst>
              <p:ext uri="{D42A27DB-BD31-4B8C-83A1-F6EECF244321}">
                <p14:modId xmlns:p14="http://schemas.microsoft.com/office/powerpoint/2010/main" val="2166982377"/>
              </p:ext>
            </p:extLst>
          </p:nvPr>
        </p:nvGraphicFramePr>
        <p:xfrm>
          <a:off x="2699792" y="1784415"/>
          <a:ext cx="3634226" cy="2530104"/>
        </p:xfrm>
        <a:graphic>
          <a:graphicData uri="http://schemas.openxmlformats.org/drawingml/2006/table">
            <a:tbl>
              <a:tblPr>
                <a:tableStyleId>{5DA37D80-6434-44D0-A028-1B22A696006F}</a:tableStyleId>
              </a:tblPr>
              <a:tblGrid>
                <a:gridCol w="1869892"/>
                <a:gridCol w="1764334"/>
              </a:tblGrid>
              <a:tr h="421684">
                <a:tc>
                  <a:txBody>
                    <a:bodyPr/>
                    <a:lstStyle/>
                    <a:p>
                      <a:pPr>
                        <a:lnSpc>
                          <a:spcPct val="115000"/>
                        </a:lnSpc>
                        <a:spcAft>
                          <a:spcPts val="0"/>
                        </a:spcAft>
                      </a:pPr>
                      <a:r>
                        <a:rPr lang="pt-BR" sz="1600" dirty="0">
                          <a:effectLst/>
                        </a:rPr>
                        <a:t>igual a</a:t>
                      </a:r>
                      <a:endParaRPr lang="pt-BR" sz="1600" b="0" dirty="0">
                        <a:effectLst/>
                        <a:latin typeface="+mn-lt"/>
                        <a:ea typeface="Times New Roman"/>
                      </a:endParaRPr>
                    </a:p>
                  </a:txBody>
                  <a:tcPr marL="63500" marR="63500" marT="63500" marB="63500"/>
                </a:tc>
                <a:tc>
                  <a:txBody>
                    <a:bodyPr/>
                    <a:lstStyle/>
                    <a:p>
                      <a:pPr algn="ctr">
                        <a:lnSpc>
                          <a:spcPct val="115000"/>
                        </a:lnSpc>
                        <a:spcAft>
                          <a:spcPts val="0"/>
                        </a:spcAft>
                      </a:pPr>
                      <a:r>
                        <a:rPr lang="pt-BR" sz="1600">
                          <a:effectLst/>
                        </a:rPr>
                        <a:t>==</a:t>
                      </a:r>
                      <a:endParaRPr lang="pt-BR" sz="1600" b="0">
                        <a:effectLst/>
                        <a:latin typeface="+mn-lt"/>
                        <a:ea typeface="Times New Roman"/>
                      </a:endParaRPr>
                    </a:p>
                  </a:txBody>
                  <a:tcPr marL="63500" marR="63500" marT="63500" marB="63500"/>
                </a:tc>
              </a:tr>
              <a:tr h="421684">
                <a:tc>
                  <a:txBody>
                    <a:bodyPr/>
                    <a:lstStyle/>
                    <a:p>
                      <a:pPr>
                        <a:lnSpc>
                          <a:spcPct val="115000"/>
                        </a:lnSpc>
                        <a:spcAft>
                          <a:spcPts val="0"/>
                        </a:spcAft>
                      </a:pPr>
                      <a:r>
                        <a:rPr lang="pt-BR" sz="1600" dirty="0">
                          <a:effectLst/>
                        </a:rPr>
                        <a:t>diferente de</a:t>
                      </a:r>
                      <a:endParaRPr lang="pt-BR" sz="1600" b="0" dirty="0">
                        <a:effectLst/>
                        <a:latin typeface="+mn-lt"/>
                        <a:ea typeface="Times New Roman"/>
                      </a:endParaRPr>
                    </a:p>
                  </a:txBody>
                  <a:tcPr marL="63500" marR="63500" marT="63500" marB="63500"/>
                </a:tc>
                <a:tc>
                  <a:txBody>
                    <a:bodyPr/>
                    <a:lstStyle/>
                    <a:p>
                      <a:pPr algn="ctr">
                        <a:lnSpc>
                          <a:spcPct val="115000"/>
                        </a:lnSpc>
                        <a:spcAft>
                          <a:spcPts val="0"/>
                        </a:spcAft>
                      </a:pPr>
                      <a:r>
                        <a:rPr lang="pt-BR" sz="1600" dirty="0">
                          <a:effectLst/>
                        </a:rPr>
                        <a:t>!=</a:t>
                      </a:r>
                      <a:endParaRPr lang="pt-BR" sz="1600" b="0" dirty="0">
                        <a:effectLst/>
                        <a:latin typeface="+mn-lt"/>
                        <a:ea typeface="Times New Roman"/>
                      </a:endParaRPr>
                    </a:p>
                  </a:txBody>
                  <a:tcPr marL="63500" marR="63500" marT="63500" marB="63500"/>
                </a:tc>
              </a:tr>
              <a:tr h="421684">
                <a:tc>
                  <a:txBody>
                    <a:bodyPr/>
                    <a:lstStyle/>
                    <a:p>
                      <a:pPr>
                        <a:lnSpc>
                          <a:spcPct val="115000"/>
                        </a:lnSpc>
                        <a:spcAft>
                          <a:spcPts val="0"/>
                        </a:spcAft>
                      </a:pPr>
                      <a:r>
                        <a:rPr lang="pt-BR" sz="1600" dirty="0">
                          <a:effectLst/>
                        </a:rPr>
                        <a:t>menor que</a:t>
                      </a:r>
                      <a:endParaRPr lang="pt-BR" sz="1600" b="0" dirty="0">
                        <a:effectLst/>
                        <a:latin typeface="+mn-lt"/>
                        <a:ea typeface="Times New Roman"/>
                      </a:endParaRPr>
                    </a:p>
                  </a:txBody>
                  <a:tcPr marL="63500" marR="63500" marT="63500" marB="63500"/>
                </a:tc>
                <a:tc>
                  <a:txBody>
                    <a:bodyPr/>
                    <a:lstStyle/>
                    <a:p>
                      <a:pPr algn="ctr">
                        <a:lnSpc>
                          <a:spcPct val="115000"/>
                        </a:lnSpc>
                        <a:spcAft>
                          <a:spcPts val="0"/>
                        </a:spcAft>
                      </a:pPr>
                      <a:r>
                        <a:rPr lang="pt-BR" sz="1600" dirty="0">
                          <a:effectLst/>
                        </a:rPr>
                        <a:t>&lt; </a:t>
                      </a:r>
                      <a:endParaRPr lang="pt-BR" sz="1600" b="0" dirty="0">
                        <a:effectLst/>
                        <a:latin typeface="+mn-lt"/>
                        <a:ea typeface="Times New Roman"/>
                      </a:endParaRPr>
                    </a:p>
                  </a:txBody>
                  <a:tcPr marL="63500" marR="63500" marT="63500" marB="63500"/>
                </a:tc>
              </a:tr>
              <a:tr h="421684">
                <a:tc>
                  <a:txBody>
                    <a:bodyPr/>
                    <a:lstStyle/>
                    <a:p>
                      <a:pPr>
                        <a:lnSpc>
                          <a:spcPct val="115000"/>
                        </a:lnSpc>
                        <a:spcAft>
                          <a:spcPts val="0"/>
                        </a:spcAft>
                      </a:pPr>
                      <a:r>
                        <a:rPr lang="pt-BR" sz="1600" dirty="0">
                          <a:effectLst/>
                        </a:rPr>
                        <a:t>maior que</a:t>
                      </a:r>
                      <a:endParaRPr lang="pt-BR" sz="1600" b="0" dirty="0">
                        <a:effectLst/>
                        <a:latin typeface="+mn-lt"/>
                        <a:ea typeface="Times New Roman"/>
                      </a:endParaRPr>
                    </a:p>
                  </a:txBody>
                  <a:tcPr marL="63500" marR="63500" marT="63500" marB="63500"/>
                </a:tc>
                <a:tc>
                  <a:txBody>
                    <a:bodyPr/>
                    <a:lstStyle/>
                    <a:p>
                      <a:pPr algn="ctr">
                        <a:lnSpc>
                          <a:spcPct val="115000"/>
                        </a:lnSpc>
                        <a:spcAft>
                          <a:spcPts val="0"/>
                        </a:spcAft>
                      </a:pPr>
                      <a:r>
                        <a:rPr lang="pt-BR" sz="1600" dirty="0">
                          <a:effectLst/>
                        </a:rPr>
                        <a:t>&gt; </a:t>
                      </a:r>
                      <a:endParaRPr lang="pt-BR" sz="1600" b="0" dirty="0">
                        <a:effectLst/>
                        <a:latin typeface="+mn-lt"/>
                        <a:ea typeface="Times New Roman"/>
                      </a:endParaRPr>
                    </a:p>
                  </a:txBody>
                  <a:tcPr marL="63500" marR="63500" marT="63500" marB="63500"/>
                </a:tc>
              </a:tr>
              <a:tr h="421684">
                <a:tc>
                  <a:txBody>
                    <a:bodyPr/>
                    <a:lstStyle/>
                    <a:p>
                      <a:pPr>
                        <a:lnSpc>
                          <a:spcPct val="115000"/>
                        </a:lnSpc>
                        <a:spcAft>
                          <a:spcPts val="0"/>
                        </a:spcAft>
                      </a:pPr>
                      <a:r>
                        <a:rPr lang="pt-BR" sz="1600" dirty="0">
                          <a:effectLst/>
                        </a:rPr>
                        <a:t>menor e igual a </a:t>
                      </a:r>
                      <a:endParaRPr lang="pt-BR" sz="1600" b="0" dirty="0">
                        <a:effectLst/>
                        <a:latin typeface="+mn-lt"/>
                        <a:ea typeface="Times New Roman"/>
                      </a:endParaRPr>
                    </a:p>
                  </a:txBody>
                  <a:tcPr marL="63500" marR="63500" marT="63500" marB="63500"/>
                </a:tc>
                <a:tc>
                  <a:txBody>
                    <a:bodyPr/>
                    <a:lstStyle/>
                    <a:p>
                      <a:pPr algn="ctr">
                        <a:lnSpc>
                          <a:spcPct val="115000"/>
                        </a:lnSpc>
                        <a:spcAft>
                          <a:spcPts val="0"/>
                        </a:spcAft>
                      </a:pPr>
                      <a:r>
                        <a:rPr lang="pt-BR" sz="1600" dirty="0">
                          <a:effectLst/>
                        </a:rPr>
                        <a:t>&lt;=</a:t>
                      </a:r>
                      <a:endParaRPr lang="pt-BR" sz="1600" b="0" dirty="0">
                        <a:effectLst/>
                        <a:latin typeface="+mn-lt"/>
                        <a:ea typeface="Times New Roman"/>
                      </a:endParaRPr>
                    </a:p>
                  </a:txBody>
                  <a:tcPr marL="63500" marR="63500" marT="63500" marB="63500"/>
                </a:tc>
              </a:tr>
              <a:tr h="421684">
                <a:tc>
                  <a:txBody>
                    <a:bodyPr/>
                    <a:lstStyle/>
                    <a:p>
                      <a:pPr>
                        <a:lnSpc>
                          <a:spcPct val="115000"/>
                        </a:lnSpc>
                        <a:spcAft>
                          <a:spcPts val="0"/>
                        </a:spcAft>
                      </a:pPr>
                      <a:r>
                        <a:rPr lang="pt-BR" sz="1600" dirty="0">
                          <a:effectLst/>
                        </a:rPr>
                        <a:t>maior e igual a</a:t>
                      </a:r>
                      <a:endParaRPr lang="pt-BR" sz="1600" b="0" dirty="0">
                        <a:effectLst/>
                        <a:latin typeface="+mn-lt"/>
                        <a:ea typeface="Times New Roman"/>
                      </a:endParaRPr>
                    </a:p>
                  </a:txBody>
                  <a:tcPr marL="63500" marR="63500" marT="63500" marB="63500"/>
                </a:tc>
                <a:tc>
                  <a:txBody>
                    <a:bodyPr/>
                    <a:lstStyle/>
                    <a:p>
                      <a:pPr algn="ctr">
                        <a:lnSpc>
                          <a:spcPct val="115000"/>
                        </a:lnSpc>
                        <a:spcAft>
                          <a:spcPts val="0"/>
                        </a:spcAft>
                      </a:pPr>
                      <a:r>
                        <a:rPr lang="pt-BR" sz="1600" dirty="0">
                          <a:effectLst/>
                        </a:rPr>
                        <a:t>&gt;=</a:t>
                      </a:r>
                      <a:endParaRPr lang="pt-BR" sz="1600" b="0" dirty="0">
                        <a:effectLst/>
                        <a:latin typeface="+mn-lt"/>
                        <a:ea typeface="Times New Roman"/>
                      </a:endParaRPr>
                    </a:p>
                  </a:txBody>
                  <a:tcPr marL="63500" marR="63500" marT="63500" marB="63500"/>
                </a:tc>
              </a:tr>
            </a:tbl>
          </a:graphicData>
        </a:graphic>
      </p:graphicFrame>
      <p:sp>
        <p:nvSpPr>
          <p:cNvPr id="3" name="Rectangle 1"/>
          <p:cNvSpPr>
            <a:spLocks noChangeArrowheads="1"/>
          </p:cNvSpPr>
          <p:nvPr/>
        </p:nvSpPr>
        <p:spPr bwMode="auto">
          <a:xfrm>
            <a:off x="408547" y="584088"/>
            <a:ext cx="825484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defTabSz="914400" fontAlgn="base">
              <a:lnSpc>
                <a:spcPct val="150000"/>
              </a:lnSpc>
              <a:spcBef>
                <a:spcPct val="0"/>
              </a:spcBef>
              <a:spcAft>
                <a:spcPct val="0"/>
              </a:spcAft>
            </a:pPr>
            <a:r>
              <a:rPr kumimoji="0" lang="pt-BR" altLang="pt-BR" sz="1600" b="0"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Para verificar uma condição do </a:t>
            </a:r>
            <a:r>
              <a:rPr kumimoji="0" lang="pt-BR" altLang="pt-BR" sz="1600" b="1" i="0" u="none" strike="noStrike" cap="none" normalizeH="0" baseline="0" dirty="0" err="1" smtClean="0">
                <a:ln>
                  <a:noFill/>
                </a:ln>
                <a:solidFill>
                  <a:srgbClr val="000000"/>
                </a:solidFill>
                <a:effectLst/>
                <a:latin typeface="Britannic Bold" panose="020B0903060703020204" pitchFamily="34" charset="0"/>
                <a:ea typeface="Calibri" pitchFamily="34" charset="0"/>
                <a:cs typeface="Calibri" pitchFamily="34" charset="0"/>
              </a:rPr>
              <a:t>if</a:t>
            </a:r>
            <a:r>
              <a:rPr kumimoji="0" lang="pt-BR" altLang="pt-BR" sz="1600" b="0"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 e </a:t>
            </a:r>
            <a:r>
              <a:rPr kumimoji="0" lang="pt-BR" altLang="pt-BR" sz="1600" b="1" i="0" u="none" strike="noStrike" cap="none" normalizeH="0" baseline="0" dirty="0" err="1" smtClean="0">
                <a:ln>
                  <a:noFill/>
                </a:ln>
                <a:solidFill>
                  <a:srgbClr val="000000"/>
                </a:solidFill>
                <a:effectLst/>
                <a:latin typeface="Britannic Bold" panose="020B0903060703020204" pitchFamily="34" charset="0"/>
                <a:ea typeface="Calibri" pitchFamily="34" charset="0"/>
                <a:cs typeface="Calibri" pitchFamily="34" charset="0"/>
              </a:rPr>
              <a:t>while</a:t>
            </a:r>
            <a:r>
              <a:rPr kumimoji="0" lang="pt-BR" altLang="pt-BR" sz="1600" b="0"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 utilizamos os operadores </a:t>
            </a:r>
            <a:r>
              <a:rPr kumimoji="0" lang="pt-BR" altLang="pt-BR" sz="1600"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de comparação:</a:t>
            </a:r>
          </a:p>
          <a:p>
            <a:pPr marL="0" marR="0" lvl="0" indent="0" algn="just" defTabSz="914400" rtl="0" eaLnBrk="1" fontAlgn="base" latinLnBrk="0" hangingPunct="1">
              <a:lnSpc>
                <a:spcPct val="150000"/>
              </a:lnSpc>
              <a:spcBef>
                <a:spcPct val="0"/>
              </a:spcBef>
              <a:spcAft>
                <a:spcPct val="0"/>
              </a:spcAft>
              <a:buClrTx/>
              <a:buSzTx/>
              <a:buFontTx/>
              <a:buNone/>
              <a:tabLst/>
            </a:pPr>
            <a:endParaRPr lang="pt-BR" altLang="pt-BR" sz="1600" dirty="0">
              <a:solidFill>
                <a:srgbClr val="000000"/>
              </a:solidFill>
              <a:latin typeface="Britannic Bold" panose="020B0903060703020204" pitchFamily="34" charset="0"/>
              <a:cs typeface="Arial" pitchFamily="34" charset="0"/>
            </a:endParaRPr>
          </a:p>
          <a:p>
            <a:pPr marL="0" marR="0" lvl="0" indent="0" algn="just" defTabSz="914400" rtl="0" eaLnBrk="1" fontAlgn="base" latinLnBrk="0" hangingPunct="1">
              <a:lnSpc>
                <a:spcPct val="150000"/>
              </a:lnSpc>
              <a:spcBef>
                <a:spcPct val="0"/>
              </a:spcBef>
              <a:spcAft>
                <a:spcPct val="0"/>
              </a:spcAft>
              <a:buClrTx/>
              <a:buSzTx/>
              <a:buFontTx/>
              <a:buNone/>
              <a:tabLst/>
            </a:pPr>
            <a:endParaRPr kumimoji="0" lang="pt-BR" altLang="pt-BR" sz="1600" b="0" i="0" u="none" strike="noStrike" cap="none" normalizeH="0" baseline="0" dirty="0" smtClean="0">
              <a:ln>
                <a:noFill/>
              </a:ln>
              <a:solidFill>
                <a:srgbClr val="000000"/>
              </a:solidFill>
              <a:effectLst/>
              <a:latin typeface="Britannic Bold" panose="020B0903060703020204" pitchFamily="34" charset="0"/>
              <a:cs typeface="Arial" pitchFamily="34" charset="0"/>
            </a:endParaRP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673038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D8BB8C">
            <a:alpha val="38000"/>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408547" y="931323"/>
            <a:ext cx="8123843" cy="1200329"/>
          </a:xfrm>
          <a:prstGeom prst="rect">
            <a:avLst/>
          </a:prstGeom>
        </p:spPr>
        <p:txBody>
          <a:bodyPr wrap="square">
            <a:spAutoFit/>
          </a:bodyPr>
          <a:lstStyle/>
          <a:p>
            <a:pPr algn="just">
              <a:lnSpc>
                <a:spcPct val="150000"/>
              </a:lnSpc>
            </a:pPr>
            <a:r>
              <a:rPr lang="pt-BR" sz="1600" dirty="0">
                <a:latin typeface="Britannic Bold" panose="020B0903060703020204" pitchFamily="34" charset="0"/>
              </a:rPr>
              <a:t>Para começarmos a programar devemos identificar os alguns botões do programa e suas partes principais. A figura </a:t>
            </a:r>
            <a:r>
              <a:rPr lang="pt-BR" sz="1600" dirty="0" smtClean="0">
                <a:latin typeface="Britannic Bold" panose="020B0903060703020204" pitchFamily="34" charset="0"/>
              </a:rPr>
              <a:t>15 </a:t>
            </a:r>
            <a:r>
              <a:rPr lang="pt-BR" sz="1600" dirty="0">
                <a:latin typeface="Britannic Bold" panose="020B0903060703020204" pitchFamily="34" charset="0"/>
              </a:rPr>
              <a:t>mostra algumas características importantes da janela que usaremos para escrever nosso código</a:t>
            </a:r>
          </a:p>
        </p:txBody>
      </p:sp>
      <p:sp>
        <p:nvSpPr>
          <p:cNvPr id="3" name="Retângulo 2"/>
          <p:cNvSpPr/>
          <p:nvPr/>
        </p:nvSpPr>
        <p:spPr>
          <a:xfrm>
            <a:off x="408547" y="494313"/>
            <a:ext cx="8123843" cy="400110"/>
          </a:xfrm>
          <a:prstGeom prst="rect">
            <a:avLst/>
          </a:prstGeom>
        </p:spPr>
        <p:txBody>
          <a:bodyPr wrap="square">
            <a:spAutoFit/>
          </a:bodyPr>
          <a:lstStyle/>
          <a:p>
            <a:r>
              <a:rPr lang="pt-BR" sz="2000" b="1" dirty="0">
                <a:latin typeface="Britannic Bold" panose="020B0903060703020204" pitchFamily="34" charset="0"/>
              </a:rPr>
              <a:t>Capitulo V: Praticando a Programação do Arduino</a:t>
            </a:r>
            <a:endParaRPr lang="pt-BR" sz="2000" dirty="0">
              <a:latin typeface="Britannic Bold" panose="020B0903060703020204" pitchFamily="34" charset="0"/>
            </a:endParaRPr>
          </a:p>
        </p:txBody>
      </p:sp>
      <p:pic>
        <p:nvPicPr>
          <p:cNvPr id="10" name="Imagem 9"/>
          <p:cNvPicPr/>
          <p:nvPr/>
        </p:nvPicPr>
        <p:blipFill rotWithShape="1">
          <a:blip r:embed="rId3">
            <a:extLst>
              <a:ext uri="{28A0092B-C50C-407E-A947-70E740481C1C}">
                <a14:useLocalDpi xmlns:a14="http://schemas.microsoft.com/office/drawing/2010/main" val="0"/>
              </a:ext>
            </a:extLst>
          </a:blip>
          <a:srcRect b="5584"/>
          <a:stretch/>
        </p:blipFill>
        <p:spPr bwMode="auto">
          <a:xfrm>
            <a:off x="1302382" y="2232388"/>
            <a:ext cx="6552728" cy="3760478"/>
          </a:xfrm>
          <a:prstGeom prst="rect">
            <a:avLst/>
          </a:prstGeom>
          <a:noFill/>
          <a:ln>
            <a:noFill/>
          </a:ln>
        </p:spPr>
      </p:pic>
      <p:sp>
        <p:nvSpPr>
          <p:cNvPr id="4" name="CaixaDeTexto 3"/>
          <p:cNvSpPr txBox="1"/>
          <p:nvPr/>
        </p:nvSpPr>
        <p:spPr>
          <a:xfrm>
            <a:off x="1302382" y="2032333"/>
            <a:ext cx="6264696" cy="400110"/>
          </a:xfrm>
          <a:prstGeom prst="rect">
            <a:avLst/>
          </a:prstGeom>
          <a:noFill/>
        </p:spPr>
        <p:txBody>
          <a:bodyPr wrap="square" rtlCol="0">
            <a:spAutoFit/>
          </a:bodyPr>
          <a:lstStyle/>
          <a:p>
            <a:r>
              <a:rPr lang="pt-BR" sz="1000" i="1" dirty="0" smtClean="0"/>
              <a:t>Fig. 15 </a:t>
            </a:r>
            <a:r>
              <a:rPr lang="pt-BR" sz="1000" dirty="0" smtClean="0"/>
              <a:t>- </a:t>
            </a:r>
            <a:r>
              <a:rPr lang="pt-BR" sz="1000" i="1" dirty="0"/>
              <a:t>Imagem da janela usada para programar o Arduino.</a:t>
            </a:r>
            <a:endParaRPr lang="pt-BR" sz="1000" dirty="0"/>
          </a:p>
          <a:p>
            <a:endParaRPr lang="pt-BR" sz="1000" dirty="0"/>
          </a:p>
        </p:txBody>
      </p:sp>
      <p:sp>
        <p:nvSpPr>
          <p:cNvPr id="12" name="CaixaDeTexto 11"/>
          <p:cNvSpPr txBox="1"/>
          <p:nvPr/>
        </p:nvSpPr>
        <p:spPr>
          <a:xfrm>
            <a:off x="1270409" y="5973349"/>
            <a:ext cx="2509503" cy="400110"/>
          </a:xfrm>
          <a:prstGeom prst="rect">
            <a:avLst/>
          </a:prstGeom>
          <a:noFill/>
        </p:spPr>
        <p:txBody>
          <a:bodyPr wrap="square" rtlCol="0">
            <a:spAutoFit/>
          </a:bodyPr>
          <a:lstStyle/>
          <a:p>
            <a:r>
              <a:rPr lang="pt-BR" sz="1000" i="1" dirty="0" smtClean="0"/>
              <a:t>Fonte: autoria própria.</a:t>
            </a:r>
            <a:endParaRPr lang="pt-BR" sz="1000" dirty="0"/>
          </a:p>
          <a:p>
            <a:endParaRPr lang="pt-BR" sz="1000" dirty="0"/>
          </a:p>
        </p:txBody>
      </p:sp>
      <p:pic>
        <p:nvPicPr>
          <p:cNvPr id="23"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23830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22611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Resultado de imagem para icones pagina inicial">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01487" y="608058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Resultado de imagem para icones fechar">
            <a:hlinkClick r:id="rId10" action="ppaction://hlinksldjump"/>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266332" y="606059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a:hlinkClick r:id="rId12" action="ppaction://hlinksldjump"/>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877483" y="609354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585605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D8BB8C">
            <a:alpha val="38000"/>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287529" y="260648"/>
            <a:ext cx="8568952" cy="3539430"/>
          </a:xfrm>
          <a:prstGeom prst="rect">
            <a:avLst/>
          </a:prstGeom>
        </p:spPr>
        <p:txBody>
          <a:bodyPr wrap="square">
            <a:spAutoFit/>
          </a:bodyPr>
          <a:lstStyle/>
          <a:p>
            <a:r>
              <a:rPr lang="pt-BR" sz="1600" dirty="0">
                <a:latin typeface="Britannic Bold" panose="020B0903060703020204" pitchFamily="34" charset="0"/>
              </a:rPr>
              <a:t>Exemplo: </a:t>
            </a:r>
            <a:endParaRPr lang="pt-BR" sz="1600" dirty="0" smtClean="0">
              <a:latin typeface="Britannic Bold" panose="020B0903060703020204" pitchFamily="34" charset="0"/>
            </a:endParaRPr>
          </a:p>
          <a:p>
            <a:endParaRPr lang="pt-BR" sz="1600" dirty="0">
              <a:latin typeface="Britannic Bold" panose="020B0903060703020204" pitchFamily="34" charset="0"/>
            </a:endParaRPr>
          </a:p>
          <a:p>
            <a:pPr>
              <a:lnSpc>
                <a:spcPct val="150000"/>
              </a:lnSpc>
            </a:pPr>
            <a:r>
              <a:rPr lang="pt-BR" sz="1600" dirty="0">
                <a:latin typeface="Britannic Bold" panose="020B0903060703020204" pitchFamily="34" charset="0"/>
              </a:rPr>
              <a:t>Queremos fazer com que o Arduino ligue um LED quando um botão for pressionado. Umas das formas mais simples de fazer isso é utilizando uma variável que armazena o estado do pino de entrada (configurado no </a:t>
            </a:r>
            <a:r>
              <a:rPr lang="pt-BR" sz="1600" dirty="0" err="1">
                <a:latin typeface="Britannic Bold" panose="020B0903060703020204" pitchFamily="34" charset="0"/>
              </a:rPr>
              <a:t>void</a:t>
            </a:r>
            <a:r>
              <a:rPr lang="pt-BR" sz="1600" dirty="0">
                <a:latin typeface="Britannic Bold" panose="020B0903060703020204" pitchFamily="34" charset="0"/>
              </a:rPr>
              <a:t> setup() ) e quando o botão estiver pressionado ele modifica seu estado de baixo para alto (ou 0 para 1) e o comando </a:t>
            </a:r>
            <a:r>
              <a:rPr lang="pt-BR" sz="1600" b="1" dirty="0" err="1">
                <a:latin typeface="Britannic Bold" panose="020B0903060703020204" pitchFamily="34" charset="0"/>
              </a:rPr>
              <a:t>digitalWrite</a:t>
            </a:r>
            <a:r>
              <a:rPr lang="pt-BR" sz="1600" b="1" dirty="0">
                <a:latin typeface="Britannic Bold" panose="020B0903060703020204" pitchFamily="34" charset="0"/>
              </a:rPr>
              <a:t>(</a:t>
            </a:r>
            <a:r>
              <a:rPr lang="pt-BR" sz="1600" b="1" dirty="0" err="1">
                <a:latin typeface="Britannic Bold" panose="020B0903060703020204" pitchFamily="34" charset="0"/>
              </a:rPr>
              <a:t>pinLed</a:t>
            </a:r>
            <a:r>
              <a:rPr lang="pt-BR" sz="1600" b="1" dirty="0">
                <a:latin typeface="Britannic Bold" panose="020B0903060703020204" pitchFamily="34" charset="0"/>
              </a:rPr>
              <a:t>, </a:t>
            </a:r>
            <a:r>
              <a:rPr lang="pt-BR" sz="1600" b="1" dirty="0" err="1">
                <a:latin typeface="Britannic Bold" panose="020B0903060703020204" pitchFamily="34" charset="0"/>
              </a:rPr>
              <a:t>estadoBotao</a:t>
            </a:r>
            <a:r>
              <a:rPr lang="pt-BR" sz="1600" b="1" dirty="0">
                <a:latin typeface="Britannic Bold" panose="020B0903060703020204" pitchFamily="34" charset="0"/>
              </a:rPr>
              <a:t>)</a:t>
            </a:r>
            <a:r>
              <a:rPr lang="pt-BR" sz="1600" dirty="0">
                <a:latin typeface="Britannic Bold" panose="020B0903060703020204" pitchFamily="34" charset="0"/>
              </a:rPr>
              <a:t> escreve no pino 13 o valor atual da variável. Para vermos a mudança do estado do pino na tela do computador acrescentamos no final de nosso código o comando </a:t>
            </a:r>
            <a:r>
              <a:rPr lang="pt-BR" sz="1600" b="1" dirty="0" err="1">
                <a:latin typeface="Britannic Bold" panose="020B0903060703020204" pitchFamily="34" charset="0"/>
              </a:rPr>
              <a:t>Serial.println</a:t>
            </a:r>
            <a:r>
              <a:rPr lang="pt-BR" sz="1600" b="1" dirty="0">
                <a:latin typeface="Britannic Bold" panose="020B0903060703020204" pitchFamily="34" charset="0"/>
              </a:rPr>
              <a:t>(</a:t>
            </a:r>
            <a:r>
              <a:rPr lang="pt-BR" sz="1600" b="1" dirty="0" err="1">
                <a:latin typeface="Britannic Bold" panose="020B0903060703020204" pitchFamily="34" charset="0"/>
              </a:rPr>
              <a:t>estadoBotão</a:t>
            </a:r>
            <a:r>
              <a:rPr lang="pt-BR" sz="1600" b="1" dirty="0">
                <a:latin typeface="Britannic Bold" panose="020B0903060703020204" pitchFamily="34" charset="0"/>
              </a:rPr>
              <a:t>) </a:t>
            </a:r>
            <a:r>
              <a:rPr lang="pt-BR" sz="1600" dirty="0">
                <a:latin typeface="Britannic Bold" panose="020B0903060703020204" pitchFamily="34" charset="0"/>
              </a:rPr>
              <a:t>para mostrar no monitor serial o valor atual da variável </a:t>
            </a:r>
            <a:r>
              <a:rPr lang="pt-BR" sz="1600" b="1" dirty="0" err="1">
                <a:latin typeface="Britannic Bold" panose="020B0903060703020204" pitchFamily="34" charset="0"/>
              </a:rPr>
              <a:t>estadoBotao</a:t>
            </a:r>
            <a:r>
              <a:rPr lang="pt-BR" sz="1600" b="1" dirty="0">
                <a:latin typeface="Britannic Bold" panose="020B0903060703020204" pitchFamily="34" charset="0"/>
              </a:rPr>
              <a:t>. </a:t>
            </a:r>
            <a:endParaRPr lang="pt-BR" sz="1600" dirty="0">
              <a:latin typeface="Britannic Bold" panose="020B0903060703020204" pitchFamily="34" charset="0"/>
            </a:endParaRPr>
          </a:p>
        </p:txBody>
      </p:sp>
      <p:sp>
        <p:nvSpPr>
          <p:cNvPr id="3" name="Retângulo de cantos arredondados 2">
            <a:hlinkClick r:id="rId2" action="ppaction://hlinksldjump"/>
          </p:cNvPr>
          <p:cNvSpPr/>
          <p:nvPr/>
        </p:nvSpPr>
        <p:spPr>
          <a:xfrm>
            <a:off x="3474393" y="4095353"/>
            <a:ext cx="2195214" cy="565026"/>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Clique para abrir o código exemplo</a:t>
            </a:r>
            <a:endParaRPr lang="pt-BR" dirty="0"/>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017604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bg>
      <p:bgPr>
        <a:solidFill>
          <a:srgbClr val="D8BB8C">
            <a:alpha val="38000"/>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p:cNvSpPr/>
          <p:nvPr/>
        </p:nvSpPr>
        <p:spPr>
          <a:xfrm>
            <a:off x="2676525" y="556379"/>
            <a:ext cx="3798168" cy="4524315"/>
          </a:xfrm>
          <a:prstGeom prst="rect">
            <a:avLst/>
          </a:prstGeom>
        </p:spPr>
        <p:txBody>
          <a:bodyPr wrap="square">
            <a:spAutoFit/>
          </a:bodyPr>
          <a:lstStyle/>
          <a:p>
            <a:r>
              <a:rPr lang="pt-BR" dirty="0" err="1"/>
              <a:t>int</a:t>
            </a:r>
            <a:r>
              <a:rPr lang="pt-BR" dirty="0"/>
              <a:t> </a:t>
            </a:r>
            <a:r>
              <a:rPr lang="pt-BR" dirty="0" err="1"/>
              <a:t>pinLed</a:t>
            </a:r>
            <a:r>
              <a:rPr lang="pt-BR" dirty="0"/>
              <a:t> = 13; </a:t>
            </a:r>
          </a:p>
          <a:p>
            <a:r>
              <a:rPr lang="pt-BR" dirty="0" err="1"/>
              <a:t>int</a:t>
            </a:r>
            <a:r>
              <a:rPr lang="pt-BR" dirty="0"/>
              <a:t> </a:t>
            </a:r>
            <a:r>
              <a:rPr lang="pt-BR" dirty="0" err="1"/>
              <a:t>botao</a:t>
            </a:r>
            <a:r>
              <a:rPr lang="pt-BR" dirty="0"/>
              <a:t> = 10;</a:t>
            </a:r>
          </a:p>
          <a:p>
            <a:r>
              <a:rPr lang="pt-BR" dirty="0" err="1"/>
              <a:t>int</a:t>
            </a:r>
            <a:r>
              <a:rPr lang="pt-BR" dirty="0"/>
              <a:t> </a:t>
            </a:r>
            <a:r>
              <a:rPr lang="pt-BR" dirty="0" err="1"/>
              <a:t>estadoBotao</a:t>
            </a:r>
            <a:r>
              <a:rPr lang="pt-BR" dirty="0"/>
              <a:t>;</a:t>
            </a:r>
          </a:p>
          <a:p>
            <a:r>
              <a:rPr lang="pt-BR" dirty="0"/>
              <a:t> </a:t>
            </a:r>
          </a:p>
          <a:p>
            <a:r>
              <a:rPr lang="pt-BR" dirty="0" err="1"/>
              <a:t>void</a:t>
            </a:r>
            <a:r>
              <a:rPr lang="pt-BR" dirty="0"/>
              <a:t> setup() {</a:t>
            </a:r>
          </a:p>
          <a:p>
            <a:r>
              <a:rPr lang="en-US" dirty="0" err="1"/>
              <a:t>Serial.begin</a:t>
            </a:r>
            <a:r>
              <a:rPr lang="en-US" dirty="0"/>
              <a:t>(9600); </a:t>
            </a:r>
            <a:endParaRPr lang="pt-BR" dirty="0"/>
          </a:p>
          <a:p>
            <a:r>
              <a:rPr lang="en-US" dirty="0" err="1"/>
              <a:t>pinMode</a:t>
            </a:r>
            <a:r>
              <a:rPr lang="en-US" dirty="0"/>
              <a:t>(</a:t>
            </a:r>
            <a:r>
              <a:rPr lang="en-US" dirty="0" err="1"/>
              <a:t>pinLed</a:t>
            </a:r>
            <a:r>
              <a:rPr lang="en-US" dirty="0"/>
              <a:t>, OUTPUT);  </a:t>
            </a:r>
            <a:endParaRPr lang="pt-BR" dirty="0"/>
          </a:p>
          <a:p>
            <a:r>
              <a:rPr lang="en-US" dirty="0" err="1"/>
              <a:t>pinMode</a:t>
            </a:r>
            <a:r>
              <a:rPr lang="en-US" dirty="0"/>
              <a:t>(</a:t>
            </a:r>
            <a:r>
              <a:rPr lang="en-US" dirty="0" err="1"/>
              <a:t>botao</a:t>
            </a:r>
            <a:r>
              <a:rPr lang="en-US" dirty="0"/>
              <a:t>, INPUT);</a:t>
            </a:r>
            <a:endParaRPr lang="pt-BR" dirty="0"/>
          </a:p>
          <a:p>
            <a:r>
              <a:rPr lang="en-US" dirty="0"/>
              <a:t>}</a:t>
            </a:r>
            <a:endParaRPr lang="pt-BR" dirty="0"/>
          </a:p>
          <a:p>
            <a:r>
              <a:rPr lang="en-US" dirty="0"/>
              <a:t> </a:t>
            </a:r>
            <a:endParaRPr lang="pt-BR" dirty="0"/>
          </a:p>
          <a:p>
            <a:r>
              <a:rPr lang="en-US" dirty="0"/>
              <a:t>void loop() {</a:t>
            </a:r>
            <a:endParaRPr lang="pt-BR" dirty="0"/>
          </a:p>
          <a:p>
            <a:r>
              <a:rPr lang="en-US" dirty="0" err="1"/>
              <a:t>estadoBotao</a:t>
            </a:r>
            <a:r>
              <a:rPr lang="en-US" dirty="0"/>
              <a:t> = </a:t>
            </a:r>
            <a:r>
              <a:rPr lang="en-US" dirty="0" err="1"/>
              <a:t>digitalRead</a:t>
            </a:r>
            <a:r>
              <a:rPr lang="en-US" dirty="0"/>
              <a:t>(</a:t>
            </a:r>
            <a:r>
              <a:rPr lang="en-US" dirty="0" err="1"/>
              <a:t>botao</a:t>
            </a:r>
            <a:r>
              <a:rPr lang="en-US" dirty="0"/>
              <a:t>);   </a:t>
            </a:r>
            <a:endParaRPr lang="pt-BR" dirty="0"/>
          </a:p>
          <a:p>
            <a:r>
              <a:rPr lang="pt-BR" dirty="0" err="1"/>
              <a:t>digitalWrite</a:t>
            </a:r>
            <a:r>
              <a:rPr lang="pt-BR" dirty="0"/>
              <a:t>(</a:t>
            </a:r>
            <a:r>
              <a:rPr lang="pt-BR" dirty="0" err="1"/>
              <a:t>pinLed</a:t>
            </a:r>
            <a:r>
              <a:rPr lang="pt-BR" dirty="0"/>
              <a:t>, </a:t>
            </a:r>
            <a:r>
              <a:rPr lang="pt-BR" dirty="0" err="1"/>
              <a:t>estadoBotao</a:t>
            </a:r>
            <a:r>
              <a:rPr lang="pt-BR" dirty="0"/>
              <a:t>);  </a:t>
            </a:r>
          </a:p>
          <a:p>
            <a:r>
              <a:rPr lang="pt-BR" dirty="0"/>
              <a:t>                                    </a:t>
            </a:r>
          </a:p>
          <a:p>
            <a:r>
              <a:rPr lang="pt-BR" dirty="0" err="1"/>
              <a:t>Serial.println</a:t>
            </a:r>
            <a:r>
              <a:rPr lang="pt-BR" dirty="0"/>
              <a:t>(</a:t>
            </a:r>
            <a:r>
              <a:rPr lang="pt-BR" dirty="0" err="1"/>
              <a:t>estadoBotao</a:t>
            </a:r>
            <a:r>
              <a:rPr lang="pt-BR" dirty="0"/>
              <a:t>); </a:t>
            </a:r>
          </a:p>
          <a:p>
            <a:r>
              <a:rPr lang="pt-BR" dirty="0"/>
              <a:t>}</a:t>
            </a:r>
          </a:p>
        </p:txBody>
      </p:sp>
      <p:sp>
        <p:nvSpPr>
          <p:cNvPr id="3" name="Retângulo 2"/>
          <p:cNvSpPr/>
          <p:nvPr/>
        </p:nvSpPr>
        <p:spPr>
          <a:xfrm>
            <a:off x="375408" y="4973945"/>
            <a:ext cx="8339917" cy="923330"/>
          </a:xfrm>
          <a:prstGeom prst="rect">
            <a:avLst/>
          </a:prstGeom>
        </p:spPr>
        <p:txBody>
          <a:bodyPr wrap="square">
            <a:spAutoFit/>
          </a:bodyPr>
          <a:lstStyle/>
          <a:p>
            <a:r>
              <a:rPr lang="pt-BR" dirty="0"/>
              <a:t> </a:t>
            </a:r>
          </a:p>
          <a:p>
            <a:r>
              <a:rPr lang="pt-BR" dirty="0" smtClean="0"/>
              <a:t>É </a:t>
            </a:r>
            <a:r>
              <a:rPr lang="pt-BR" dirty="0"/>
              <a:t>importante lembrarmos que o nome de variáveis não deve possuir acentos, por isso </a:t>
            </a:r>
            <a:r>
              <a:rPr lang="pt-BR" b="1" dirty="0" err="1"/>
              <a:t>botao</a:t>
            </a:r>
            <a:r>
              <a:rPr lang="pt-BR" dirty="0"/>
              <a:t> e </a:t>
            </a:r>
            <a:r>
              <a:rPr lang="pt-BR" b="1" dirty="0" err="1"/>
              <a:t>estadoBotao</a:t>
            </a:r>
            <a:r>
              <a:rPr lang="pt-BR" dirty="0"/>
              <a:t> estão escritos dessa forma. </a:t>
            </a:r>
          </a:p>
        </p:txBody>
      </p:sp>
      <p:sp>
        <p:nvSpPr>
          <p:cNvPr id="4" name="CaixaDeTexto 3"/>
          <p:cNvSpPr txBox="1"/>
          <p:nvPr/>
        </p:nvSpPr>
        <p:spPr>
          <a:xfrm>
            <a:off x="143515" y="404664"/>
            <a:ext cx="2052222" cy="307777"/>
          </a:xfrm>
          <a:prstGeom prst="rect">
            <a:avLst/>
          </a:prstGeom>
          <a:noFill/>
        </p:spPr>
        <p:txBody>
          <a:bodyPr wrap="square" rtlCol="0">
            <a:spAutoFit/>
          </a:bodyPr>
          <a:lstStyle/>
          <a:p>
            <a:r>
              <a:rPr lang="pt-BR" sz="1400" u="sng" dirty="0" smtClean="0"/>
              <a:t>Código exemplo Cap. V:</a:t>
            </a:r>
            <a:endParaRPr lang="pt-BR" sz="1400" u="sng" dirty="0"/>
          </a:p>
        </p:txBody>
      </p:sp>
    </p:spTree>
    <p:extLst>
      <p:ext uri="{BB962C8B-B14F-4D97-AF65-F5344CB8AC3E}">
        <p14:creationId xmlns:p14="http://schemas.microsoft.com/office/powerpoint/2010/main" val="32843382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D8BB8C">
            <a:alpha val="38000"/>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4" name="Retângulo 3"/>
          <p:cNvSpPr/>
          <p:nvPr/>
        </p:nvSpPr>
        <p:spPr>
          <a:xfrm>
            <a:off x="402042" y="408683"/>
            <a:ext cx="8339917" cy="2862322"/>
          </a:xfrm>
          <a:prstGeom prst="rect">
            <a:avLst/>
          </a:prstGeom>
        </p:spPr>
        <p:txBody>
          <a:bodyPr wrap="square">
            <a:spAutoFit/>
          </a:bodyPr>
          <a:lstStyle/>
          <a:p>
            <a:r>
              <a:rPr lang="pt-BR" b="1" dirty="0">
                <a:latin typeface="Britannic Bold" panose="020B0903060703020204" pitchFamily="34" charset="0"/>
              </a:rPr>
              <a:t>5.1 </a:t>
            </a:r>
            <a:r>
              <a:rPr lang="pt-BR" b="1" dirty="0" smtClean="0">
                <a:latin typeface="Britannic Bold" panose="020B0903060703020204" pitchFamily="34" charset="0"/>
              </a:rPr>
              <a:t>Comentários</a:t>
            </a:r>
          </a:p>
          <a:p>
            <a:endParaRPr lang="pt-BR" dirty="0">
              <a:latin typeface="Britannic Bold" panose="020B0903060703020204" pitchFamily="34" charset="0"/>
            </a:endParaRPr>
          </a:p>
          <a:p>
            <a:pPr algn="just">
              <a:lnSpc>
                <a:spcPct val="150000"/>
              </a:lnSpc>
            </a:pPr>
            <a:r>
              <a:rPr lang="pt-BR" sz="1600" dirty="0">
                <a:latin typeface="Britannic Bold" panose="020B0903060703020204" pitchFamily="34" charset="0"/>
              </a:rPr>
              <a:t>Conforme se observa na figura 13, o código também pode conter comentários a respeito do que foi digitado em cada linha de comando e que não serão interpretados pelo programa. Isso pode ser útil para não esquecermos o que uma linha ou bloco de instrução faz. Esses comentários são digitados depois de // no caso de ser apenas uma linha. Para várias linhas de comentários podemos utilizar o /* no início e */ no final, ou seja, tudo que estiver dentro de /*...*/ será tratado como comentário. Como no exemplo:</a:t>
            </a:r>
          </a:p>
        </p:txBody>
      </p:sp>
      <p:sp>
        <p:nvSpPr>
          <p:cNvPr id="12" name="Chave esquerda 11"/>
          <p:cNvSpPr>
            <a:spLocks/>
          </p:cNvSpPr>
          <p:nvPr/>
        </p:nvSpPr>
        <p:spPr>
          <a:xfrm rot="16200000">
            <a:off x="1923386" y="2981272"/>
            <a:ext cx="400685" cy="3024337"/>
          </a:xfrm>
          <a:prstGeom prst="leftBrace">
            <a:avLst>
              <a:gd name="adj1" fmla="val 21154"/>
              <a:gd name="adj2" fmla="val 51820"/>
            </a:avLst>
          </a:prstGeom>
          <a:noFill/>
          <a:ln w="9525"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pt-BR"/>
          </a:p>
        </p:txBody>
      </p:sp>
      <p:sp>
        <p:nvSpPr>
          <p:cNvPr id="13" name="Chave esquerda 12"/>
          <p:cNvSpPr>
            <a:spLocks/>
          </p:cNvSpPr>
          <p:nvPr/>
        </p:nvSpPr>
        <p:spPr>
          <a:xfrm rot="16200000">
            <a:off x="5967939" y="2633337"/>
            <a:ext cx="400685" cy="3720204"/>
          </a:xfrm>
          <a:prstGeom prst="leftBrace">
            <a:avLst>
              <a:gd name="adj1" fmla="val 21154"/>
              <a:gd name="adj2" fmla="val 51820"/>
            </a:avLst>
          </a:prstGeom>
          <a:noFill/>
          <a:ln w="9525"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pt-BR"/>
          </a:p>
        </p:txBody>
      </p:sp>
      <p:sp>
        <p:nvSpPr>
          <p:cNvPr id="5" name="Rectangle 7"/>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10" name="Retângulo 9"/>
          <p:cNvSpPr/>
          <p:nvPr/>
        </p:nvSpPr>
        <p:spPr>
          <a:xfrm>
            <a:off x="510579" y="3573016"/>
            <a:ext cx="8202407" cy="584775"/>
          </a:xfrm>
          <a:prstGeom prst="rect">
            <a:avLst/>
          </a:prstGeom>
        </p:spPr>
        <p:txBody>
          <a:bodyPr wrap="square">
            <a:spAutoFit/>
          </a:bodyPr>
          <a:lstStyle/>
          <a:p>
            <a:r>
              <a:rPr lang="pt-BR" sz="1600" dirty="0" err="1" smtClean="0">
                <a:latin typeface="Britannic Bold" panose="020B0903060703020204" pitchFamily="34" charset="0"/>
              </a:rPr>
              <a:t>estadoBotao</a:t>
            </a:r>
            <a:r>
              <a:rPr lang="pt-BR" sz="1600" dirty="0" smtClean="0">
                <a:latin typeface="Britannic Bold" panose="020B0903060703020204" pitchFamily="34" charset="0"/>
              </a:rPr>
              <a:t> </a:t>
            </a:r>
            <a:r>
              <a:rPr lang="pt-BR" sz="1600" dirty="0">
                <a:latin typeface="Aharoni" panose="02010803020104030203" pitchFamily="2" charset="-79"/>
                <a:cs typeface="Aharoni" panose="02010803020104030203" pitchFamily="2" charset="-79"/>
              </a:rPr>
              <a:t>=</a:t>
            </a:r>
            <a:r>
              <a:rPr lang="pt-BR" sz="1600" dirty="0">
                <a:latin typeface="Britannic Bold" panose="020B0903060703020204" pitchFamily="34" charset="0"/>
              </a:rPr>
              <a:t> </a:t>
            </a:r>
            <a:r>
              <a:rPr lang="pt-BR" sz="1600" dirty="0" err="1">
                <a:latin typeface="Britannic Bold" panose="020B0903060703020204" pitchFamily="34" charset="0"/>
              </a:rPr>
              <a:t>digitalRead</a:t>
            </a:r>
            <a:r>
              <a:rPr lang="pt-BR" sz="1600" dirty="0">
                <a:latin typeface="Britannic Bold" panose="020B0903060703020204" pitchFamily="34" charset="0"/>
              </a:rPr>
              <a:t>(</a:t>
            </a:r>
            <a:r>
              <a:rPr lang="pt-BR" sz="1600" dirty="0" err="1">
                <a:latin typeface="Britannic Bold" panose="020B0903060703020204" pitchFamily="34" charset="0"/>
              </a:rPr>
              <a:t>botao</a:t>
            </a:r>
            <a:r>
              <a:rPr lang="pt-BR" sz="1600" dirty="0">
                <a:latin typeface="Britannic Bold" panose="020B0903060703020204" pitchFamily="34" charset="0"/>
              </a:rPr>
              <a:t>);             //verifica o estado do Botão</a:t>
            </a:r>
          </a:p>
          <a:p>
            <a:r>
              <a:rPr lang="pt-BR" sz="1600" dirty="0" err="1">
                <a:latin typeface="Britannic Bold" panose="020B0903060703020204" pitchFamily="34" charset="0"/>
              </a:rPr>
              <a:t>digitalWrite</a:t>
            </a:r>
            <a:r>
              <a:rPr lang="pt-BR" sz="1600" dirty="0">
                <a:latin typeface="Britannic Bold" panose="020B0903060703020204" pitchFamily="34" charset="0"/>
              </a:rPr>
              <a:t>(</a:t>
            </a:r>
            <a:r>
              <a:rPr lang="pt-BR" sz="1600" dirty="0" err="1">
                <a:latin typeface="Britannic Bold" panose="020B0903060703020204" pitchFamily="34" charset="0"/>
              </a:rPr>
              <a:t>pinLed</a:t>
            </a:r>
            <a:r>
              <a:rPr lang="pt-BR" sz="1600" dirty="0">
                <a:latin typeface="Britannic Bold" panose="020B0903060703020204" pitchFamily="34" charset="0"/>
              </a:rPr>
              <a:t>, </a:t>
            </a:r>
            <a:r>
              <a:rPr lang="pt-BR" sz="1600" dirty="0" err="1">
                <a:latin typeface="Britannic Bold" panose="020B0903060703020204" pitchFamily="34" charset="0"/>
              </a:rPr>
              <a:t>estadoBotao</a:t>
            </a:r>
            <a:r>
              <a:rPr lang="pt-BR" sz="1600" dirty="0">
                <a:latin typeface="Britannic Bold" panose="020B0903060703020204" pitchFamily="34" charset="0"/>
              </a:rPr>
              <a:t>);           /*liga o </a:t>
            </a:r>
            <a:r>
              <a:rPr lang="pt-BR" sz="1600" dirty="0" err="1">
                <a:latin typeface="Britannic Bold" panose="020B0903060703020204" pitchFamily="34" charset="0"/>
              </a:rPr>
              <a:t>pinLed</a:t>
            </a:r>
            <a:r>
              <a:rPr lang="pt-BR" sz="1600" dirty="0">
                <a:latin typeface="Britannic Bold" panose="020B0903060703020204" pitchFamily="34" charset="0"/>
              </a:rPr>
              <a:t> de acordo com a variável </a:t>
            </a:r>
          </a:p>
        </p:txBody>
      </p:sp>
      <p:sp>
        <p:nvSpPr>
          <p:cNvPr id="11" name="Retângulo 10"/>
          <p:cNvSpPr/>
          <p:nvPr/>
        </p:nvSpPr>
        <p:spPr>
          <a:xfrm>
            <a:off x="1292403" y="4683969"/>
            <a:ext cx="6377395" cy="338554"/>
          </a:xfrm>
          <a:prstGeom prst="rect">
            <a:avLst/>
          </a:prstGeom>
        </p:spPr>
        <p:txBody>
          <a:bodyPr wrap="square">
            <a:spAutoFit/>
          </a:bodyPr>
          <a:lstStyle/>
          <a:p>
            <a:r>
              <a:rPr lang="pt-BR" sz="1600" dirty="0">
                <a:latin typeface="Britannic Bold" panose="020B0903060703020204" pitchFamily="34" charset="0"/>
              </a:rPr>
              <a:t>Linhas de comando                                           Comentários</a:t>
            </a:r>
          </a:p>
        </p:txBody>
      </p:sp>
      <p:pic>
        <p:nvPicPr>
          <p:cNvPr id="24"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1414805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D8BB8C">
            <a:alpha val="38000"/>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366037" y="474345"/>
            <a:ext cx="8411926" cy="5170646"/>
          </a:xfrm>
          <a:prstGeom prst="rect">
            <a:avLst/>
          </a:prstGeom>
        </p:spPr>
        <p:txBody>
          <a:bodyPr wrap="square">
            <a:spAutoFit/>
          </a:bodyPr>
          <a:lstStyle/>
          <a:p>
            <a:r>
              <a:rPr lang="pt-BR" b="1" dirty="0">
                <a:latin typeface="Britannic Bold" panose="020B0903060703020204" pitchFamily="34" charset="0"/>
              </a:rPr>
              <a:t>5.2 Monitor Serial e o Comando </a:t>
            </a:r>
            <a:r>
              <a:rPr lang="pt-BR" b="1" dirty="0" err="1">
                <a:latin typeface="Britannic Bold" panose="020B0903060703020204" pitchFamily="34" charset="0"/>
              </a:rPr>
              <a:t>Serial.print</a:t>
            </a:r>
            <a:r>
              <a:rPr lang="pt-BR" b="1" dirty="0">
                <a:latin typeface="Britannic Bold" panose="020B0903060703020204" pitchFamily="34" charset="0"/>
              </a:rPr>
              <a:t>() </a:t>
            </a:r>
            <a:endParaRPr lang="pt-BR" b="1" dirty="0" smtClean="0">
              <a:latin typeface="Britannic Bold" panose="020B0903060703020204" pitchFamily="34" charset="0"/>
            </a:endParaRPr>
          </a:p>
          <a:p>
            <a:endParaRPr lang="pt-BR" sz="1200" dirty="0">
              <a:latin typeface="Britannic Bold" panose="020B0903060703020204" pitchFamily="34" charset="0"/>
            </a:endParaRPr>
          </a:p>
          <a:p>
            <a:pPr algn="just">
              <a:lnSpc>
                <a:spcPct val="150000"/>
              </a:lnSpc>
            </a:pPr>
            <a:r>
              <a:rPr lang="pt-BR" sz="1600" dirty="0">
                <a:latin typeface="Britannic Bold" panose="020B0903060703020204" pitchFamily="34" charset="0"/>
              </a:rPr>
              <a:t>Um comando bastante usado como forma de visualizar no </a:t>
            </a:r>
            <a:r>
              <a:rPr lang="pt-BR" sz="1600" b="1" dirty="0">
                <a:latin typeface="Britannic Bold" panose="020B0903060703020204" pitchFamily="34" charset="0"/>
              </a:rPr>
              <a:t>Monitor</a:t>
            </a:r>
            <a:r>
              <a:rPr lang="pt-BR" sz="1600" dirty="0">
                <a:latin typeface="Britannic Bold" panose="020B0903060703020204" pitchFamily="34" charset="0"/>
              </a:rPr>
              <a:t> </a:t>
            </a:r>
            <a:r>
              <a:rPr lang="pt-BR" sz="1600" b="1" dirty="0">
                <a:latin typeface="Britannic Bold" panose="020B0903060703020204" pitchFamily="34" charset="0"/>
              </a:rPr>
              <a:t>Serial </a:t>
            </a:r>
            <a:r>
              <a:rPr lang="pt-BR" sz="1600" dirty="0">
                <a:latin typeface="Britannic Bold" panose="020B0903060703020204" pitchFamily="34" charset="0"/>
              </a:rPr>
              <a:t>o que esta acontecendo com o Arduino é o </a:t>
            </a:r>
            <a:r>
              <a:rPr lang="pt-BR" sz="1600" b="1" dirty="0" err="1">
                <a:latin typeface="Britannic Bold" panose="020B0903060703020204" pitchFamily="34" charset="0"/>
              </a:rPr>
              <a:t>Serial.print</a:t>
            </a:r>
            <a:r>
              <a:rPr lang="pt-BR" sz="1600" b="1" dirty="0">
                <a:latin typeface="Britannic Bold" panose="020B0903060703020204" pitchFamily="34" charset="0"/>
              </a:rPr>
              <a:t>().</a:t>
            </a:r>
            <a:r>
              <a:rPr lang="pt-BR" sz="1600" dirty="0">
                <a:latin typeface="Britannic Bold" panose="020B0903060703020204" pitchFamily="34" charset="0"/>
              </a:rPr>
              <a:t> Podemos usá-lo para obter um valor de uma variável, cálculo, medida</a:t>
            </a:r>
            <a:r>
              <a:rPr lang="pt-BR" sz="1600" b="1" dirty="0">
                <a:latin typeface="Britannic Bold" panose="020B0903060703020204" pitchFamily="34" charset="0"/>
              </a:rPr>
              <a:t> </a:t>
            </a:r>
            <a:r>
              <a:rPr lang="pt-BR" sz="1600" dirty="0">
                <a:latin typeface="Britannic Bold" panose="020B0903060703020204" pitchFamily="34" charset="0"/>
              </a:rPr>
              <a:t>ou digitar um texto colocando entre aspas. O comando </a:t>
            </a:r>
            <a:r>
              <a:rPr lang="pt-BR" sz="1600" dirty="0" err="1">
                <a:latin typeface="Britannic Bold" panose="020B0903060703020204" pitchFamily="34" charset="0"/>
              </a:rPr>
              <a:t>Serial.print</a:t>
            </a:r>
            <a:r>
              <a:rPr lang="pt-BR" sz="1600" dirty="0">
                <a:latin typeface="Britannic Bold" panose="020B0903060703020204" pitchFamily="34" charset="0"/>
              </a:rPr>
              <a:t>() escreve na mesma linha, já o comando </a:t>
            </a:r>
            <a:r>
              <a:rPr lang="pt-BR" sz="1600" dirty="0" err="1">
                <a:latin typeface="Britannic Bold" panose="020B0903060703020204" pitchFamily="34" charset="0"/>
              </a:rPr>
              <a:t>Serial.println</a:t>
            </a:r>
            <a:r>
              <a:rPr lang="pt-BR" sz="1600" dirty="0">
                <a:latin typeface="Britannic Bold" panose="020B0903060703020204" pitchFamily="34" charset="0"/>
              </a:rPr>
              <a:t>() escreve e troca o cursor para linha seguinte. </a:t>
            </a:r>
            <a:endParaRPr lang="pt-BR" sz="1600" dirty="0" smtClean="0">
              <a:latin typeface="Britannic Bold" panose="020B0903060703020204" pitchFamily="34" charset="0"/>
            </a:endParaRPr>
          </a:p>
          <a:p>
            <a:pPr algn="just"/>
            <a:endParaRPr lang="pt-BR" sz="1200" dirty="0">
              <a:latin typeface="Britannic Bold" panose="020B0903060703020204" pitchFamily="34" charset="0"/>
            </a:endParaRPr>
          </a:p>
          <a:p>
            <a:pPr algn="just">
              <a:lnSpc>
                <a:spcPct val="150000"/>
              </a:lnSpc>
            </a:pPr>
            <a:r>
              <a:rPr lang="pt-BR" sz="1600" dirty="0">
                <a:latin typeface="Britannic Bold" panose="020B0903060703020204" pitchFamily="34" charset="0"/>
              </a:rPr>
              <a:t>Para inicial a comunicação serial usamos o comando </a:t>
            </a:r>
            <a:r>
              <a:rPr lang="pt-BR" sz="1600" b="1" dirty="0" err="1">
                <a:latin typeface="Britannic Bold" panose="020B0903060703020204" pitchFamily="34" charset="0"/>
              </a:rPr>
              <a:t>Serial.begin</a:t>
            </a:r>
            <a:r>
              <a:rPr lang="pt-BR" sz="1600" b="1" dirty="0">
                <a:latin typeface="Britannic Bold" panose="020B0903060703020204" pitchFamily="34" charset="0"/>
              </a:rPr>
              <a:t>(9600)</a:t>
            </a:r>
            <a:r>
              <a:rPr lang="pt-BR" sz="1600" dirty="0">
                <a:latin typeface="Britannic Bold" panose="020B0903060703020204" pitchFamily="34" charset="0"/>
              </a:rPr>
              <a:t>. Esse valor dentro dos parênteses é a velocidade de comunicação em bits por segundo (</a:t>
            </a:r>
            <a:r>
              <a:rPr lang="pt-BR" sz="1600" dirty="0" err="1">
                <a:latin typeface="Britannic Bold" panose="020B0903060703020204" pitchFamily="34" charset="0"/>
              </a:rPr>
              <a:t>bps</a:t>
            </a:r>
            <a:r>
              <a:rPr lang="pt-BR" sz="1600" dirty="0">
                <a:latin typeface="Britannic Bold" panose="020B0903060703020204" pitchFamily="34" charset="0"/>
              </a:rPr>
              <a:t>). </a:t>
            </a:r>
          </a:p>
          <a:p>
            <a:pPr algn="just">
              <a:lnSpc>
                <a:spcPct val="150000"/>
              </a:lnSpc>
            </a:pPr>
            <a:r>
              <a:rPr lang="pt-BR" sz="1600" dirty="0">
                <a:latin typeface="Britannic Bold" panose="020B0903060703020204" pitchFamily="34" charset="0"/>
              </a:rPr>
              <a:t>Depois de compilar e carregar o código podemos abrir o monitor clicando no ícone da lupa, localizado na parte superior direita do programa do Arduino. A caixa de texto da parte superior pode enviar valores de entrada para a placa. O monitor serial não escreve textos com acentos</a:t>
            </a:r>
            <a:r>
              <a:rPr lang="pt-BR" sz="1600" dirty="0" smtClean="0">
                <a:latin typeface="Britannic Bold" panose="020B0903060703020204" pitchFamily="34" charset="0"/>
              </a:rPr>
              <a:t>. Abaixo quatro exemplos utilizando o </a:t>
            </a:r>
            <a:r>
              <a:rPr lang="pt-BR" sz="1600" dirty="0" err="1" smtClean="0">
                <a:latin typeface="Britannic Bold" panose="020B0903060703020204" pitchFamily="34" charset="0"/>
              </a:rPr>
              <a:t>Serial.print</a:t>
            </a:r>
            <a:r>
              <a:rPr lang="pt-BR" sz="1600" dirty="0" smtClean="0">
                <a:latin typeface="Britannic Bold" panose="020B0903060703020204" pitchFamily="34" charset="0"/>
              </a:rPr>
              <a:t>(). Perceba as diferenças. </a:t>
            </a:r>
            <a:endParaRPr lang="pt-BR" sz="1600" dirty="0">
              <a:latin typeface="Britannic Bold" panose="020B0903060703020204" pitchFamily="34" charset="0"/>
            </a:endParaRPr>
          </a:p>
        </p:txBody>
      </p:sp>
      <p:sp>
        <p:nvSpPr>
          <p:cNvPr id="3" name="Retângulo de cantos arredondados 2">
            <a:hlinkClick r:id="rId2" action="ppaction://hlinksldjump"/>
          </p:cNvPr>
          <p:cNvSpPr/>
          <p:nvPr/>
        </p:nvSpPr>
        <p:spPr>
          <a:xfrm>
            <a:off x="1759521" y="5373216"/>
            <a:ext cx="1224136" cy="360040"/>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Exemplo A</a:t>
            </a:r>
            <a:endParaRPr lang="pt-BR" dirty="0"/>
          </a:p>
        </p:txBody>
      </p:sp>
      <p:sp>
        <p:nvSpPr>
          <p:cNvPr id="13" name="Retângulo de cantos arredondados 12">
            <a:hlinkClick r:id="rId3" action="ppaction://hlinksldjump"/>
          </p:cNvPr>
          <p:cNvSpPr/>
          <p:nvPr/>
        </p:nvSpPr>
        <p:spPr>
          <a:xfrm>
            <a:off x="3295683" y="5373216"/>
            <a:ext cx="1224136" cy="360040"/>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Exemplo B</a:t>
            </a:r>
            <a:endParaRPr lang="pt-BR" dirty="0"/>
          </a:p>
        </p:txBody>
      </p:sp>
      <p:sp>
        <p:nvSpPr>
          <p:cNvPr id="14" name="Retângulo de cantos arredondados 13">
            <a:hlinkClick r:id="rId4" action="ppaction://hlinksldjump"/>
          </p:cNvPr>
          <p:cNvSpPr/>
          <p:nvPr/>
        </p:nvSpPr>
        <p:spPr>
          <a:xfrm>
            <a:off x="4831845" y="5373216"/>
            <a:ext cx="1224136" cy="360040"/>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Exemplo C</a:t>
            </a:r>
            <a:endParaRPr lang="pt-BR" dirty="0"/>
          </a:p>
        </p:txBody>
      </p:sp>
      <p:sp>
        <p:nvSpPr>
          <p:cNvPr id="15" name="Retângulo de cantos arredondados 14">
            <a:hlinkClick r:id="rId5" action="ppaction://hlinksldjump"/>
          </p:cNvPr>
          <p:cNvSpPr/>
          <p:nvPr/>
        </p:nvSpPr>
        <p:spPr>
          <a:xfrm>
            <a:off x="6368008" y="5373216"/>
            <a:ext cx="1224136" cy="360040"/>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Exemplo D</a:t>
            </a:r>
            <a:endParaRPr lang="pt-BR" dirty="0"/>
          </a:p>
        </p:txBody>
      </p:sp>
      <p:pic>
        <p:nvPicPr>
          <p:cNvPr id="31"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14371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13152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Resultado de imagem para icones pagina inicial">
            <a:hlinkClick r:id="rId10" action="ppaction://hlinksldjump"/>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101487" y="598599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6" descr="Resultado de imagem para icones fechar">
            <a:hlinkClick r:id="rId12" action="ppaction://hlinksldjump"/>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266332" y="596600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a:hlinkClick r:id="rId14" action="ppaction://hlinksldjump"/>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877483" y="599895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07145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D8BB8C">
            <a:alpha val="38000"/>
          </a:srgb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0" name="Retângulo de cantos arredondados 19">
            <a:hlinkClick r:id="rId2" action="ppaction://hlinksldjump"/>
          </p:cNvPr>
          <p:cNvSpPr/>
          <p:nvPr/>
        </p:nvSpPr>
        <p:spPr>
          <a:xfrm>
            <a:off x="3075320" y="2834935"/>
            <a:ext cx="2993370" cy="1314145"/>
          </a:xfrm>
          <a:prstGeom prst="round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r>
              <a:rPr lang="pt-BR" dirty="0" smtClean="0">
                <a:ln>
                  <a:solidFill>
                    <a:schemeClr val="tx1"/>
                  </a:solidFill>
                </a:ln>
                <a:solidFill>
                  <a:schemeClr val="tx1"/>
                </a:solidFill>
              </a:rPr>
              <a:t>Atividade 2: Teste de Conhecimentos </a:t>
            </a:r>
            <a:r>
              <a:rPr lang="pt-BR" dirty="0">
                <a:ln>
                  <a:solidFill>
                    <a:schemeClr val="tx1"/>
                  </a:solidFill>
                </a:ln>
                <a:solidFill>
                  <a:schemeClr val="tx1"/>
                </a:solidFill>
              </a:rPr>
              <a:t>P</a:t>
            </a:r>
            <a:r>
              <a:rPr lang="pt-BR" dirty="0" smtClean="0">
                <a:ln>
                  <a:solidFill>
                    <a:schemeClr val="tx1"/>
                  </a:solidFill>
                </a:ln>
                <a:solidFill>
                  <a:schemeClr val="tx1"/>
                </a:solidFill>
              </a:rPr>
              <a:t>révios sobre Circuitos Elétricos</a:t>
            </a:r>
          </a:p>
          <a:p>
            <a:pPr algn="ctr"/>
            <a:endParaRPr lang="pt-BR" sz="900" dirty="0" smtClean="0">
              <a:ln>
                <a:solidFill>
                  <a:schemeClr val="tx1"/>
                </a:solidFill>
              </a:ln>
              <a:solidFill>
                <a:schemeClr val="tx1"/>
              </a:solidFill>
            </a:endParaRPr>
          </a:p>
          <a:p>
            <a:pPr algn="ctr"/>
            <a:r>
              <a:rPr lang="pt-BR" sz="1000" dirty="0">
                <a:ln>
                  <a:solidFill>
                    <a:schemeClr val="tx1"/>
                  </a:solidFill>
                </a:ln>
                <a:solidFill>
                  <a:schemeClr val="tx1"/>
                </a:solidFill>
              </a:rPr>
              <a:t>Clique para </a:t>
            </a:r>
            <a:r>
              <a:rPr lang="pt-BR" sz="1000" dirty="0" smtClean="0">
                <a:ln>
                  <a:solidFill>
                    <a:schemeClr val="tx1"/>
                  </a:solidFill>
                </a:ln>
                <a:solidFill>
                  <a:schemeClr val="tx1"/>
                </a:solidFill>
              </a:rPr>
              <a:t>responder</a:t>
            </a:r>
            <a:endParaRPr lang="pt-BR" sz="1000" dirty="0">
              <a:ln>
                <a:solidFill>
                  <a:schemeClr val="tx1"/>
                </a:solidFill>
              </a:ln>
              <a:solidFill>
                <a:schemeClr val="tx1"/>
              </a:solidFill>
            </a:endParaRP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Resultado de imagem para icones pagina inicial">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Resultado de imagem para icones fechar">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33203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7" name="Retângulo 6"/>
          <p:cNvSpPr/>
          <p:nvPr/>
        </p:nvSpPr>
        <p:spPr>
          <a:xfrm>
            <a:off x="539552" y="629067"/>
            <a:ext cx="7992888" cy="3262432"/>
          </a:xfrm>
          <a:prstGeom prst="rect">
            <a:avLst/>
          </a:prstGeom>
        </p:spPr>
        <p:txBody>
          <a:bodyPr wrap="square">
            <a:spAutoFit/>
          </a:bodyPr>
          <a:lstStyle/>
          <a:p>
            <a:r>
              <a:rPr lang="pt-BR" sz="2000" b="1" dirty="0">
                <a:latin typeface="Britannic Bold" panose="020B0903060703020204" pitchFamily="34" charset="0"/>
              </a:rPr>
              <a:t>Capítulo VI: Montando Projetos com o Arduino</a:t>
            </a:r>
            <a:endParaRPr lang="pt-BR" sz="2000" dirty="0">
              <a:latin typeface="Britannic Bold" panose="020B0903060703020204" pitchFamily="34" charset="0"/>
            </a:endParaRPr>
          </a:p>
          <a:p>
            <a:endParaRPr lang="pt-BR" sz="1200" dirty="0" smtClean="0">
              <a:effectLst/>
            </a:endParaRPr>
          </a:p>
          <a:p>
            <a:pPr algn="just">
              <a:lnSpc>
                <a:spcPct val="150000"/>
              </a:lnSpc>
            </a:pPr>
            <a:r>
              <a:rPr lang="pt-BR" sz="1600" dirty="0">
                <a:latin typeface="Britannic Bold" panose="020B0903060703020204" pitchFamily="34" charset="0"/>
              </a:rPr>
              <a:t>Começaremos a estudar alguns conceitos importantes que iremos utilizar para começar a fazer nossos primeiros projetos com o Arduino. Na construção de projetos mais elaborados, precisamos saber montar alguns circuitos que funcionarão integrados a nossa placa Arduino. Para isso, utilizaremos </a:t>
            </a:r>
            <a:r>
              <a:rPr lang="pt-BR" sz="1600" i="1" dirty="0" err="1">
                <a:latin typeface="Britannic Bold" panose="020B0903060703020204" pitchFamily="34" charset="0"/>
              </a:rPr>
              <a:t>protoboards</a:t>
            </a:r>
            <a:r>
              <a:rPr lang="pt-BR" sz="1600" dirty="0">
                <a:latin typeface="Britannic Bold" panose="020B0903060703020204" pitchFamily="34" charset="0"/>
              </a:rPr>
              <a:t>, </a:t>
            </a:r>
            <a:r>
              <a:rPr lang="pt-BR" sz="1600" i="1" dirty="0">
                <a:latin typeface="Britannic Bold" panose="020B0903060703020204" pitchFamily="34" charset="0"/>
              </a:rPr>
              <a:t>jumpers</a:t>
            </a:r>
            <a:r>
              <a:rPr lang="pt-BR" sz="1600" dirty="0">
                <a:latin typeface="Britannic Bold" panose="020B0903060703020204" pitchFamily="34" charset="0"/>
              </a:rPr>
              <a:t>, </a:t>
            </a:r>
            <a:r>
              <a:rPr lang="pt-BR" sz="1600" i="1" dirty="0">
                <a:latin typeface="Britannic Bold" panose="020B0903060703020204" pitchFamily="34" charset="0"/>
              </a:rPr>
              <a:t>resistores</a:t>
            </a:r>
            <a:r>
              <a:rPr lang="pt-BR" sz="1600" dirty="0">
                <a:latin typeface="Britannic Bold" panose="020B0903060703020204" pitchFamily="34" charset="0"/>
              </a:rPr>
              <a:t>, </a:t>
            </a:r>
            <a:r>
              <a:rPr lang="pt-BR" sz="1600" i="1" dirty="0" err="1">
                <a:latin typeface="Britannic Bold" panose="020B0903060703020204" pitchFamily="34" charset="0"/>
              </a:rPr>
              <a:t>LEDs</a:t>
            </a:r>
            <a:r>
              <a:rPr lang="pt-BR" sz="1600" dirty="0">
                <a:latin typeface="Britannic Bold" panose="020B0903060703020204" pitchFamily="34" charset="0"/>
              </a:rPr>
              <a:t>, </a:t>
            </a:r>
            <a:r>
              <a:rPr lang="pt-BR" sz="1600" i="1" dirty="0">
                <a:latin typeface="Britannic Bold" panose="020B0903060703020204" pitchFamily="34" charset="0"/>
              </a:rPr>
              <a:t>relés</a:t>
            </a:r>
            <a:r>
              <a:rPr lang="pt-BR" sz="1600" dirty="0">
                <a:latin typeface="Britannic Bold" panose="020B0903060703020204" pitchFamily="34" charset="0"/>
              </a:rPr>
              <a:t>, </a:t>
            </a:r>
            <a:r>
              <a:rPr lang="pt-BR" sz="1600" i="1" dirty="0">
                <a:latin typeface="Britannic Bold" panose="020B0903060703020204" pitchFamily="34" charset="0"/>
              </a:rPr>
              <a:t>transistores,</a:t>
            </a:r>
            <a:r>
              <a:rPr lang="pt-BR" sz="1600" dirty="0">
                <a:latin typeface="Britannic Bold" panose="020B0903060703020204" pitchFamily="34" charset="0"/>
              </a:rPr>
              <a:t> </a:t>
            </a:r>
            <a:r>
              <a:rPr lang="pt-BR" sz="1600" i="1" dirty="0">
                <a:latin typeface="Britannic Bold" panose="020B0903060703020204" pitchFamily="34" charset="0"/>
              </a:rPr>
              <a:t>sensores</a:t>
            </a:r>
            <a:r>
              <a:rPr lang="pt-BR" sz="1600" dirty="0">
                <a:latin typeface="Britannic Bold" panose="020B0903060703020204" pitchFamily="34" charset="0"/>
              </a:rPr>
              <a:t> e demais componentes que serão comentados assim que aparecerem no texto. Normalmente, um projeto é composto basicamente por três partes:</a:t>
            </a:r>
          </a:p>
        </p:txBody>
      </p:sp>
      <p:pic>
        <p:nvPicPr>
          <p:cNvPr id="73741" name="Picture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138" y="4395788"/>
            <a:ext cx="6601724" cy="961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CaixaDeTexto 8"/>
          <p:cNvSpPr txBox="1"/>
          <p:nvPr/>
        </p:nvSpPr>
        <p:spPr>
          <a:xfrm>
            <a:off x="1750814" y="4201240"/>
            <a:ext cx="2328466" cy="246221"/>
          </a:xfrm>
          <a:prstGeom prst="rect">
            <a:avLst/>
          </a:prstGeom>
          <a:noFill/>
        </p:spPr>
        <p:txBody>
          <a:bodyPr wrap="square" rtlCol="0">
            <a:spAutoFit/>
          </a:bodyPr>
          <a:lstStyle/>
          <a:p>
            <a:r>
              <a:rPr lang="pt-BR" sz="1000" i="1" dirty="0" smtClean="0"/>
              <a:t>Fig. 20 – Partes de um projeto</a:t>
            </a:r>
            <a:endParaRPr lang="pt-BR" sz="1000" i="1" dirty="0"/>
          </a:p>
        </p:txBody>
      </p:sp>
      <p:sp>
        <p:nvSpPr>
          <p:cNvPr id="21" name="CaixaDeTexto 20"/>
          <p:cNvSpPr txBox="1"/>
          <p:nvPr/>
        </p:nvSpPr>
        <p:spPr>
          <a:xfrm>
            <a:off x="1750814" y="5241128"/>
            <a:ext cx="2328466" cy="246221"/>
          </a:xfrm>
          <a:prstGeom prst="rect">
            <a:avLst/>
          </a:prstGeom>
          <a:noFill/>
        </p:spPr>
        <p:txBody>
          <a:bodyPr wrap="square" rtlCol="0">
            <a:spAutoFit/>
          </a:bodyPr>
          <a:lstStyle/>
          <a:p>
            <a:r>
              <a:rPr lang="pt-BR" sz="1000" i="1" dirty="0" smtClean="0"/>
              <a:t>Fonte: autoria própria.</a:t>
            </a:r>
            <a:endParaRPr lang="pt-BR" sz="1000" i="1" dirty="0"/>
          </a:p>
        </p:txBody>
      </p:sp>
      <p:pic>
        <p:nvPicPr>
          <p:cNvPr id="22"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Resultado de imagem para icones pagina inicial">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esultado de imagem para icones fechar">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35452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28489" y="2132856"/>
            <a:ext cx="8064896" cy="2677656"/>
          </a:xfrm>
          <a:prstGeom prst="rect">
            <a:avLst/>
          </a:prstGeom>
        </p:spPr>
        <p:txBody>
          <a:bodyPr wrap="square">
            <a:spAutoFit/>
          </a:bodyPr>
          <a:lstStyle/>
          <a:p>
            <a:pPr algn="just">
              <a:lnSpc>
                <a:spcPct val="150000"/>
              </a:lnSpc>
            </a:pPr>
            <a:r>
              <a:rPr lang="pt-BR" sz="1600" dirty="0">
                <a:latin typeface="Britannic Bold" panose="020B0903060703020204" pitchFamily="34" charset="0"/>
              </a:rPr>
              <a:t>Podemos entender melhor essa relação quando pensamos em uma atividade do nosso dia a dia, como consumir uma bebida quente. Normalmente não bebemos antes de testar a temperatura para garantir que não iremos nos queimar. Colocamos nos lábios ou tocamos com a mão devagar (nossos sensores); logo nosso cérebro faz o papel do </a:t>
            </a:r>
            <a:r>
              <a:rPr lang="pt-BR" sz="1600" dirty="0" smtClean="0">
                <a:latin typeface="Britannic Bold" panose="020B0903060703020204" pitchFamily="34" charset="0"/>
              </a:rPr>
              <a:t>Arduino, </a:t>
            </a:r>
            <a:r>
              <a:rPr lang="pt-BR" sz="1600" dirty="0">
                <a:latin typeface="Britannic Bold" panose="020B0903060703020204" pitchFamily="34" charset="0"/>
              </a:rPr>
              <a:t>recebendo e analisando os dados (verificando se está quente a ponto de nos queimar); em seguida executamos a ação de beber (atuadores) ou de esperar até que ela esfrie mais.</a:t>
            </a:r>
            <a:endParaRPr lang="pt-BR" sz="1600" dirty="0">
              <a:effectLst/>
              <a:latin typeface="Britannic Bold" panose="020B0903060703020204" pitchFamily="34" charset="0"/>
            </a:endParaRPr>
          </a:p>
        </p:txBody>
      </p:sp>
      <p:sp>
        <p:nvSpPr>
          <p:cNvPr id="3" name="CaixaDeTexto 2"/>
          <p:cNvSpPr txBox="1"/>
          <p:nvPr/>
        </p:nvSpPr>
        <p:spPr>
          <a:xfrm>
            <a:off x="528489" y="1196752"/>
            <a:ext cx="3779689" cy="400110"/>
          </a:xfrm>
          <a:prstGeom prst="rect">
            <a:avLst/>
          </a:prstGeom>
          <a:noFill/>
        </p:spPr>
        <p:txBody>
          <a:bodyPr wrap="square" rtlCol="0">
            <a:spAutoFit/>
          </a:bodyPr>
          <a:lstStyle/>
          <a:p>
            <a:r>
              <a:rPr lang="pt-BR" sz="2000" i="1" dirty="0" smtClean="0">
                <a:latin typeface="Britannic Bold" panose="020B0903060703020204" pitchFamily="34" charset="0"/>
              </a:rPr>
              <a:t>Uma breve analogia...</a:t>
            </a:r>
            <a:endParaRPr lang="pt-BR" sz="2000" i="1" dirty="0">
              <a:latin typeface="Britannic Bold" panose="020B0903060703020204" pitchFamily="34" charset="0"/>
            </a:endParaRPr>
          </a:p>
        </p:txBody>
      </p:sp>
      <p:pic>
        <p:nvPicPr>
          <p:cNvPr id="24"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843097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611560" y="751344"/>
            <a:ext cx="7920880" cy="4339650"/>
          </a:xfrm>
          <a:prstGeom prst="rect">
            <a:avLst/>
          </a:prstGeom>
        </p:spPr>
        <p:txBody>
          <a:bodyPr wrap="square">
            <a:spAutoFit/>
          </a:bodyPr>
          <a:lstStyle/>
          <a:p>
            <a:r>
              <a:rPr lang="pt-BR" b="1" dirty="0">
                <a:latin typeface="Britannic Bold" panose="020B0903060703020204" pitchFamily="34" charset="0"/>
              </a:rPr>
              <a:t>6.1 </a:t>
            </a:r>
            <a:r>
              <a:rPr lang="pt-BR" b="1" dirty="0" smtClean="0">
                <a:latin typeface="Britannic Bold" panose="020B0903060703020204" pitchFamily="34" charset="0"/>
              </a:rPr>
              <a:t>Sensores</a:t>
            </a:r>
          </a:p>
          <a:p>
            <a:endParaRPr lang="pt-BR" dirty="0">
              <a:latin typeface="Britannic Bold" panose="020B0903060703020204" pitchFamily="34" charset="0"/>
            </a:endParaRPr>
          </a:p>
          <a:p>
            <a:pPr algn="just">
              <a:lnSpc>
                <a:spcPct val="150000"/>
              </a:lnSpc>
            </a:pPr>
            <a:r>
              <a:rPr lang="pt-BR" sz="1600" dirty="0">
                <a:latin typeface="Britannic Bold" panose="020B0903060703020204" pitchFamily="34" charset="0"/>
              </a:rPr>
              <a:t>Quando precisamos implementar projetos de automação, usando </a:t>
            </a:r>
            <a:r>
              <a:rPr lang="pt-BR" sz="1600" dirty="0" err="1">
                <a:latin typeface="Britannic Bold" panose="020B0903060703020204" pitchFamily="34" charset="0"/>
              </a:rPr>
              <a:t>microcontroladores</a:t>
            </a:r>
            <a:r>
              <a:rPr lang="pt-BR" sz="1600" dirty="0">
                <a:latin typeface="Britannic Bold" panose="020B0903060703020204" pitchFamily="34" charset="0"/>
              </a:rPr>
              <a:t> e circuitos eletrônicos, é necessário que medidas externas sejam feitas para que, com base nelas, ocorram ações. Podemos dizer que automatizar um sistema é agir conforme estímulos exteriores sejam eles físicos ou químicos de qualquer processo. Por exemplo, ligar uma resistência elétrica quando a medida de temperatura de um tanque de água atingir certo valor. Para realizarmos essas medidas precisamos de </a:t>
            </a:r>
            <a:r>
              <a:rPr lang="pt-BR" sz="1600" b="1" dirty="0">
                <a:latin typeface="Britannic Bold" panose="020B0903060703020204" pitchFamily="34" charset="0"/>
              </a:rPr>
              <a:t>sensores</a:t>
            </a:r>
            <a:r>
              <a:rPr lang="pt-BR" sz="1600" dirty="0">
                <a:latin typeface="Britannic Bold" panose="020B0903060703020204" pitchFamily="34" charset="0"/>
              </a:rPr>
              <a:t> que são dispositivos capazes de modificarem suas características de forma automática. Há vários tipos de grandezas que sensores podem medir como: temperatura, pressão, umidade, distância e outros. Podemos classificá-los com discretos </a:t>
            </a:r>
            <a:r>
              <a:rPr lang="pt-BR" sz="1600" dirty="0" smtClean="0">
                <a:latin typeface="Britannic Bold" panose="020B0903060703020204" pitchFamily="34" charset="0"/>
              </a:rPr>
              <a:t>ou </a:t>
            </a:r>
            <a:r>
              <a:rPr lang="pt-BR" sz="1600" dirty="0">
                <a:latin typeface="Britannic Bold" panose="020B0903060703020204" pitchFamily="34" charset="0"/>
              </a:rPr>
              <a:t>contínuos.</a:t>
            </a: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3122814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611560" y="836712"/>
            <a:ext cx="7920880" cy="4109715"/>
          </a:xfrm>
          <a:prstGeom prst="rect">
            <a:avLst/>
          </a:prstGeom>
        </p:spPr>
        <p:txBody>
          <a:bodyPr wrap="square">
            <a:spAutoFit/>
          </a:bodyPr>
          <a:lstStyle/>
          <a:p>
            <a:pPr marL="285750" indent="-285750" algn="just">
              <a:lnSpc>
                <a:spcPct val="150000"/>
              </a:lnSpc>
              <a:buFontTx/>
              <a:buChar char="-"/>
            </a:pPr>
            <a:r>
              <a:rPr lang="pt-BR" sz="1600" b="1" dirty="0" smtClean="0">
                <a:latin typeface="Britannic Bold" panose="020B0903060703020204" pitchFamily="34" charset="0"/>
              </a:rPr>
              <a:t>Sensores </a:t>
            </a:r>
            <a:r>
              <a:rPr lang="pt-BR" sz="1600" b="1" dirty="0">
                <a:latin typeface="Britannic Bold" panose="020B0903060703020204" pitchFamily="34" charset="0"/>
              </a:rPr>
              <a:t>discretos</a:t>
            </a:r>
            <a:r>
              <a:rPr lang="pt-BR" sz="1600" dirty="0">
                <a:latin typeface="Britannic Bold" panose="020B0903060703020204" pitchFamily="34" charset="0"/>
              </a:rPr>
              <a:t>: possuem apenas dois estados ligado/desligado. Uma simples chave fim de curso de um portão elétrico é um exemplo</a:t>
            </a:r>
            <a:r>
              <a:rPr lang="pt-BR" sz="1600" dirty="0" smtClean="0">
                <a:latin typeface="Britannic Bold" panose="020B0903060703020204" pitchFamily="34" charset="0"/>
              </a:rPr>
              <a:t>.</a:t>
            </a:r>
          </a:p>
          <a:p>
            <a:pPr algn="just">
              <a:lnSpc>
                <a:spcPct val="150000"/>
              </a:lnSpc>
            </a:pPr>
            <a:endParaRPr lang="pt-BR" sz="1600" dirty="0">
              <a:latin typeface="Britannic Bold" panose="020B0903060703020204" pitchFamily="34" charset="0"/>
            </a:endParaRPr>
          </a:p>
          <a:p>
            <a:pPr marL="285750" indent="-285750" algn="just">
              <a:lnSpc>
                <a:spcPct val="150000"/>
              </a:lnSpc>
              <a:buFontTx/>
              <a:buChar char="-"/>
            </a:pPr>
            <a:r>
              <a:rPr lang="pt-BR" sz="1600" b="1" dirty="0" smtClean="0">
                <a:latin typeface="Britannic Bold" panose="020B0903060703020204" pitchFamily="34" charset="0"/>
              </a:rPr>
              <a:t>Sensores </a:t>
            </a:r>
            <a:r>
              <a:rPr lang="pt-BR" sz="1600" b="1" dirty="0">
                <a:latin typeface="Britannic Bold" panose="020B0903060703020204" pitchFamily="34" charset="0"/>
              </a:rPr>
              <a:t>contínuos</a:t>
            </a:r>
            <a:r>
              <a:rPr lang="pt-BR" sz="1600" dirty="0">
                <a:latin typeface="Britannic Bold" panose="020B0903060703020204" pitchFamily="34" charset="0"/>
              </a:rPr>
              <a:t>: monitoram uma grandeza física numa faixa de valores contínuos e a saída do sensor é proporcional a essa grandeza. Por exemplo, o botão de volume (potenciômetro) de um rádio ou TV antiga (os mais modernos possuem botões digitais</a:t>
            </a:r>
            <a:r>
              <a:rPr lang="pt-BR" sz="1600" dirty="0" smtClean="0">
                <a:latin typeface="Britannic Bold" panose="020B0903060703020204" pitchFamily="34" charset="0"/>
              </a:rPr>
              <a:t>).</a:t>
            </a:r>
          </a:p>
          <a:p>
            <a:pPr algn="just">
              <a:lnSpc>
                <a:spcPct val="150000"/>
              </a:lnSpc>
            </a:pPr>
            <a:endParaRPr lang="pt-BR" sz="1600" dirty="0">
              <a:latin typeface="Britannic Bold" panose="020B0903060703020204" pitchFamily="34" charset="0"/>
            </a:endParaRPr>
          </a:p>
          <a:p>
            <a:pPr algn="just">
              <a:lnSpc>
                <a:spcPct val="150000"/>
              </a:lnSpc>
            </a:pPr>
            <a:r>
              <a:rPr lang="pt-BR" sz="1600" dirty="0">
                <a:latin typeface="Britannic Bold" panose="020B0903060703020204" pitchFamily="34" charset="0"/>
              </a:rPr>
              <a:t>Os sensores também se classificam pelos princípios físicos com que funcionam podendo ser resistivos, capacitivos, indutivos, magnéticos, fotoelétricos, ultrassônicos, etc.</a:t>
            </a:r>
          </a:p>
        </p:txBody>
      </p:sp>
      <p:pic>
        <p:nvPicPr>
          <p:cNvPr id="24"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354394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691295" y="836712"/>
            <a:ext cx="7848872" cy="3231654"/>
          </a:xfrm>
          <a:prstGeom prst="rect">
            <a:avLst/>
          </a:prstGeom>
        </p:spPr>
        <p:txBody>
          <a:bodyPr wrap="square">
            <a:spAutoFit/>
          </a:bodyPr>
          <a:lstStyle/>
          <a:p>
            <a:r>
              <a:rPr lang="pt-BR" b="1" dirty="0">
                <a:latin typeface="Britannic Bold" panose="020B0903060703020204" pitchFamily="34" charset="0"/>
              </a:rPr>
              <a:t>6.2 Atuadores</a:t>
            </a:r>
            <a:endParaRPr lang="pt-BR" dirty="0">
              <a:latin typeface="Britannic Bold" panose="020B0903060703020204" pitchFamily="34" charset="0"/>
            </a:endParaRPr>
          </a:p>
          <a:p>
            <a:endParaRPr lang="pt-BR" dirty="0" smtClean="0"/>
          </a:p>
          <a:p>
            <a:pPr algn="just">
              <a:lnSpc>
                <a:spcPct val="150000"/>
              </a:lnSpc>
            </a:pPr>
            <a:r>
              <a:rPr lang="pt-BR" sz="1600" dirty="0" smtClean="0">
                <a:latin typeface="Britannic Bold" panose="020B0903060703020204" pitchFamily="34" charset="0"/>
              </a:rPr>
              <a:t>A </a:t>
            </a:r>
            <a:r>
              <a:rPr lang="pt-BR" sz="1600" dirty="0">
                <a:latin typeface="Britannic Bold" panose="020B0903060703020204" pitchFamily="34" charset="0"/>
              </a:rPr>
              <a:t>partir das medidas realizadas pelos sensores e passando pelo Arduino (que possui os códigos que decidem como ele deve “agir”) precisamos ter algo que atue no meio físico. Os atuadores são qualquer tipo de elemento pelo qual o Arduino irá responder externamente, ou seja, podemos dizer que um atuador é a resposta final a partir de parâmetros preestabelecidos por nós através da programação e usando as variáveis verificadas pelos sensores. Podem ser </a:t>
            </a:r>
            <a:r>
              <a:rPr lang="pt-BR" sz="1600" dirty="0" err="1">
                <a:latin typeface="Britannic Bold" panose="020B0903060703020204" pitchFamily="34" charset="0"/>
              </a:rPr>
              <a:t>LEDs</a:t>
            </a:r>
            <a:r>
              <a:rPr lang="pt-BR" sz="1600" dirty="0">
                <a:latin typeface="Britannic Bold" panose="020B0903060703020204" pitchFamily="34" charset="0"/>
              </a:rPr>
              <a:t> indicadores, motores, relés, válvulas, </a:t>
            </a:r>
            <a:r>
              <a:rPr lang="pt-BR" sz="1600" i="1" dirty="0" err="1" smtClean="0">
                <a:latin typeface="Britannic Bold" panose="020B0903060703020204" pitchFamily="34" charset="0"/>
              </a:rPr>
              <a:t>buzzers</a:t>
            </a:r>
            <a:r>
              <a:rPr lang="pt-BR" sz="1600" dirty="0" smtClean="0">
                <a:latin typeface="Britannic Bold" panose="020B0903060703020204" pitchFamily="34" charset="0"/>
              </a:rPr>
              <a:t> </a:t>
            </a:r>
            <a:r>
              <a:rPr lang="pt-BR" sz="1600" dirty="0">
                <a:latin typeface="Britannic Bold" panose="020B0903060703020204" pitchFamily="34" charset="0"/>
              </a:rPr>
              <a:t>(pequenos indicadores sonoros), etc. </a:t>
            </a: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34710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3" name="Retângulo 2"/>
          <p:cNvSpPr/>
          <p:nvPr/>
        </p:nvSpPr>
        <p:spPr>
          <a:xfrm>
            <a:off x="575556" y="692696"/>
            <a:ext cx="7992888" cy="3231654"/>
          </a:xfrm>
          <a:prstGeom prst="rect">
            <a:avLst/>
          </a:prstGeom>
        </p:spPr>
        <p:txBody>
          <a:bodyPr wrap="square">
            <a:spAutoFit/>
          </a:bodyPr>
          <a:lstStyle/>
          <a:p>
            <a:pPr algn="just"/>
            <a:r>
              <a:rPr lang="pt-BR" b="1" dirty="0">
                <a:latin typeface="Britannic Bold" panose="020B0903060703020204" pitchFamily="34" charset="0"/>
              </a:rPr>
              <a:t>6.3 Divisor de </a:t>
            </a:r>
            <a:r>
              <a:rPr lang="pt-BR" b="1" dirty="0" smtClean="0">
                <a:latin typeface="Britannic Bold" panose="020B0903060703020204" pitchFamily="34" charset="0"/>
              </a:rPr>
              <a:t>Tensão</a:t>
            </a:r>
          </a:p>
          <a:p>
            <a:pPr algn="just"/>
            <a:endParaRPr lang="pt-BR" dirty="0">
              <a:latin typeface="Britannic Bold" panose="020B0903060703020204" pitchFamily="34" charset="0"/>
            </a:endParaRPr>
          </a:p>
          <a:p>
            <a:pPr algn="just">
              <a:lnSpc>
                <a:spcPct val="150000"/>
              </a:lnSpc>
            </a:pPr>
            <a:r>
              <a:rPr lang="pt-BR" sz="1600" dirty="0">
                <a:latin typeface="Britannic Bold" panose="020B0903060703020204" pitchFamily="34" charset="0"/>
              </a:rPr>
              <a:t>O divisor de tensão é um circuito que, como o nome já diz, faz a divisão de uma tensão aplicada em seus extremos. Nas </a:t>
            </a:r>
            <a:r>
              <a:rPr lang="pt-BR" sz="1600" dirty="0" smtClean="0">
                <a:latin typeface="Britannic Bold" panose="020B0903060703020204" pitchFamily="34" charset="0"/>
              </a:rPr>
              <a:t>figura 21 vemos </a:t>
            </a:r>
            <a:r>
              <a:rPr lang="pt-BR" sz="1600" dirty="0">
                <a:latin typeface="Britannic Bold" panose="020B0903060703020204" pitchFamily="34" charset="0"/>
              </a:rPr>
              <a:t>duas formas de representação desse circuito. No exemplo </a:t>
            </a:r>
            <a:r>
              <a:rPr lang="pt-BR" sz="1600" dirty="0" smtClean="0">
                <a:latin typeface="Britannic Bold" panose="020B0903060703020204" pitchFamily="34" charset="0"/>
              </a:rPr>
              <a:t>a direita, </a:t>
            </a:r>
            <a:r>
              <a:rPr lang="pt-BR" sz="1600" dirty="0">
                <a:latin typeface="Britannic Bold" panose="020B0903060703020204" pitchFamily="34" charset="0"/>
              </a:rPr>
              <a:t>a tensão de 10V está sendo dividida pelas resistências que têm o mesmo valor, fazendo a tensão de saída do divisor ser de 5V em relação ao terra (GND) do circuito. Essa proporção de tensão de saída (</a:t>
            </a:r>
            <a:r>
              <a:rPr lang="pt-BR" sz="1600" dirty="0" err="1">
                <a:latin typeface="Britannic Bold" panose="020B0903060703020204" pitchFamily="34" charset="0"/>
              </a:rPr>
              <a:t>Vout</a:t>
            </a:r>
            <a:r>
              <a:rPr lang="pt-BR" sz="1600" dirty="0">
                <a:latin typeface="Britannic Bold" panose="020B0903060703020204" pitchFamily="34" charset="0"/>
              </a:rPr>
              <a:t>) depende do valor das resistências usadas e da tensão de entrada (</a:t>
            </a:r>
            <a:r>
              <a:rPr lang="pt-BR" sz="1600" dirty="0" err="1">
                <a:latin typeface="Britannic Bold" panose="020B0903060703020204" pitchFamily="34" charset="0"/>
              </a:rPr>
              <a:t>Vin</a:t>
            </a:r>
            <a:r>
              <a:rPr lang="pt-BR" sz="1600" dirty="0">
                <a:latin typeface="Britannic Bold" panose="020B0903060703020204" pitchFamily="34" charset="0"/>
              </a:rPr>
              <a:t>), dado pela equação:</a:t>
            </a:r>
          </a:p>
        </p:txBody>
      </p:sp>
      <p:pic>
        <p:nvPicPr>
          <p:cNvPr id="747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519" y="4021450"/>
            <a:ext cx="8719021" cy="128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tângulo 4"/>
          <p:cNvSpPr/>
          <p:nvPr/>
        </p:nvSpPr>
        <p:spPr>
          <a:xfrm>
            <a:off x="4427984" y="3706604"/>
            <a:ext cx="4140460" cy="1911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74770"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5731" y="3675288"/>
            <a:ext cx="1634834" cy="1913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4772"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5185" y="3718258"/>
            <a:ext cx="1618966" cy="1828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CaixaDeTexto 19"/>
          <p:cNvSpPr txBox="1"/>
          <p:nvPr/>
        </p:nvSpPr>
        <p:spPr>
          <a:xfrm>
            <a:off x="4382828" y="5578012"/>
            <a:ext cx="2376264" cy="246221"/>
          </a:xfrm>
          <a:prstGeom prst="rect">
            <a:avLst/>
          </a:prstGeom>
          <a:noFill/>
        </p:spPr>
        <p:txBody>
          <a:bodyPr wrap="square" rtlCol="0">
            <a:spAutoFit/>
          </a:bodyPr>
          <a:lstStyle/>
          <a:p>
            <a:r>
              <a:rPr lang="pt-BR" sz="1000" i="1" dirty="0" smtClean="0"/>
              <a:t>Fonte: autoria própria</a:t>
            </a:r>
            <a:endParaRPr lang="pt-BR" sz="1000" i="1" dirty="0"/>
          </a:p>
        </p:txBody>
      </p:sp>
      <p:sp>
        <p:nvSpPr>
          <p:cNvPr id="30" name="CaixaDeTexto 29"/>
          <p:cNvSpPr txBox="1"/>
          <p:nvPr/>
        </p:nvSpPr>
        <p:spPr>
          <a:xfrm>
            <a:off x="4427984" y="3472037"/>
            <a:ext cx="2376264" cy="246221"/>
          </a:xfrm>
          <a:prstGeom prst="rect">
            <a:avLst/>
          </a:prstGeom>
          <a:noFill/>
        </p:spPr>
        <p:txBody>
          <a:bodyPr wrap="square" rtlCol="0">
            <a:spAutoFit/>
          </a:bodyPr>
          <a:lstStyle/>
          <a:p>
            <a:r>
              <a:rPr lang="pt-BR" sz="1000" i="1" dirty="0" smtClean="0"/>
              <a:t>Fig. 21 – Divisores de tensão.</a:t>
            </a:r>
            <a:endParaRPr lang="pt-BR" sz="1000" i="1" dirty="0"/>
          </a:p>
        </p:txBody>
      </p:sp>
      <p:pic>
        <p:nvPicPr>
          <p:cNvPr id="2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12269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11050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Resultado de imagem para icones pagina inicial">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01487" y="596497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Resultado de imagem para icones fechar">
            <a:hlinkClick r:id="rId11" action="ppaction://hlinksldjump"/>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266332" y="594498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a:hlinkClick r:id="rId13" action="ppaction://hlinksldjump"/>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77483" y="597793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52282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611560" y="332656"/>
            <a:ext cx="7920880" cy="2308324"/>
          </a:xfrm>
          <a:prstGeom prst="rect">
            <a:avLst/>
          </a:prstGeom>
        </p:spPr>
        <p:txBody>
          <a:bodyPr wrap="square">
            <a:spAutoFit/>
          </a:bodyPr>
          <a:lstStyle/>
          <a:p>
            <a:pPr algn="just">
              <a:lnSpc>
                <a:spcPct val="150000"/>
              </a:lnSpc>
            </a:pPr>
            <a:r>
              <a:rPr lang="pt-BR" sz="1600" dirty="0">
                <a:latin typeface="Britannic Bold" panose="020B0903060703020204" pitchFamily="34" charset="0"/>
              </a:rPr>
              <a:t>Os pinos de entrada (</a:t>
            </a:r>
            <a:r>
              <a:rPr lang="pt-BR" sz="1600" i="1" dirty="0">
                <a:latin typeface="Britannic Bold" panose="020B0903060703020204" pitchFamily="34" charset="0"/>
              </a:rPr>
              <a:t>input</a:t>
            </a:r>
            <a:r>
              <a:rPr lang="pt-BR" sz="1600" dirty="0">
                <a:latin typeface="Britannic Bold" panose="020B0903060703020204" pitchFamily="34" charset="0"/>
              </a:rPr>
              <a:t>) do Arduino, tanto os digitais como os analógicos não reconhecem nenhuma grandeza a não ser tensão elétrica. Então, qualquer sensor ligado a ele deve enviar uma medida em </a:t>
            </a:r>
            <a:r>
              <a:rPr lang="pt-BR" sz="1600" i="1" dirty="0">
                <a:latin typeface="Britannic Bold" panose="020B0903060703020204" pitchFamily="34" charset="0"/>
              </a:rPr>
              <a:t>volts </a:t>
            </a:r>
            <a:r>
              <a:rPr lang="pt-BR" sz="1600" dirty="0">
                <a:latin typeface="Britannic Bold" panose="020B0903060703020204" pitchFamily="34" charset="0"/>
              </a:rPr>
              <a:t>que deverá ser 0 ou 5V (LOW ou HIGH) para entradas digitais e de 0 até 5V para entradas analógicas (com a precisão de 0,0049V ou 4,9mV). As tabelas </a:t>
            </a:r>
            <a:r>
              <a:rPr lang="pt-BR" sz="1600" dirty="0" smtClean="0">
                <a:latin typeface="Britannic Bold" panose="020B0903060703020204" pitchFamily="34" charset="0"/>
              </a:rPr>
              <a:t>abaixo mostram </a:t>
            </a:r>
            <a:r>
              <a:rPr lang="pt-BR" sz="1600" dirty="0">
                <a:latin typeface="Britannic Bold" panose="020B0903060703020204" pitchFamily="34" charset="0"/>
              </a:rPr>
              <a:t>a relação dos valores de tensão reais e como o Arduino interpreta essa tensão.</a:t>
            </a:r>
          </a:p>
        </p:txBody>
      </p:sp>
      <p:graphicFrame>
        <p:nvGraphicFramePr>
          <p:cNvPr id="3" name="Tabela 2"/>
          <p:cNvGraphicFramePr>
            <a:graphicFrameLocks noGrp="1"/>
          </p:cNvGraphicFramePr>
          <p:nvPr>
            <p:extLst>
              <p:ext uri="{D42A27DB-BD31-4B8C-83A1-F6EECF244321}">
                <p14:modId xmlns:p14="http://schemas.microsoft.com/office/powerpoint/2010/main" val="537960749"/>
              </p:ext>
            </p:extLst>
          </p:nvPr>
        </p:nvGraphicFramePr>
        <p:xfrm>
          <a:off x="3178099" y="2717428"/>
          <a:ext cx="2787803" cy="1152128"/>
        </p:xfrm>
        <a:graphic>
          <a:graphicData uri="http://schemas.openxmlformats.org/drawingml/2006/table">
            <a:tbl>
              <a:tblPr firstRow="1" firstCol="1" bandRow="1">
                <a:tableStyleId>{5C22544A-7EE6-4342-B048-85BDC9FD1C3A}</a:tableStyleId>
              </a:tblPr>
              <a:tblGrid>
                <a:gridCol w="1095031"/>
                <a:gridCol w="846386"/>
                <a:gridCol w="846386"/>
              </a:tblGrid>
              <a:tr h="288032">
                <a:tc gridSpan="3">
                  <a:txBody>
                    <a:bodyPr/>
                    <a:lstStyle/>
                    <a:p>
                      <a:pPr algn="ctr">
                        <a:lnSpc>
                          <a:spcPct val="115000"/>
                        </a:lnSpc>
                        <a:spcAft>
                          <a:spcPts val="0"/>
                        </a:spcAft>
                        <a:tabLst>
                          <a:tab pos="2178050" algn="l"/>
                        </a:tabLst>
                      </a:pPr>
                      <a:r>
                        <a:rPr lang="pt-BR" sz="1400" dirty="0">
                          <a:effectLst/>
                        </a:rPr>
                        <a:t>Entradas Digitais</a:t>
                      </a:r>
                      <a:endParaRPr lang="pt-BR" sz="1400" dirty="0">
                        <a:effectLst/>
                        <a:latin typeface="Times New Roman"/>
                        <a:ea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pt-BR"/>
                    </a:p>
                  </a:txBody>
                  <a:tcPr/>
                </a:tc>
                <a:tc hMerge="1">
                  <a:txBody>
                    <a:bodyPr/>
                    <a:lstStyle/>
                    <a:p>
                      <a:endParaRPr lang="pt-BR"/>
                    </a:p>
                  </a:txBody>
                  <a:tcPr/>
                </a:tc>
              </a:tr>
              <a:tr h="288032">
                <a:tc>
                  <a:txBody>
                    <a:bodyPr/>
                    <a:lstStyle/>
                    <a:p>
                      <a:pPr algn="ctr">
                        <a:lnSpc>
                          <a:spcPct val="115000"/>
                        </a:lnSpc>
                        <a:spcAft>
                          <a:spcPts val="0"/>
                        </a:spcAft>
                        <a:tabLst>
                          <a:tab pos="2178050" algn="l"/>
                        </a:tabLst>
                      </a:pPr>
                      <a:r>
                        <a:rPr lang="pt-BR" sz="1400" dirty="0">
                          <a:effectLst/>
                        </a:rPr>
                        <a:t>Tensão (V)</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0</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5</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8032">
                <a:tc rowSpan="2">
                  <a:txBody>
                    <a:bodyPr/>
                    <a:lstStyle/>
                    <a:p>
                      <a:pPr algn="ctr">
                        <a:lnSpc>
                          <a:spcPct val="115000"/>
                        </a:lnSpc>
                        <a:spcAft>
                          <a:spcPts val="0"/>
                        </a:spcAft>
                        <a:tabLst>
                          <a:tab pos="2178050" algn="l"/>
                        </a:tabLst>
                      </a:pPr>
                      <a:r>
                        <a:rPr lang="pt-BR" sz="1400" dirty="0">
                          <a:effectLst/>
                        </a:rPr>
                        <a:t>Arduino</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0</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a:effectLst/>
                        </a:rPr>
                        <a:t>1</a:t>
                      </a:r>
                      <a:endParaRPr lang="pt-BR" sz="140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8032">
                <a:tc vMerge="1">
                  <a:txBody>
                    <a:bodyPr/>
                    <a:lstStyle/>
                    <a:p>
                      <a:endParaRPr lang="pt-BR"/>
                    </a:p>
                  </a:txBody>
                  <a:tcPr/>
                </a:tc>
                <a:tc>
                  <a:txBody>
                    <a:bodyPr/>
                    <a:lstStyle/>
                    <a:p>
                      <a:pPr algn="ctr">
                        <a:lnSpc>
                          <a:spcPct val="115000"/>
                        </a:lnSpc>
                        <a:spcAft>
                          <a:spcPts val="0"/>
                        </a:spcAft>
                        <a:tabLst>
                          <a:tab pos="2178050" algn="l"/>
                        </a:tabLst>
                      </a:pPr>
                      <a:r>
                        <a:rPr lang="pt-BR" sz="1400" dirty="0">
                          <a:effectLst/>
                        </a:rPr>
                        <a:t>LOW</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HIGH</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5" name="Tabela 4"/>
          <p:cNvGraphicFramePr>
            <a:graphicFrameLocks noGrp="1"/>
          </p:cNvGraphicFramePr>
          <p:nvPr>
            <p:extLst>
              <p:ext uri="{D42A27DB-BD31-4B8C-83A1-F6EECF244321}">
                <p14:modId xmlns:p14="http://schemas.microsoft.com/office/powerpoint/2010/main" val="2560536768"/>
              </p:ext>
            </p:extLst>
          </p:nvPr>
        </p:nvGraphicFramePr>
        <p:xfrm>
          <a:off x="1151623" y="3905002"/>
          <a:ext cx="6840754" cy="1114796"/>
        </p:xfrm>
        <a:graphic>
          <a:graphicData uri="http://schemas.openxmlformats.org/drawingml/2006/table">
            <a:tbl>
              <a:tblPr firstRow="1" firstCol="1" bandRow="1">
                <a:tableStyleId>{5C22544A-7EE6-4342-B048-85BDC9FD1C3A}</a:tableStyleId>
              </a:tblPr>
              <a:tblGrid>
                <a:gridCol w="1262349"/>
                <a:gridCol w="535818"/>
                <a:gridCol w="644040"/>
                <a:gridCol w="643284"/>
                <a:gridCol w="644040"/>
                <a:gridCol w="643284"/>
                <a:gridCol w="644040"/>
                <a:gridCol w="643284"/>
                <a:gridCol w="536575"/>
                <a:gridCol w="644040"/>
              </a:tblGrid>
              <a:tr h="312034">
                <a:tc gridSpan="10">
                  <a:txBody>
                    <a:bodyPr/>
                    <a:lstStyle/>
                    <a:p>
                      <a:pPr algn="ctr">
                        <a:lnSpc>
                          <a:spcPct val="115000"/>
                        </a:lnSpc>
                        <a:spcAft>
                          <a:spcPts val="0"/>
                        </a:spcAft>
                        <a:tabLst>
                          <a:tab pos="2178050" algn="l"/>
                        </a:tabLst>
                      </a:pPr>
                      <a:r>
                        <a:rPr lang="pt-BR" sz="1400" dirty="0">
                          <a:effectLst/>
                        </a:rPr>
                        <a:t>Entradas Analógicas</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r>
              <a:tr h="312034">
                <a:tc>
                  <a:txBody>
                    <a:bodyPr/>
                    <a:lstStyle/>
                    <a:p>
                      <a:pPr algn="ctr">
                        <a:lnSpc>
                          <a:spcPct val="115000"/>
                        </a:lnSpc>
                        <a:spcAft>
                          <a:spcPts val="0"/>
                        </a:spcAft>
                        <a:tabLst>
                          <a:tab pos="2178050" algn="l"/>
                        </a:tabLst>
                      </a:pPr>
                      <a:r>
                        <a:rPr lang="pt-BR" sz="1400" dirty="0">
                          <a:effectLst/>
                        </a:rPr>
                        <a:t>Tensão (V)</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a:effectLst/>
                        </a:rPr>
                        <a:t>0</a:t>
                      </a:r>
                      <a:endParaRPr lang="pt-BR" sz="140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a:effectLst/>
                        </a:rPr>
                        <a:t>0,0049</a:t>
                      </a:r>
                      <a:endParaRPr lang="pt-BR" sz="140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a:effectLst/>
                        </a:rPr>
                        <a:t>0,0098</a:t>
                      </a:r>
                      <a:endParaRPr lang="pt-BR" sz="140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a:effectLst/>
                        </a:rPr>
                        <a:t>0,0147</a:t>
                      </a:r>
                      <a:endParaRPr lang="pt-BR" sz="140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a:effectLst/>
                        </a:rPr>
                        <a:t>0,0196</a:t>
                      </a:r>
                      <a:endParaRPr lang="pt-BR" sz="140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a:effectLst/>
                        </a:rPr>
                        <a:t>0,0245</a:t>
                      </a:r>
                      <a:endParaRPr lang="pt-BR" sz="140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a:effectLst/>
                        </a:rPr>
                        <a:t>0,0294</a:t>
                      </a:r>
                      <a:endParaRPr lang="pt-BR" sz="140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a:effectLst/>
                        </a:rPr>
                        <a:t>...</a:t>
                      </a:r>
                      <a:endParaRPr lang="pt-BR" sz="140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a:effectLst/>
                        </a:rPr>
                        <a:t>5</a:t>
                      </a:r>
                      <a:endParaRPr lang="pt-BR" sz="140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2034">
                <a:tc>
                  <a:txBody>
                    <a:bodyPr/>
                    <a:lstStyle/>
                    <a:p>
                      <a:pPr algn="ctr">
                        <a:lnSpc>
                          <a:spcPct val="115000"/>
                        </a:lnSpc>
                        <a:spcAft>
                          <a:spcPts val="0"/>
                        </a:spcAft>
                        <a:tabLst>
                          <a:tab pos="2178050" algn="l"/>
                        </a:tabLst>
                      </a:pPr>
                      <a:r>
                        <a:rPr lang="pt-BR" sz="1400" dirty="0">
                          <a:effectLst/>
                        </a:rPr>
                        <a:t>Arduino (10bits)</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0</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1</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2</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3</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4</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5</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6</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tabLst>
                          <a:tab pos="2178050" algn="l"/>
                        </a:tabLst>
                      </a:pPr>
                      <a:r>
                        <a:rPr lang="pt-BR" sz="1400" dirty="0">
                          <a:effectLst/>
                        </a:rPr>
                        <a:t>1023</a:t>
                      </a:r>
                      <a:endParaRPr lang="pt-BR" sz="1400" dirty="0">
                        <a:effectLst/>
                        <a:latin typeface="Times New Roman"/>
                        <a:ea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1" name="CaixaDeTexto 10"/>
          <p:cNvSpPr txBox="1"/>
          <p:nvPr/>
        </p:nvSpPr>
        <p:spPr>
          <a:xfrm>
            <a:off x="1115616" y="4988743"/>
            <a:ext cx="2376264" cy="246221"/>
          </a:xfrm>
          <a:prstGeom prst="rect">
            <a:avLst/>
          </a:prstGeom>
          <a:noFill/>
        </p:spPr>
        <p:txBody>
          <a:bodyPr wrap="square" rtlCol="0">
            <a:spAutoFit/>
          </a:bodyPr>
          <a:lstStyle/>
          <a:p>
            <a:r>
              <a:rPr lang="pt-BR" sz="1000" i="1" dirty="0" smtClean="0"/>
              <a:t>Fonte: autoria própria</a:t>
            </a:r>
            <a:endParaRPr lang="pt-BR" sz="1000" i="1" dirty="0"/>
          </a:p>
        </p:txBody>
      </p:sp>
      <p:sp>
        <p:nvSpPr>
          <p:cNvPr id="6" name="Retângulo 5"/>
          <p:cNvSpPr/>
          <p:nvPr/>
        </p:nvSpPr>
        <p:spPr>
          <a:xfrm>
            <a:off x="760672" y="5200753"/>
            <a:ext cx="7771768" cy="830997"/>
          </a:xfrm>
          <a:prstGeom prst="rect">
            <a:avLst/>
          </a:prstGeom>
        </p:spPr>
        <p:txBody>
          <a:bodyPr wrap="square">
            <a:spAutoFit/>
          </a:bodyPr>
          <a:lstStyle/>
          <a:p>
            <a:pPr algn="just">
              <a:lnSpc>
                <a:spcPct val="150000"/>
              </a:lnSpc>
            </a:pPr>
            <a:r>
              <a:rPr lang="pt-BR" sz="1600" dirty="0">
                <a:latin typeface="Britannic Bold" panose="020B0903060703020204" pitchFamily="34" charset="0"/>
              </a:rPr>
              <a:t>Multiplicando </a:t>
            </a:r>
            <a:r>
              <a:rPr lang="pt-BR" sz="1600" b="1" dirty="0">
                <a:latin typeface="Britannic Bold" panose="020B0903060703020204" pitchFamily="34" charset="0"/>
              </a:rPr>
              <a:t>0,0049V</a:t>
            </a:r>
            <a:r>
              <a:rPr lang="pt-BR" sz="1600" dirty="0">
                <a:latin typeface="Britannic Bold" panose="020B0903060703020204" pitchFamily="34" charset="0"/>
              </a:rPr>
              <a:t> pelo valor lido no Arduino (</a:t>
            </a:r>
            <a:r>
              <a:rPr lang="pt-BR" sz="1600" b="1" dirty="0" err="1">
                <a:latin typeface="Britannic Bold" panose="020B0903060703020204" pitchFamily="34" charset="0"/>
              </a:rPr>
              <a:t>analogRead</a:t>
            </a:r>
            <a:r>
              <a:rPr lang="pt-BR" sz="1600" b="1" dirty="0">
                <a:latin typeface="Britannic Bold" panose="020B0903060703020204" pitchFamily="34" charset="0"/>
              </a:rPr>
              <a:t>(pino)</a:t>
            </a:r>
            <a:r>
              <a:rPr lang="pt-BR" sz="1600" dirty="0">
                <a:latin typeface="Britannic Bold" panose="020B0903060703020204" pitchFamily="34" charset="0"/>
              </a:rPr>
              <a:t>) fica fácil encontrar a tensão real a partir do valor mostrado pela função </a:t>
            </a:r>
            <a:r>
              <a:rPr lang="pt-BR" sz="1600" b="1" dirty="0" err="1">
                <a:latin typeface="Britannic Bold" panose="020B0903060703020204" pitchFamily="34" charset="0"/>
              </a:rPr>
              <a:t>Serial.println</a:t>
            </a:r>
            <a:r>
              <a:rPr lang="pt-BR" sz="1600" b="1" dirty="0">
                <a:latin typeface="Britannic Bold" panose="020B0903060703020204" pitchFamily="34" charset="0"/>
              </a:rPr>
              <a:t>(pino).</a:t>
            </a:r>
            <a:endParaRPr lang="pt-BR" sz="1600" dirty="0">
              <a:latin typeface="Britannic Bold" panose="020B0903060703020204" pitchFamily="34" charset="0"/>
            </a:endParaRPr>
          </a:p>
        </p:txBody>
      </p:sp>
      <p:pic>
        <p:nvPicPr>
          <p:cNvPr id="22"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18575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17356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602803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600804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604099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921244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de cantos arredondados 1">
            <a:hlinkClick r:id="rId2" action="ppaction://hlinksldjump"/>
          </p:cNvPr>
          <p:cNvSpPr/>
          <p:nvPr/>
        </p:nvSpPr>
        <p:spPr>
          <a:xfrm>
            <a:off x="1259632" y="4803601"/>
            <a:ext cx="2376264" cy="648072"/>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Montagem </a:t>
            </a:r>
            <a:r>
              <a:rPr lang="pt-BR" smtClean="0"/>
              <a:t>do Divisor </a:t>
            </a:r>
            <a:r>
              <a:rPr lang="pt-BR" dirty="0" smtClean="0"/>
              <a:t>de Tensão</a:t>
            </a:r>
            <a:endParaRPr lang="pt-BR" dirty="0"/>
          </a:p>
        </p:txBody>
      </p:sp>
      <p:sp>
        <p:nvSpPr>
          <p:cNvPr id="3" name="Retângulo 2"/>
          <p:cNvSpPr/>
          <p:nvPr/>
        </p:nvSpPr>
        <p:spPr>
          <a:xfrm>
            <a:off x="629450" y="1052736"/>
            <a:ext cx="7877310" cy="1569660"/>
          </a:xfrm>
          <a:prstGeom prst="rect">
            <a:avLst/>
          </a:prstGeom>
        </p:spPr>
        <p:txBody>
          <a:bodyPr wrap="square">
            <a:spAutoFit/>
          </a:bodyPr>
          <a:lstStyle/>
          <a:p>
            <a:pPr lvl="0">
              <a:lnSpc>
                <a:spcPct val="150000"/>
              </a:lnSpc>
            </a:pPr>
            <a:r>
              <a:rPr lang="pt-BR" sz="1600" dirty="0" smtClean="0">
                <a:latin typeface="Britannic Bold" panose="020B0903060703020204" pitchFamily="34" charset="0"/>
              </a:rPr>
              <a:t>1) Monte </a:t>
            </a:r>
            <a:r>
              <a:rPr lang="pt-BR" sz="1600" dirty="0">
                <a:latin typeface="Britannic Bold" panose="020B0903060703020204" pitchFamily="34" charset="0"/>
              </a:rPr>
              <a:t>um circuito divisor de tensão.</a:t>
            </a:r>
            <a:endParaRPr lang="pt-BR" sz="1600" dirty="0" smtClean="0">
              <a:effectLst/>
              <a:latin typeface="Britannic Bold" panose="020B0903060703020204" pitchFamily="34" charset="0"/>
            </a:endParaRPr>
          </a:p>
          <a:p>
            <a:pPr>
              <a:lnSpc>
                <a:spcPct val="150000"/>
              </a:lnSpc>
            </a:pPr>
            <a:r>
              <a:rPr lang="pt-BR" sz="1600" dirty="0">
                <a:latin typeface="Britannic Bold" panose="020B0903060703020204" pitchFamily="34" charset="0"/>
              </a:rPr>
              <a:t> </a:t>
            </a:r>
            <a:r>
              <a:rPr lang="pt-BR" sz="1600" dirty="0" smtClean="0">
                <a:latin typeface="Britannic Bold" panose="020B0903060703020204" pitchFamily="34" charset="0"/>
              </a:rPr>
              <a:t>- </a:t>
            </a:r>
            <a:r>
              <a:rPr lang="pt-BR" sz="1600" dirty="0">
                <a:latin typeface="Britannic Bold" panose="020B0903060703020204" pitchFamily="34" charset="0"/>
              </a:rPr>
              <a:t>una 2 resistores de 1500Ω;</a:t>
            </a:r>
          </a:p>
          <a:p>
            <a:pPr>
              <a:lnSpc>
                <a:spcPct val="150000"/>
              </a:lnSpc>
            </a:pPr>
            <a:r>
              <a:rPr lang="pt-BR" sz="1600" dirty="0">
                <a:latin typeface="Britannic Bold" panose="020B0903060703020204" pitchFamily="34" charset="0"/>
              </a:rPr>
              <a:t>- ligue uma extremidade no pino 5V e outra no GND;</a:t>
            </a:r>
          </a:p>
          <a:p>
            <a:pPr>
              <a:lnSpc>
                <a:spcPct val="150000"/>
              </a:lnSpc>
            </a:pPr>
            <a:r>
              <a:rPr lang="pt-BR" sz="1600" dirty="0">
                <a:latin typeface="Britannic Bold" panose="020B0903060703020204" pitchFamily="34" charset="0"/>
              </a:rPr>
              <a:t>- ligue a junção dos dois resistores no pino A0;</a:t>
            </a:r>
          </a:p>
        </p:txBody>
      </p:sp>
      <p:sp>
        <p:nvSpPr>
          <p:cNvPr id="4" name="CaixaDeTexto 3"/>
          <p:cNvSpPr txBox="1"/>
          <p:nvPr/>
        </p:nvSpPr>
        <p:spPr>
          <a:xfrm>
            <a:off x="633345" y="455475"/>
            <a:ext cx="5214073" cy="369332"/>
          </a:xfrm>
          <a:prstGeom prst="rect">
            <a:avLst/>
          </a:prstGeom>
          <a:noFill/>
        </p:spPr>
        <p:txBody>
          <a:bodyPr wrap="square" rtlCol="0">
            <a:spAutoFit/>
          </a:bodyPr>
          <a:lstStyle/>
          <a:p>
            <a:r>
              <a:rPr lang="pt-BR" dirty="0" smtClean="0">
                <a:solidFill>
                  <a:srgbClr val="0000FF"/>
                </a:solidFill>
                <a:latin typeface="Britannic Bold" panose="020B0903060703020204" pitchFamily="34" charset="0"/>
              </a:rPr>
              <a:t>Exemplo do Divisor de Tensão</a:t>
            </a:r>
            <a:endParaRPr lang="pt-BR" dirty="0">
              <a:solidFill>
                <a:srgbClr val="0000FF"/>
              </a:solidFill>
              <a:latin typeface="Britannic Bold" panose="020B0903060703020204" pitchFamily="34" charset="0"/>
            </a:endParaRPr>
          </a:p>
        </p:txBody>
      </p:sp>
      <mc:AlternateContent xmlns:mc="http://schemas.openxmlformats.org/markup-compatibility/2006" xmlns:a14="http://schemas.microsoft.com/office/drawing/2010/main">
        <mc:Choice Requires="a14">
          <p:sp>
            <p:nvSpPr>
              <p:cNvPr id="5" name="Retângulo 4"/>
              <p:cNvSpPr/>
              <p:nvPr/>
            </p:nvSpPr>
            <p:spPr>
              <a:xfrm>
                <a:off x="629450" y="2780928"/>
                <a:ext cx="8033945" cy="1709827"/>
              </a:xfrm>
              <a:prstGeom prst="rect">
                <a:avLst/>
              </a:prstGeom>
            </p:spPr>
            <p:txBody>
              <a:bodyPr wrap="square">
                <a:spAutoFit/>
              </a:bodyPr>
              <a:lstStyle/>
              <a:p>
                <a:pPr lvl="0"/>
                <a:r>
                  <a:rPr lang="pt-BR" sz="1600" dirty="0" smtClean="0">
                    <a:latin typeface="Britannic Bold" panose="020B0903060703020204" pitchFamily="34" charset="0"/>
                  </a:rPr>
                  <a:t>2) Calcule </a:t>
                </a:r>
                <a:r>
                  <a:rPr lang="pt-BR" sz="1600" dirty="0">
                    <a:latin typeface="Britannic Bold" panose="020B0903060703020204" pitchFamily="34" charset="0"/>
                  </a:rPr>
                  <a:t>a tensão de saída do divisor de tensão.</a:t>
                </a:r>
                <a:endParaRPr lang="pt-BR" sz="1600" dirty="0">
                  <a:effectLst/>
                  <a:latin typeface="Britannic Bold" panose="020B0903060703020204" pitchFamily="34" charset="0"/>
                </a:endParaRPr>
              </a:p>
              <a:p>
                <a:r>
                  <a:rPr lang="pt-BR" sz="1600" dirty="0">
                    <a:latin typeface="Britannic Bold" panose="020B0903060703020204" pitchFamily="34" charset="0"/>
                  </a:rPr>
                  <a:t> </a:t>
                </a:r>
                <a:endParaRPr lang="pt-BR" sz="1600" dirty="0">
                  <a:effectLst/>
                  <a:latin typeface="Britannic Bold" panose="020B0903060703020204" pitchFamily="34" charset="0"/>
                </a:endParaRPr>
              </a:p>
              <a:p>
                <a14:m>
                  <m:oMath xmlns:m="http://schemas.openxmlformats.org/officeDocument/2006/math">
                    <m:sSub>
                      <m:sSubPr>
                        <m:ctrlPr>
                          <a:rPr lang="pt-BR" sz="1600" i="1">
                            <a:latin typeface="Cambria Math"/>
                          </a:rPr>
                        </m:ctrlPr>
                      </m:sSubPr>
                      <m:e>
                        <m:r>
                          <a:rPr lang="pt-BR" sz="1600" i="1">
                            <a:latin typeface="Cambria Math"/>
                          </a:rPr>
                          <m:t>𝑉</m:t>
                        </m:r>
                      </m:e>
                      <m:sub>
                        <m:r>
                          <a:rPr lang="pt-BR" sz="1600" i="1">
                            <a:latin typeface="Cambria Math"/>
                          </a:rPr>
                          <m:t>𝑜𝑢𝑡</m:t>
                        </m:r>
                      </m:sub>
                    </m:sSub>
                    <m:r>
                      <a:rPr lang="pt-BR" sz="1600" i="1">
                        <a:latin typeface="Cambria Math"/>
                      </a:rPr>
                      <m:t>=</m:t>
                    </m:r>
                    <m:f>
                      <m:fPr>
                        <m:ctrlPr>
                          <a:rPr lang="pt-BR" sz="1600" i="1">
                            <a:latin typeface="Cambria Math"/>
                          </a:rPr>
                        </m:ctrlPr>
                      </m:fPr>
                      <m:num>
                        <m:sSub>
                          <m:sSubPr>
                            <m:ctrlPr>
                              <a:rPr lang="pt-BR" sz="1600" i="1">
                                <a:latin typeface="Cambria Math"/>
                              </a:rPr>
                            </m:ctrlPr>
                          </m:sSubPr>
                          <m:e>
                            <m:r>
                              <a:rPr lang="pt-BR" sz="1600" i="1">
                                <a:latin typeface="Cambria Math"/>
                              </a:rPr>
                              <m:t>𝑅</m:t>
                            </m:r>
                          </m:e>
                          <m:sub>
                            <m:r>
                              <a:rPr lang="pt-BR" sz="1600" i="1">
                                <a:latin typeface="Cambria Math"/>
                              </a:rPr>
                              <m:t>2</m:t>
                            </m:r>
                          </m:sub>
                        </m:sSub>
                      </m:num>
                      <m:den>
                        <m:r>
                          <a:rPr lang="pt-BR" sz="1600" i="1">
                            <a:latin typeface="Cambria Math"/>
                          </a:rPr>
                          <m:t>(</m:t>
                        </m:r>
                        <m:sSub>
                          <m:sSubPr>
                            <m:ctrlPr>
                              <a:rPr lang="pt-BR" sz="1600" i="1">
                                <a:latin typeface="Cambria Math"/>
                              </a:rPr>
                            </m:ctrlPr>
                          </m:sSubPr>
                          <m:e>
                            <m:r>
                              <a:rPr lang="pt-BR" sz="1600" i="1">
                                <a:latin typeface="Cambria Math"/>
                              </a:rPr>
                              <m:t>𝑅</m:t>
                            </m:r>
                          </m:e>
                          <m:sub>
                            <m:r>
                              <a:rPr lang="pt-BR" sz="1600" i="1">
                                <a:latin typeface="Cambria Math"/>
                              </a:rPr>
                              <m:t>1</m:t>
                            </m:r>
                          </m:sub>
                        </m:sSub>
                        <m:r>
                          <a:rPr lang="pt-BR" sz="1600" i="1">
                            <a:latin typeface="Cambria Math"/>
                          </a:rPr>
                          <m:t>+</m:t>
                        </m:r>
                        <m:sSub>
                          <m:sSubPr>
                            <m:ctrlPr>
                              <a:rPr lang="pt-BR" sz="1600" i="1">
                                <a:latin typeface="Cambria Math"/>
                              </a:rPr>
                            </m:ctrlPr>
                          </m:sSubPr>
                          <m:e>
                            <m:r>
                              <a:rPr lang="pt-BR" sz="1600" i="1">
                                <a:latin typeface="Cambria Math"/>
                              </a:rPr>
                              <m:t>𝑅</m:t>
                            </m:r>
                          </m:e>
                          <m:sub>
                            <m:r>
                              <a:rPr lang="pt-BR" sz="1600" i="1">
                                <a:latin typeface="Cambria Math"/>
                              </a:rPr>
                              <m:t>2</m:t>
                            </m:r>
                          </m:sub>
                        </m:sSub>
                        <m:r>
                          <a:rPr lang="pt-BR" sz="1600" i="1">
                            <a:latin typeface="Cambria Math"/>
                          </a:rPr>
                          <m:t>)</m:t>
                        </m:r>
                      </m:den>
                    </m:f>
                    <m:sSub>
                      <m:sSubPr>
                        <m:ctrlPr>
                          <a:rPr lang="pt-BR" sz="1600" i="1">
                            <a:latin typeface="Cambria Math"/>
                          </a:rPr>
                        </m:ctrlPr>
                      </m:sSubPr>
                      <m:e>
                        <m:r>
                          <a:rPr lang="pt-BR" sz="1600" i="1">
                            <a:latin typeface="Cambria Math"/>
                          </a:rPr>
                          <m:t>𝑉</m:t>
                        </m:r>
                      </m:e>
                      <m:sub>
                        <m:r>
                          <a:rPr lang="pt-BR" sz="1600" i="1">
                            <a:latin typeface="Cambria Math"/>
                          </a:rPr>
                          <m:t>𝑖𝑛</m:t>
                        </m:r>
                      </m:sub>
                    </m:sSub>
                  </m:oMath>
                </a14:m>
                <a:r>
                  <a:rPr lang="pt-BR" sz="1600" dirty="0">
                    <a:latin typeface="Britannic Bold" panose="020B0903060703020204" pitchFamily="34" charset="0"/>
                  </a:rPr>
                  <a:t>  </a:t>
                </a:r>
              </a:p>
              <a:p>
                <a:r>
                  <a:rPr lang="pt-BR" sz="1600" dirty="0">
                    <a:latin typeface="Britannic Bold" panose="020B0903060703020204" pitchFamily="34" charset="0"/>
                  </a:rPr>
                  <a:t> </a:t>
                </a:r>
              </a:p>
              <a:p>
                <a:pPr lvl="0" algn="just"/>
                <a:r>
                  <a:rPr lang="pt-BR" sz="1600" dirty="0" smtClean="0">
                    <a:latin typeface="Britannic Bold" panose="020B0903060703020204" pitchFamily="34" charset="0"/>
                  </a:rPr>
                  <a:t>3) Construa </a:t>
                </a:r>
                <a:r>
                  <a:rPr lang="pt-BR" sz="1600" dirty="0">
                    <a:latin typeface="Britannic Bold" panose="020B0903060703020204" pitchFamily="34" charset="0"/>
                  </a:rPr>
                  <a:t>o código no Arduino </a:t>
                </a:r>
                <a:r>
                  <a:rPr lang="pt-BR" sz="1600" dirty="0" smtClean="0">
                    <a:latin typeface="Britannic Bold" panose="020B0903060703020204" pitchFamily="34" charset="0"/>
                  </a:rPr>
                  <a:t>e, </a:t>
                </a:r>
                <a:r>
                  <a:rPr lang="pt-BR" sz="1600" dirty="0">
                    <a:latin typeface="Britannic Bold" panose="020B0903060703020204" pitchFamily="34" charset="0"/>
                  </a:rPr>
                  <a:t>com dois resistores </a:t>
                </a:r>
                <a:r>
                  <a:rPr lang="pt-BR" sz="1600" dirty="0" smtClean="0">
                    <a:latin typeface="Britannic Bold" panose="020B0903060703020204" pitchFamily="34" charset="0"/>
                  </a:rPr>
                  <a:t>diferentes, </a:t>
                </a:r>
                <a:r>
                  <a:rPr lang="pt-BR" sz="1600" dirty="0">
                    <a:latin typeface="Britannic Bold" panose="020B0903060703020204" pitchFamily="34" charset="0"/>
                  </a:rPr>
                  <a:t>verifique o número que aparece no monitor </a:t>
                </a:r>
                <a:r>
                  <a:rPr lang="pt-BR" sz="1600" dirty="0" smtClean="0">
                    <a:latin typeface="Britannic Bold" panose="020B0903060703020204" pitchFamily="34" charset="0"/>
                  </a:rPr>
                  <a:t>serial</a:t>
                </a:r>
                <a:r>
                  <a:rPr lang="pt-BR" sz="1600" dirty="0">
                    <a:latin typeface="Britannic Bold" panose="020B0903060703020204" pitchFamily="34" charset="0"/>
                  </a:rPr>
                  <a:t>.</a:t>
                </a:r>
                <a:endParaRPr lang="pt-BR" sz="1600" dirty="0">
                  <a:effectLst/>
                  <a:latin typeface="Britannic Bold" panose="020B0903060703020204" pitchFamily="34" charset="0"/>
                </a:endParaRPr>
              </a:p>
            </p:txBody>
          </p:sp>
        </mc:Choice>
        <mc:Fallback xmlns="">
          <p:sp>
            <p:nvSpPr>
              <p:cNvPr id="5" name="Retângulo 4"/>
              <p:cNvSpPr>
                <a:spLocks noRot="1" noChangeAspect="1" noMove="1" noResize="1" noEditPoints="1" noAdjustHandles="1" noChangeArrowheads="1" noChangeShapeType="1" noTextEdit="1"/>
              </p:cNvSpPr>
              <p:nvPr/>
            </p:nvSpPr>
            <p:spPr>
              <a:xfrm>
                <a:off x="629450" y="2780928"/>
                <a:ext cx="8033945" cy="1709827"/>
              </a:xfrm>
              <a:prstGeom prst="rect">
                <a:avLst/>
              </a:prstGeom>
              <a:blipFill rotWithShape="1">
                <a:blip r:embed="rId8"/>
                <a:stretch>
                  <a:fillRect l="-379" t="-1068" r="-455" b="-3559"/>
                </a:stretch>
              </a:blipFill>
            </p:spPr>
            <p:txBody>
              <a:bodyPr/>
              <a:lstStyle/>
              <a:p>
                <a:r>
                  <a:rPr lang="pt-BR">
                    <a:noFill/>
                  </a:rPr>
                  <a:t> </a:t>
                </a:r>
              </a:p>
            </p:txBody>
          </p:sp>
        </mc:Fallback>
      </mc:AlternateContent>
      <p:sp>
        <p:nvSpPr>
          <p:cNvPr id="11" name="Retângulo de cantos arredondados 10">
            <a:hlinkClick r:id="rId9" action="ppaction://hlinksldjump"/>
          </p:cNvPr>
          <p:cNvSpPr/>
          <p:nvPr/>
        </p:nvSpPr>
        <p:spPr>
          <a:xfrm>
            <a:off x="5489798" y="4803601"/>
            <a:ext cx="2376264" cy="648072"/>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Código para Medir o Divisor de Tensão</a:t>
            </a:r>
            <a:endParaRPr lang="pt-BR" dirty="0"/>
          </a:p>
        </p:txBody>
      </p:sp>
      <p:pic>
        <p:nvPicPr>
          <p:cNvPr id="22"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12" cstate="print">
            <a:extLst>
              <a:ext uri="{BEBA8EAE-BF5A-486C-A8C5-ECC9F3942E4B}">
                <a14:imgProps xmlns:a14="http://schemas.microsoft.com/office/drawing/2010/main">
                  <a14:imgLayer r:embed="rId1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Resultado de imagem para icones pagina inicial">
            <a:hlinkClick r:id="rId14" action="ppaction://hlinksldjump"/>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esultado de imagem para icones fechar">
            <a:hlinkClick r:id="rId16" action="ppaction://hlinksldjump"/>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a:hlinkClick r:id="rId18" action="ppaction://hlinksldjump"/>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63139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6" name="Retângulo 5"/>
          <p:cNvSpPr/>
          <p:nvPr/>
        </p:nvSpPr>
        <p:spPr>
          <a:xfrm>
            <a:off x="647563" y="476672"/>
            <a:ext cx="7848873" cy="3200876"/>
          </a:xfrm>
          <a:prstGeom prst="rect">
            <a:avLst/>
          </a:prstGeom>
        </p:spPr>
        <p:txBody>
          <a:bodyPr wrap="square">
            <a:spAutoFit/>
          </a:bodyPr>
          <a:lstStyle/>
          <a:p>
            <a:r>
              <a:rPr lang="pt-BR" b="1" dirty="0">
                <a:latin typeface="Britannic Bold" panose="020B0903060703020204" pitchFamily="34" charset="0"/>
              </a:rPr>
              <a:t>6.4 LDR e Resistor</a:t>
            </a:r>
            <a:endParaRPr lang="pt-BR" dirty="0">
              <a:latin typeface="Britannic Bold" panose="020B0903060703020204" pitchFamily="34" charset="0"/>
            </a:endParaRPr>
          </a:p>
          <a:p>
            <a:pPr algn="just"/>
            <a:endParaRPr lang="pt-BR" sz="1600" dirty="0" smtClean="0">
              <a:latin typeface="Britannic Bold" panose="020B0903060703020204" pitchFamily="34" charset="0"/>
            </a:endParaRPr>
          </a:p>
          <a:p>
            <a:pPr algn="just">
              <a:lnSpc>
                <a:spcPct val="150000"/>
              </a:lnSpc>
            </a:pPr>
            <a:r>
              <a:rPr lang="pt-BR" sz="1600" dirty="0" smtClean="0">
                <a:latin typeface="Britannic Bold" panose="020B0903060703020204" pitchFamily="34" charset="0"/>
              </a:rPr>
              <a:t>O </a:t>
            </a:r>
            <a:r>
              <a:rPr lang="pt-BR" sz="1600" dirty="0">
                <a:latin typeface="Britannic Bold" panose="020B0903060703020204" pitchFamily="34" charset="0"/>
              </a:rPr>
              <a:t>LDR (</a:t>
            </a:r>
            <a:r>
              <a:rPr lang="pt-BR" sz="1600" i="1" dirty="0">
                <a:latin typeface="Britannic Bold" panose="020B0903060703020204" pitchFamily="34" charset="0"/>
              </a:rPr>
              <a:t>Light </a:t>
            </a:r>
            <a:r>
              <a:rPr lang="pt-BR" sz="1600" i="1" dirty="0" err="1">
                <a:latin typeface="Britannic Bold" panose="020B0903060703020204" pitchFamily="34" charset="0"/>
              </a:rPr>
              <a:t>Dependent</a:t>
            </a:r>
            <a:r>
              <a:rPr lang="pt-BR" sz="1600" i="1" dirty="0">
                <a:latin typeface="Britannic Bold" panose="020B0903060703020204" pitchFamily="34" charset="0"/>
              </a:rPr>
              <a:t> Resistor</a:t>
            </a:r>
            <a:r>
              <a:rPr lang="pt-BR" sz="1600" dirty="0">
                <a:latin typeface="Britannic Bold" panose="020B0903060703020204" pitchFamily="34" charset="0"/>
              </a:rPr>
              <a:t>) ou em português </a:t>
            </a:r>
            <a:r>
              <a:rPr lang="pt-BR" sz="1600" i="1" dirty="0">
                <a:latin typeface="Britannic Bold" panose="020B0903060703020204" pitchFamily="34" charset="0"/>
              </a:rPr>
              <a:t>resistor dependente de luz</a:t>
            </a:r>
            <a:r>
              <a:rPr lang="pt-BR" sz="1600" dirty="0">
                <a:latin typeface="Britannic Bold" panose="020B0903060703020204" pitchFamily="34" charset="0"/>
              </a:rPr>
              <a:t> é um componente eletrônico passivo que diminui sua resistência conforme aumenta a intensidade de luz que incide sobre ele. Diferentemente dos resistores que possuem um valor de resistência fixo que geralmente são indicados por um código de faixas de cores impressas no próprio componente. A </a:t>
            </a:r>
            <a:r>
              <a:rPr lang="pt-BR" sz="1600" dirty="0" smtClean="0">
                <a:latin typeface="Britannic Bold" panose="020B0903060703020204" pitchFamily="34" charset="0"/>
              </a:rPr>
              <a:t>figura 24 </a:t>
            </a:r>
            <a:r>
              <a:rPr lang="pt-BR" sz="1600" dirty="0">
                <a:latin typeface="Britannic Bold" panose="020B0903060703020204" pitchFamily="34" charset="0"/>
              </a:rPr>
              <a:t>mostra as simbologias mais utilizadas para o LDR e para o resistor serem identificados nos desenhos de circuitos eletrônicos.</a:t>
            </a:r>
          </a:p>
        </p:txBody>
      </p:sp>
      <p:sp>
        <p:nvSpPr>
          <p:cNvPr id="7" name="Caixa de Texto 2"/>
          <p:cNvSpPr txBox="1">
            <a:spLocks noChangeArrowheads="1"/>
          </p:cNvSpPr>
          <p:nvPr/>
        </p:nvSpPr>
        <p:spPr bwMode="auto">
          <a:xfrm>
            <a:off x="2987824" y="5382523"/>
            <a:ext cx="536575" cy="246063"/>
          </a:xfrm>
          <a:prstGeom prst="rect">
            <a:avLst/>
          </a:prstGeom>
          <a:no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LDR </a:t>
            </a:r>
            <a:endParaRPr kumimoji="0" lang="pt-BR" altLang="pt-B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Text Box 2"/>
          <p:cNvSpPr txBox="1">
            <a:spLocks noChangeArrowheads="1"/>
          </p:cNvSpPr>
          <p:nvPr/>
        </p:nvSpPr>
        <p:spPr bwMode="auto">
          <a:xfrm>
            <a:off x="5097735" y="5382523"/>
            <a:ext cx="746125" cy="260350"/>
          </a:xfrm>
          <a:prstGeom prst="rect">
            <a:avLst/>
          </a:prstGeom>
          <a:no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Resistor </a:t>
            </a:r>
            <a:endParaRPr kumimoji="0" lang="pt-BR" altLang="pt-B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3971" name="Imagem 3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5793" y="3725173"/>
            <a:ext cx="4079875" cy="1704975"/>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4"/>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12" name="Rectangle 5"/>
          <p:cNvSpPr>
            <a:spLocks noChangeArrowheads="1"/>
          </p:cNvSpPr>
          <p:nvPr/>
        </p:nvSpPr>
        <p:spPr bwMode="auto">
          <a:xfrm>
            <a:off x="15240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tabLst>
                <a:tab pos="2178050" algn="l"/>
              </a:tabLst>
              <a:defRPr>
                <a:solidFill>
                  <a:schemeClr val="tx1"/>
                </a:solidFill>
                <a:latin typeface="Arial" pitchFamily="34" charset="0"/>
                <a:cs typeface="Arial" pitchFamily="34" charset="0"/>
              </a:defRPr>
            </a:lvl1pPr>
            <a:lvl2pPr marL="457200" fontAlgn="base">
              <a:spcBef>
                <a:spcPct val="0"/>
              </a:spcBef>
              <a:spcAft>
                <a:spcPct val="0"/>
              </a:spcAft>
              <a:tabLst>
                <a:tab pos="2178050" algn="l"/>
              </a:tabLst>
              <a:defRPr>
                <a:solidFill>
                  <a:schemeClr val="tx1"/>
                </a:solidFill>
                <a:latin typeface="Arial" pitchFamily="34" charset="0"/>
                <a:cs typeface="Arial" pitchFamily="34" charset="0"/>
              </a:defRPr>
            </a:lvl2pPr>
            <a:lvl3pPr marL="914400" fontAlgn="base">
              <a:spcBef>
                <a:spcPct val="0"/>
              </a:spcBef>
              <a:spcAft>
                <a:spcPct val="0"/>
              </a:spcAft>
              <a:tabLst>
                <a:tab pos="2178050" algn="l"/>
              </a:tabLst>
              <a:defRPr>
                <a:solidFill>
                  <a:schemeClr val="tx1"/>
                </a:solidFill>
                <a:latin typeface="Arial" pitchFamily="34" charset="0"/>
                <a:cs typeface="Arial" pitchFamily="34" charset="0"/>
              </a:defRPr>
            </a:lvl3pPr>
            <a:lvl4pPr marL="1371600" fontAlgn="base">
              <a:spcBef>
                <a:spcPct val="0"/>
              </a:spcBef>
              <a:spcAft>
                <a:spcPct val="0"/>
              </a:spcAft>
              <a:tabLst>
                <a:tab pos="2178050" algn="l"/>
              </a:tabLst>
              <a:defRPr>
                <a:solidFill>
                  <a:schemeClr val="tx1"/>
                </a:solidFill>
                <a:latin typeface="Arial" pitchFamily="34" charset="0"/>
                <a:cs typeface="Arial" pitchFamily="34" charset="0"/>
              </a:defRPr>
            </a:lvl4pPr>
            <a:lvl5pPr marL="1828800" fontAlgn="base">
              <a:spcBef>
                <a:spcPct val="0"/>
              </a:spcBef>
              <a:spcAft>
                <a:spcPct val="0"/>
              </a:spcAft>
              <a:tabLst>
                <a:tab pos="2178050" algn="l"/>
              </a:tabLst>
              <a:defRPr>
                <a:solidFill>
                  <a:schemeClr val="tx1"/>
                </a:solidFill>
                <a:latin typeface="Arial" pitchFamily="34" charset="0"/>
                <a:cs typeface="Arial" pitchFamily="34" charset="0"/>
              </a:defRPr>
            </a:lvl5pPr>
            <a:lvl6pPr marL="2286000" fontAlgn="base">
              <a:spcBef>
                <a:spcPct val="0"/>
              </a:spcBef>
              <a:spcAft>
                <a:spcPct val="0"/>
              </a:spcAft>
              <a:tabLst>
                <a:tab pos="2178050" algn="l"/>
              </a:tabLst>
              <a:defRPr>
                <a:solidFill>
                  <a:schemeClr val="tx1"/>
                </a:solidFill>
                <a:latin typeface="Arial" pitchFamily="34" charset="0"/>
                <a:cs typeface="Arial" pitchFamily="34" charset="0"/>
              </a:defRPr>
            </a:lvl6pPr>
            <a:lvl7pPr marL="2743200" fontAlgn="base">
              <a:spcBef>
                <a:spcPct val="0"/>
              </a:spcBef>
              <a:spcAft>
                <a:spcPct val="0"/>
              </a:spcAft>
              <a:tabLst>
                <a:tab pos="2178050" algn="l"/>
              </a:tabLst>
              <a:defRPr>
                <a:solidFill>
                  <a:schemeClr val="tx1"/>
                </a:solidFill>
                <a:latin typeface="Arial" pitchFamily="34" charset="0"/>
                <a:cs typeface="Arial" pitchFamily="34" charset="0"/>
              </a:defRPr>
            </a:lvl7pPr>
            <a:lvl8pPr marL="3200400" fontAlgn="base">
              <a:spcBef>
                <a:spcPct val="0"/>
              </a:spcBef>
              <a:spcAft>
                <a:spcPct val="0"/>
              </a:spcAft>
              <a:tabLst>
                <a:tab pos="2178050" algn="l"/>
              </a:tabLst>
              <a:defRPr>
                <a:solidFill>
                  <a:schemeClr val="tx1"/>
                </a:solidFill>
                <a:latin typeface="Arial" pitchFamily="34" charset="0"/>
                <a:cs typeface="Arial" pitchFamily="34" charset="0"/>
              </a:defRPr>
            </a:lvl8pPr>
            <a:lvl9pPr marL="3657600" fontAlgn="base">
              <a:spcBef>
                <a:spcPct val="0"/>
              </a:spcBef>
              <a:spcAft>
                <a:spcPct val="0"/>
              </a:spcAft>
              <a:tabLst>
                <a:tab pos="2178050" algn="l"/>
              </a:tabLs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2178050" algn="l"/>
              </a:tabLst>
            </a:pPr>
            <a:r>
              <a:rPr kumimoji="0" lang="pt-BR" altLang="pt-BR" sz="1800" b="0" i="0" u="none" strike="noStrike" cap="none" normalizeH="0" baseline="0" smtClean="0">
                <a:ln>
                  <a:noFill/>
                </a:ln>
                <a:solidFill>
                  <a:schemeClr val="tx1"/>
                </a:solidFill>
                <a:effectLst/>
                <a:latin typeface="Arial" pitchFamily="34" charset="0"/>
                <a:cs typeface="Arial" pitchFamily="34" charset="0"/>
              </a:rPr>
              <a:t/>
            </a:r>
            <a:br>
              <a:rPr kumimoji="0" lang="pt-BR" altLang="pt-BR" sz="1800" b="0" i="0" u="none" strike="noStrike" cap="none" normalizeH="0" baseline="0" smtClean="0">
                <a:ln>
                  <a:noFill/>
                </a:ln>
                <a:solidFill>
                  <a:schemeClr val="tx1"/>
                </a:solidFill>
                <a:effectLst/>
                <a:latin typeface="Arial" pitchFamily="34" charset="0"/>
                <a:cs typeface="Arial" pitchFamily="34" charset="0"/>
              </a:rPr>
            </a:br>
            <a:endParaRPr kumimoji="0" lang="pt-BR" altLang="pt-BR"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178050" algn="l"/>
              </a:tabLst>
            </a:pPr>
            <a:endParaRPr kumimoji="0" lang="pt-BR" alt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Rectangle 8"/>
          <p:cNvSpPr>
            <a:spLocks noChangeArrowheads="1"/>
          </p:cNvSpPr>
          <p:nvPr/>
        </p:nvSpPr>
        <p:spPr bwMode="auto">
          <a:xfrm>
            <a:off x="15240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tabLst>
                <a:tab pos="2178050" algn="l"/>
              </a:tabLst>
              <a:defRPr>
                <a:solidFill>
                  <a:schemeClr val="tx1"/>
                </a:solidFill>
                <a:latin typeface="Arial" pitchFamily="34" charset="0"/>
                <a:cs typeface="Arial" pitchFamily="34" charset="0"/>
              </a:defRPr>
            </a:lvl1pPr>
            <a:lvl2pPr marL="457200" fontAlgn="base">
              <a:spcBef>
                <a:spcPct val="0"/>
              </a:spcBef>
              <a:spcAft>
                <a:spcPct val="0"/>
              </a:spcAft>
              <a:tabLst>
                <a:tab pos="2178050" algn="l"/>
              </a:tabLst>
              <a:defRPr>
                <a:solidFill>
                  <a:schemeClr val="tx1"/>
                </a:solidFill>
                <a:latin typeface="Arial" pitchFamily="34" charset="0"/>
                <a:cs typeface="Arial" pitchFamily="34" charset="0"/>
              </a:defRPr>
            </a:lvl2pPr>
            <a:lvl3pPr marL="914400" fontAlgn="base">
              <a:spcBef>
                <a:spcPct val="0"/>
              </a:spcBef>
              <a:spcAft>
                <a:spcPct val="0"/>
              </a:spcAft>
              <a:tabLst>
                <a:tab pos="2178050" algn="l"/>
              </a:tabLst>
              <a:defRPr>
                <a:solidFill>
                  <a:schemeClr val="tx1"/>
                </a:solidFill>
                <a:latin typeface="Arial" pitchFamily="34" charset="0"/>
                <a:cs typeface="Arial" pitchFamily="34" charset="0"/>
              </a:defRPr>
            </a:lvl3pPr>
            <a:lvl4pPr marL="1371600" fontAlgn="base">
              <a:spcBef>
                <a:spcPct val="0"/>
              </a:spcBef>
              <a:spcAft>
                <a:spcPct val="0"/>
              </a:spcAft>
              <a:tabLst>
                <a:tab pos="2178050" algn="l"/>
              </a:tabLst>
              <a:defRPr>
                <a:solidFill>
                  <a:schemeClr val="tx1"/>
                </a:solidFill>
                <a:latin typeface="Arial" pitchFamily="34" charset="0"/>
                <a:cs typeface="Arial" pitchFamily="34" charset="0"/>
              </a:defRPr>
            </a:lvl4pPr>
            <a:lvl5pPr marL="1828800" fontAlgn="base">
              <a:spcBef>
                <a:spcPct val="0"/>
              </a:spcBef>
              <a:spcAft>
                <a:spcPct val="0"/>
              </a:spcAft>
              <a:tabLst>
                <a:tab pos="2178050" algn="l"/>
              </a:tabLst>
              <a:defRPr>
                <a:solidFill>
                  <a:schemeClr val="tx1"/>
                </a:solidFill>
                <a:latin typeface="Arial" pitchFamily="34" charset="0"/>
                <a:cs typeface="Arial" pitchFamily="34" charset="0"/>
              </a:defRPr>
            </a:lvl5pPr>
            <a:lvl6pPr marL="2286000" fontAlgn="base">
              <a:spcBef>
                <a:spcPct val="0"/>
              </a:spcBef>
              <a:spcAft>
                <a:spcPct val="0"/>
              </a:spcAft>
              <a:tabLst>
                <a:tab pos="2178050" algn="l"/>
              </a:tabLst>
              <a:defRPr>
                <a:solidFill>
                  <a:schemeClr val="tx1"/>
                </a:solidFill>
                <a:latin typeface="Arial" pitchFamily="34" charset="0"/>
                <a:cs typeface="Arial" pitchFamily="34" charset="0"/>
              </a:defRPr>
            </a:lvl6pPr>
            <a:lvl7pPr marL="2743200" fontAlgn="base">
              <a:spcBef>
                <a:spcPct val="0"/>
              </a:spcBef>
              <a:spcAft>
                <a:spcPct val="0"/>
              </a:spcAft>
              <a:tabLst>
                <a:tab pos="2178050" algn="l"/>
              </a:tabLst>
              <a:defRPr>
                <a:solidFill>
                  <a:schemeClr val="tx1"/>
                </a:solidFill>
                <a:latin typeface="Arial" pitchFamily="34" charset="0"/>
                <a:cs typeface="Arial" pitchFamily="34" charset="0"/>
              </a:defRPr>
            </a:lvl7pPr>
            <a:lvl8pPr marL="3200400" fontAlgn="base">
              <a:spcBef>
                <a:spcPct val="0"/>
              </a:spcBef>
              <a:spcAft>
                <a:spcPct val="0"/>
              </a:spcAft>
              <a:tabLst>
                <a:tab pos="2178050" algn="l"/>
              </a:tabLst>
              <a:defRPr>
                <a:solidFill>
                  <a:schemeClr val="tx1"/>
                </a:solidFill>
                <a:latin typeface="Arial" pitchFamily="34" charset="0"/>
                <a:cs typeface="Arial" pitchFamily="34" charset="0"/>
              </a:defRPr>
            </a:lvl8pPr>
            <a:lvl9pPr marL="3657600" fontAlgn="base">
              <a:spcBef>
                <a:spcPct val="0"/>
              </a:spcBef>
              <a:spcAft>
                <a:spcPct val="0"/>
              </a:spcAft>
              <a:tabLst>
                <a:tab pos="2178050" algn="l"/>
              </a:tabLs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2178050" algn="l"/>
              </a:tabLst>
            </a:pPr>
            <a:endParaRPr kumimoji="0" lang="pt-BR" alt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CaixaDeTexto 19"/>
          <p:cNvSpPr txBox="1"/>
          <p:nvPr/>
        </p:nvSpPr>
        <p:spPr>
          <a:xfrm>
            <a:off x="2552923" y="3478952"/>
            <a:ext cx="3460487" cy="246221"/>
          </a:xfrm>
          <a:prstGeom prst="rect">
            <a:avLst/>
          </a:prstGeom>
          <a:noFill/>
        </p:spPr>
        <p:txBody>
          <a:bodyPr wrap="square" rtlCol="0">
            <a:spAutoFit/>
          </a:bodyPr>
          <a:lstStyle/>
          <a:p>
            <a:r>
              <a:rPr lang="pt-BR" sz="1000" i="1" dirty="0" smtClean="0"/>
              <a:t>Fig. 24 – Montagem do divisor de tensão ligado ao Arduino.</a:t>
            </a:r>
            <a:endParaRPr lang="pt-BR" sz="1000" i="1" dirty="0"/>
          </a:p>
        </p:txBody>
      </p:sp>
      <p:sp>
        <p:nvSpPr>
          <p:cNvPr id="21" name="CaixaDeTexto 20"/>
          <p:cNvSpPr txBox="1"/>
          <p:nvPr/>
        </p:nvSpPr>
        <p:spPr>
          <a:xfrm>
            <a:off x="2552923" y="5654647"/>
            <a:ext cx="2376264" cy="246221"/>
          </a:xfrm>
          <a:prstGeom prst="rect">
            <a:avLst/>
          </a:prstGeom>
          <a:noFill/>
        </p:spPr>
        <p:txBody>
          <a:bodyPr wrap="square" rtlCol="0">
            <a:spAutoFit/>
          </a:bodyPr>
          <a:lstStyle/>
          <a:p>
            <a:r>
              <a:rPr lang="pt-BR" sz="1000" i="1" dirty="0" smtClean="0"/>
              <a:t>Fonte: autoria própria</a:t>
            </a:r>
            <a:endParaRPr lang="pt-BR" sz="1000" i="1" dirty="0"/>
          </a:p>
        </p:txBody>
      </p:sp>
      <p:pic>
        <p:nvPicPr>
          <p:cNvPr id="28"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14371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13152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Resultado de imagem para icones pagina inicial">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01487" y="598599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6" descr="Resultado de imagem para icones fechar">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66332" y="596600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77483" y="599895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376897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636129" y="764704"/>
            <a:ext cx="7848872" cy="3600986"/>
          </a:xfrm>
          <a:prstGeom prst="rect">
            <a:avLst/>
          </a:prstGeom>
        </p:spPr>
        <p:txBody>
          <a:bodyPr wrap="square">
            <a:spAutoFit/>
          </a:bodyPr>
          <a:lstStyle/>
          <a:p>
            <a:pPr algn="just">
              <a:lnSpc>
                <a:spcPct val="150000"/>
              </a:lnSpc>
            </a:pPr>
            <a:r>
              <a:rPr lang="pt-BR" sz="1600" dirty="0">
                <a:latin typeface="Britannic Bold" panose="020B0903060703020204" pitchFamily="34" charset="0"/>
              </a:rPr>
              <a:t>Como podemos ver o LDR é um sensor que podemos utilizar para várias aplicações em projetos com o Arduino. Mas como ele apenas varia sua resistência e o Arduino mede apenas tensão elétrica, como podemos fazer para que atue como um sensor em uma entrada analógica</a:t>
            </a:r>
            <a:r>
              <a:rPr lang="pt-BR" sz="1600" dirty="0" smtClean="0">
                <a:latin typeface="Britannic Bold" panose="020B0903060703020204" pitchFamily="34" charset="0"/>
              </a:rPr>
              <a:t>?</a:t>
            </a:r>
          </a:p>
          <a:p>
            <a:pPr algn="just"/>
            <a:endParaRPr lang="pt-BR" sz="1200" dirty="0">
              <a:latin typeface="Britannic Bold" panose="020B0903060703020204" pitchFamily="34" charset="0"/>
            </a:endParaRPr>
          </a:p>
          <a:p>
            <a:pPr algn="just">
              <a:lnSpc>
                <a:spcPct val="150000"/>
              </a:lnSpc>
            </a:pPr>
            <a:r>
              <a:rPr lang="pt-BR" sz="1600" dirty="0">
                <a:latin typeface="Britannic Bold" panose="020B0903060703020204" pitchFamily="34" charset="0"/>
              </a:rPr>
              <a:t>Então, precisamos fazer uma variação de resistência elétrica ter uma saída de variação de tensão elétrica. Para </a:t>
            </a:r>
            <a:r>
              <a:rPr lang="pt-BR" sz="1600" dirty="0" smtClean="0">
                <a:latin typeface="Britannic Bold" panose="020B0903060703020204" pitchFamily="34" charset="0"/>
              </a:rPr>
              <a:t>isso, </a:t>
            </a:r>
            <a:r>
              <a:rPr lang="pt-BR" sz="1600" dirty="0">
                <a:latin typeface="Britannic Bold" panose="020B0903060703020204" pitchFamily="34" charset="0"/>
              </a:rPr>
              <a:t>usamos um divisor de </a:t>
            </a:r>
            <a:r>
              <a:rPr lang="pt-BR" sz="1600" dirty="0" smtClean="0">
                <a:latin typeface="Britannic Bold" panose="020B0903060703020204" pitchFamily="34" charset="0"/>
              </a:rPr>
              <a:t>tensão </a:t>
            </a:r>
            <a:r>
              <a:rPr lang="pt-BR" sz="1600" dirty="0">
                <a:latin typeface="Britannic Bold" panose="020B0903060703020204" pitchFamily="34" charset="0"/>
              </a:rPr>
              <a:t>em que colocamos um resistor fixo junto com LDR, assim cada vez que variar a resistência de um deles (no caso só poderá variar o LDR, pois o resistor se manterá fixo) a tensão </a:t>
            </a:r>
            <a:r>
              <a:rPr lang="pt-BR" sz="1600" dirty="0" err="1" smtClean="0">
                <a:latin typeface="Britannic Bold" panose="020B0903060703020204" pitchFamily="34" charset="0"/>
              </a:rPr>
              <a:t>V</a:t>
            </a:r>
            <a:r>
              <a:rPr lang="pt-BR" sz="1200" dirty="0" err="1" smtClean="0">
                <a:latin typeface="Britannic Bold" panose="020B0903060703020204" pitchFamily="34" charset="0"/>
              </a:rPr>
              <a:t>out</a:t>
            </a:r>
            <a:r>
              <a:rPr lang="pt-BR" sz="1600" dirty="0" smtClean="0">
                <a:latin typeface="Britannic Bold" panose="020B0903060703020204" pitchFamily="34" charset="0"/>
              </a:rPr>
              <a:t> também </a:t>
            </a:r>
            <a:r>
              <a:rPr lang="pt-BR" sz="1600" dirty="0">
                <a:latin typeface="Britannic Bold" panose="020B0903060703020204" pitchFamily="34" charset="0"/>
              </a:rPr>
              <a:t>varia. </a:t>
            </a: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140720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7" name="Imagem 6"/>
          <p:cNvPicPr/>
          <p:nvPr/>
        </p:nvPicPr>
        <p:blipFill>
          <a:blip r:embed="rId2">
            <a:extLst>
              <a:ext uri="{28A0092B-C50C-407E-A947-70E740481C1C}">
                <a14:useLocalDpi xmlns:a14="http://schemas.microsoft.com/office/drawing/2010/main" val="0"/>
              </a:ext>
            </a:extLst>
          </a:blip>
          <a:srcRect/>
          <a:stretch>
            <a:fillRect/>
          </a:stretch>
        </p:blipFill>
        <p:spPr bwMode="auto">
          <a:xfrm>
            <a:off x="1595420" y="620687"/>
            <a:ext cx="1307593" cy="2624171"/>
          </a:xfrm>
          <a:prstGeom prst="rect">
            <a:avLst/>
          </a:prstGeom>
          <a:noFill/>
          <a:ln>
            <a:noFill/>
          </a:ln>
        </p:spPr>
      </p:pic>
      <p:pic>
        <p:nvPicPr>
          <p:cNvPr id="9" name="Imagem 8"/>
          <p:cNvPicPr/>
          <p:nvPr/>
        </p:nvPicPr>
        <p:blipFill>
          <a:blip r:embed="rId3">
            <a:extLst>
              <a:ext uri="{28A0092B-C50C-407E-A947-70E740481C1C}">
                <a14:useLocalDpi xmlns:a14="http://schemas.microsoft.com/office/drawing/2010/main" val="0"/>
              </a:ext>
            </a:extLst>
          </a:blip>
          <a:srcRect/>
          <a:stretch>
            <a:fillRect/>
          </a:stretch>
        </p:blipFill>
        <p:spPr bwMode="auto">
          <a:xfrm>
            <a:off x="413795" y="620687"/>
            <a:ext cx="1283347" cy="2624171"/>
          </a:xfrm>
          <a:prstGeom prst="rect">
            <a:avLst/>
          </a:prstGeom>
          <a:noFill/>
          <a:ln>
            <a:noFill/>
          </a:ln>
        </p:spPr>
      </p:pic>
      <p:sp>
        <p:nvSpPr>
          <p:cNvPr id="2" name="Retângulo 1"/>
          <p:cNvSpPr/>
          <p:nvPr/>
        </p:nvSpPr>
        <p:spPr>
          <a:xfrm>
            <a:off x="3563888" y="476672"/>
            <a:ext cx="4896544" cy="3508653"/>
          </a:xfrm>
          <a:prstGeom prst="rect">
            <a:avLst/>
          </a:prstGeom>
        </p:spPr>
        <p:txBody>
          <a:bodyPr wrap="square">
            <a:spAutoFit/>
          </a:bodyPr>
          <a:lstStyle/>
          <a:p>
            <a:pPr algn="just">
              <a:lnSpc>
                <a:spcPct val="150000"/>
              </a:lnSpc>
            </a:pPr>
            <a:r>
              <a:rPr lang="pt-BR" sz="1600" dirty="0">
                <a:latin typeface="Britannic Bold" panose="020B0903060703020204" pitchFamily="34" charset="0"/>
              </a:rPr>
              <a:t>A fig. 10 mostra as duas formas de montar o circuito. Quando o LDR é ligado ao GND (</a:t>
            </a:r>
            <a:r>
              <a:rPr lang="pt-BR" sz="1600" dirty="0" smtClean="0">
                <a:latin typeface="Britannic Bold" panose="020B0903060703020204" pitchFamily="34" charset="0"/>
              </a:rPr>
              <a:t>figura 25A) </a:t>
            </a:r>
            <a:r>
              <a:rPr lang="pt-BR" sz="1600" dirty="0">
                <a:latin typeface="Britannic Bold" panose="020B0903060703020204" pitchFamily="34" charset="0"/>
              </a:rPr>
              <a:t>a tensão de saída </a:t>
            </a:r>
            <a:r>
              <a:rPr lang="pt-BR" sz="2000" dirty="0" err="1" smtClean="0">
                <a:latin typeface="Britannic Bold" panose="020B0903060703020204" pitchFamily="34" charset="0"/>
              </a:rPr>
              <a:t>V</a:t>
            </a:r>
            <a:r>
              <a:rPr lang="pt-BR" sz="1200" dirty="0" err="1" smtClean="0">
                <a:latin typeface="Britannic Bold" panose="020B0903060703020204" pitchFamily="34" charset="0"/>
              </a:rPr>
              <a:t>out</a:t>
            </a:r>
            <a:r>
              <a:rPr lang="pt-BR" sz="2000" dirty="0" smtClean="0">
                <a:latin typeface="Britannic Bold" panose="020B0903060703020204" pitchFamily="34" charset="0"/>
              </a:rPr>
              <a:t> </a:t>
            </a:r>
            <a:r>
              <a:rPr lang="pt-BR" sz="1600" dirty="0" smtClean="0">
                <a:latin typeface="Britannic Bold" panose="020B0903060703020204" pitchFamily="34" charset="0"/>
              </a:rPr>
              <a:t>diminui </a:t>
            </a:r>
            <a:r>
              <a:rPr lang="pt-BR" sz="1600" dirty="0">
                <a:latin typeface="Britannic Bold" panose="020B0903060703020204" pitchFamily="34" charset="0"/>
              </a:rPr>
              <a:t>com o aumento da luminosidade, pois o LDR diminui sua resistência. Quando ligado como na fig. </a:t>
            </a:r>
            <a:r>
              <a:rPr lang="pt-BR" sz="1600" dirty="0" smtClean="0">
                <a:latin typeface="Britannic Bold" panose="020B0903060703020204" pitchFamily="34" charset="0"/>
              </a:rPr>
              <a:t>25B </a:t>
            </a:r>
            <a:r>
              <a:rPr lang="pt-BR" sz="1600" dirty="0">
                <a:latin typeface="Britannic Bold" panose="020B0903060703020204" pitchFamily="34" charset="0"/>
              </a:rPr>
              <a:t>a tensão </a:t>
            </a:r>
            <a:r>
              <a:rPr lang="pt-BR" sz="1600" dirty="0" err="1" smtClean="0">
                <a:latin typeface="Britannic Bold" panose="020B0903060703020204" pitchFamily="34" charset="0"/>
              </a:rPr>
              <a:t>V</a:t>
            </a:r>
            <a:r>
              <a:rPr lang="pt-BR" sz="1200" dirty="0" err="1" smtClean="0">
                <a:latin typeface="Britannic Bold" panose="020B0903060703020204" pitchFamily="34" charset="0"/>
              </a:rPr>
              <a:t>out</a:t>
            </a:r>
            <a:r>
              <a:rPr lang="pt-BR" sz="1600" dirty="0" smtClean="0">
                <a:latin typeface="Britannic Bold" panose="020B0903060703020204" pitchFamily="34" charset="0"/>
              </a:rPr>
              <a:t> aumenta </a:t>
            </a:r>
            <a:r>
              <a:rPr lang="pt-BR" sz="1600" dirty="0">
                <a:latin typeface="Britannic Bold" panose="020B0903060703020204" pitchFamily="34" charset="0"/>
              </a:rPr>
              <a:t>com o aumento a luminosidade, pois ao diminuir a resistência do LDR mais tensão ficará no resistor. De acordo com a </a:t>
            </a:r>
            <a:r>
              <a:rPr lang="pt-BR" sz="1600" dirty="0" smtClean="0">
                <a:latin typeface="Britannic Bold" panose="020B0903060703020204" pitchFamily="34" charset="0"/>
              </a:rPr>
              <a:t>equação:</a:t>
            </a:r>
            <a:endParaRPr lang="pt-BR" sz="1600" dirty="0">
              <a:latin typeface="Britannic Bold" panose="020B0903060703020204" pitchFamily="34" charset="0"/>
            </a:endParaRPr>
          </a:p>
        </p:txBody>
      </p:sp>
      <p:sp>
        <p:nvSpPr>
          <p:cNvPr id="3" name="CaixaDeTexto 2"/>
          <p:cNvSpPr txBox="1"/>
          <p:nvPr/>
        </p:nvSpPr>
        <p:spPr>
          <a:xfrm>
            <a:off x="671177" y="3259725"/>
            <a:ext cx="324144" cy="338554"/>
          </a:xfrm>
          <a:prstGeom prst="rect">
            <a:avLst/>
          </a:prstGeom>
          <a:noFill/>
        </p:spPr>
        <p:txBody>
          <a:bodyPr wrap="square" rtlCol="0">
            <a:spAutoFit/>
          </a:bodyPr>
          <a:lstStyle/>
          <a:p>
            <a:r>
              <a:rPr lang="pt-BR" sz="1600" dirty="0" smtClean="0">
                <a:latin typeface="Britannic Bold" panose="020B0903060703020204" pitchFamily="34" charset="0"/>
              </a:rPr>
              <a:t>A</a:t>
            </a:r>
            <a:endParaRPr lang="pt-BR" sz="1600" dirty="0">
              <a:latin typeface="Britannic Bold" panose="020B0903060703020204" pitchFamily="34" charset="0"/>
            </a:endParaRPr>
          </a:p>
        </p:txBody>
      </p:sp>
      <p:sp>
        <p:nvSpPr>
          <p:cNvPr id="12" name="CaixaDeTexto 11"/>
          <p:cNvSpPr txBox="1"/>
          <p:nvPr/>
        </p:nvSpPr>
        <p:spPr>
          <a:xfrm>
            <a:off x="1863530" y="3244858"/>
            <a:ext cx="324144" cy="338554"/>
          </a:xfrm>
          <a:prstGeom prst="rect">
            <a:avLst/>
          </a:prstGeom>
          <a:noFill/>
        </p:spPr>
        <p:txBody>
          <a:bodyPr wrap="square" rtlCol="0">
            <a:spAutoFit/>
          </a:bodyPr>
          <a:lstStyle/>
          <a:p>
            <a:r>
              <a:rPr lang="pt-BR" sz="1600" dirty="0" smtClean="0">
                <a:latin typeface="Britannic Bold" panose="020B0903060703020204" pitchFamily="34" charset="0"/>
              </a:rPr>
              <a:t>B</a:t>
            </a:r>
            <a:endParaRPr lang="pt-BR" sz="1600" dirty="0">
              <a:latin typeface="Britannic Bold" panose="020B0903060703020204" pitchFamily="34" charset="0"/>
            </a:endParaRPr>
          </a:p>
        </p:txBody>
      </p:sp>
      <p:sp>
        <p:nvSpPr>
          <p:cNvPr id="13" name="CaixaDeTexto 12"/>
          <p:cNvSpPr txBox="1"/>
          <p:nvPr/>
        </p:nvSpPr>
        <p:spPr>
          <a:xfrm>
            <a:off x="408547" y="231238"/>
            <a:ext cx="2651285" cy="400110"/>
          </a:xfrm>
          <a:prstGeom prst="rect">
            <a:avLst/>
          </a:prstGeom>
          <a:noFill/>
        </p:spPr>
        <p:txBody>
          <a:bodyPr wrap="square" rtlCol="0">
            <a:spAutoFit/>
          </a:bodyPr>
          <a:lstStyle/>
          <a:p>
            <a:r>
              <a:rPr lang="pt-BR" sz="1000" i="1" dirty="0" smtClean="0"/>
              <a:t>Fig. 25A e 25 B – </a:t>
            </a:r>
            <a:r>
              <a:rPr lang="pt-BR" sz="1000" i="1" dirty="0"/>
              <a:t>Divisor de tensão com resistor e LDR em duas configurações</a:t>
            </a:r>
            <a:r>
              <a:rPr lang="pt-BR" sz="1000" i="1" dirty="0" smtClean="0"/>
              <a:t>.</a:t>
            </a:r>
            <a:endParaRPr lang="pt-BR" sz="1000" i="1" dirty="0"/>
          </a:p>
        </p:txBody>
      </p:sp>
      <p:sp>
        <p:nvSpPr>
          <p:cNvPr id="14" name="CaixaDeTexto 13"/>
          <p:cNvSpPr txBox="1"/>
          <p:nvPr/>
        </p:nvSpPr>
        <p:spPr>
          <a:xfrm>
            <a:off x="407288" y="3473423"/>
            <a:ext cx="2376264" cy="246221"/>
          </a:xfrm>
          <a:prstGeom prst="rect">
            <a:avLst/>
          </a:prstGeom>
          <a:noFill/>
        </p:spPr>
        <p:txBody>
          <a:bodyPr wrap="square" rtlCol="0">
            <a:spAutoFit/>
          </a:bodyPr>
          <a:lstStyle/>
          <a:p>
            <a:r>
              <a:rPr lang="pt-BR" sz="1000" i="1" dirty="0" smtClean="0"/>
              <a:t>Fonte: autoria própria</a:t>
            </a:r>
            <a:endParaRPr lang="pt-BR" sz="1000" i="1" dirty="0"/>
          </a:p>
        </p:txBody>
      </p:sp>
      <p:pic>
        <p:nvPicPr>
          <p:cNvPr id="829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5420" y="4016163"/>
            <a:ext cx="8788492" cy="807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Resultado de imagem para icones pagina inicial">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Resultado de imagem para icones fechar">
            <a:hlinkClick r:id="rId11" action="ppaction://hlinksldjump"/>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a:hlinkClick r:id="rId13" action="ppaction://hlinksldjump"/>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881684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46062" y="620688"/>
            <a:ext cx="8051885" cy="2769989"/>
          </a:xfrm>
          <a:prstGeom prst="rect">
            <a:avLst/>
          </a:prstGeom>
        </p:spPr>
        <p:txBody>
          <a:bodyPr wrap="square">
            <a:spAutoFit/>
          </a:bodyPr>
          <a:lstStyle/>
          <a:p>
            <a:r>
              <a:rPr lang="pt-BR" b="1" dirty="0">
                <a:latin typeface="Britannic Bold" panose="020B0903060703020204" pitchFamily="34" charset="0"/>
              </a:rPr>
              <a:t>6.5 Sensor de Temperatura LM35</a:t>
            </a:r>
            <a:r>
              <a:rPr lang="pt-BR" b="1" dirty="0"/>
              <a:t>	</a:t>
            </a:r>
            <a:endParaRPr lang="pt-BR" dirty="0"/>
          </a:p>
          <a:p>
            <a:endParaRPr lang="pt-BR" dirty="0" smtClean="0"/>
          </a:p>
          <a:p>
            <a:pPr algn="just">
              <a:lnSpc>
                <a:spcPct val="150000"/>
              </a:lnSpc>
            </a:pPr>
            <a:r>
              <a:rPr lang="pt-BR" sz="1600" dirty="0" smtClean="0">
                <a:latin typeface="Britannic Bold" panose="020B0903060703020204" pitchFamily="34" charset="0"/>
              </a:rPr>
              <a:t>O </a:t>
            </a:r>
            <a:r>
              <a:rPr lang="pt-BR" sz="1600" dirty="0">
                <a:latin typeface="Britannic Bold" panose="020B0903060703020204" pitchFamily="34" charset="0"/>
              </a:rPr>
              <a:t>sensor LM35 (</a:t>
            </a:r>
            <a:r>
              <a:rPr lang="pt-BR" sz="1600" dirty="0" smtClean="0">
                <a:latin typeface="Britannic Bold" panose="020B0903060703020204" pitchFamily="34" charset="0"/>
              </a:rPr>
              <a:t>figura 26) </a:t>
            </a:r>
            <a:r>
              <a:rPr lang="pt-BR" sz="1600" dirty="0">
                <a:latin typeface="Britannic Bold" panose="020B0903060703020204" pitchFamily="34" charset="0"/>
              </a:rPr>
              <a:t>é um CI (circuito integrado) que possui tensão de saída linearmente proporcional à temperatura em graus Celsius. A </a:t>
            </a:r>
            <a:r>
              <a:rPr lang="pt-BR" sz="1600" dirty="0" smtClean="0">
                <a:latin typeface="Britannic Bold" panose="020B0903060703020204" pitchFamily="34" charset="0"/>
              </a:rPr>
              <a:t>figura 27 </a:t>
            </a:r>
            <a:r>
              <a:rPr lang="pt-BR" sz="1600" dirty="0">
                <a:latin typeface="Britannic Bold" panose="020B0903060703020204" pitchFamily="34" charset="0"/>
              </a:rPr>
              <a:t>mostra o circuito típico do LM35 que pode medir temperaturas de 2 a 150°C. A tensão de alimentação </a:t>
            </a:r>
            <a:r>
              <a:rPr lang="pt-BR" sz="1600" i="1" dirty="0" err="1">
                <a:latin typeface="Britannic Bold" panose="020B0903060703020204" pitchFamily="34" charset="0"/>
              </a:rPr>
              <a:t>V</a:t>
            </a:r>
            <a:r>
              <a:rPr lang="pt-BR" sz="1600" i="1" baseline="-25000" dirty="0" err="1">
                <a:latin typeface="Britannic Bold" panose="020B0903060703020204" pitchFamily="34" charset="0"/>
              </a:rPr>
              <a:t>in</a:t>
            </a:r>
            <a:r>
              <a:rPr lang="pt-BR" sz="1600" dirty="0">
                <a:latin typeface="Britannic Bold" panose="020B0903060703020204" pitchFamily="34" charset="0"/>
              </a:rPr>
              <a:t> pode ser de 4 a 20V e a tensão de saída </a:t>
            </a:r>
            <a:r>
              <a:rPr lang="pt-BR" sz="1600" i="1" dirty="0" err="1">
                <a:latin typeface="Britannic Bold" panose="020B0903060703020204" pitchFamily="34" charset="0"/>
              </a:rPr>
              <a:t>V</a:t>
            </a:r>
            <a:r>
              <a:rPr lang="pt-BR" sz="1600" i="1" baseline="-25000" dirty="0" err="1">
                <a:latin typeface="Britannic Bold" panose="020B0903060703020204" pitchFamily="34" charset="0"/>
              </a:rPr>
              <a:t>out</a:t>
            </a:r>
            <a:r>
              <a:rPr lang="pt-BR" sz="1600" dirty="0">
                <a:latin typeface="Britannic Bold" panose="020B0903060703020204" pitchFamily="34" charset="0"/>
              </a:rPr>
              <a:t> será de 0,01V/°C ou 10mV/°C.</a:t>
            </a:r>
          </a:p>
          <a:p>
            <a:r>
              <a:rPr lang="pt-BR" dirty="0"/>
              <a:t> </a:t>
            </a:r>
          </a:p>
        </p:txBody>
      </p:sp>
      <p:pic>
        <p:nvPicPr>
          <p:cNvPr id="9" name="Imagem 8"/>
          <p:cNvPicPr/>
          <p:nvPr/>
        </p:nvPicPr>
        <p:blipFill>
          <a:blip r:embed="rId2">
            <a:extLst>
              <a:ext uri="{28A0092B-C50C-407E-A947-70E740481C1C}">
                <a14:useLocalDpi xmlns:a14="http://schemas.microsoft.com/office/drawing/2010/main" val="0"/>
              </a:ext>
            </a:extLst>
          </a:blip>
          <a:srcRect/>
          <a:stretch>
            <a:fillRect/>
          </a:stretch>
        </p:blipFill>
        <p:spPr bwMode="auto">
          <a:xfrm>
            <a:off x="1691680" y="3242961"/>
            <a:ext cx="2016224" cy="1697688"/>
          </a:xfrm>
          <a:prstGeom prst="rect">
            <a:avLst/>
          </a:prstGeom>
          <a:noFill/>
          <a:ln>
            <a:noFill/>
          </a:ln>
        </p:spPr>
      </p:pic>
      <p:pic>
        <p:nvPicPr>
          <p:cNvPr id="10" name="Imagem 9"/>
          <p:cNvPicPr/>
          <p:nvPr/>
        </p:nvPicPr>
        <p:blipFill>
          <a:blip r:embed="rId3">
            <a:extLst>
              <a:ext uri="{28A0092B-C50C-407E-A947-70E740481C1C}">
                <a14:useLocalDpi xmlns:a14="http://schemas.microsoft.com/office/drawing/2010/main" val="0"/>
              </a:ext>
            </a:extLst>
          </a:blip>
          <a:srcRect/>
          <a:stretch>
            <a:fillRect/>
          </a:stretch>
        </p:blipFill>
        <p:spPr bwMode="auto">
          <a:xfrm>
            <a:off x="4986570" y="3242961"/>
            <a:ext cx="2153920" cy="1688631"/>
          </a:xfrm>
          <a:prstGeom prst="rect">
            <a:avLst/>
          </a:prstGeom>
          <a:noFill/>
          <a:ln>
            <a:noFill/>
          </a:ln>
        </p:spPr>
      </p:pic>
      <p:sp>
        <p:nvSpPr>
          <p:cNvPr id="11" name="CaixaDeTexto 10"/>
          <p:cNvSpPr txBox="1"/>
          <p:nvPr/>
        </p:nvSpPr>
        <p:spPr>
          <a:xfrm>
            <a:off x="4978558" y="4878122"/>
            <a:ext cx="2376264" cy="246221"/>
          </a:xfrm>
          <a:prstGeom prst="rect">
            <a:avLst/>
          </a:prstGeom>
          <a:noFill/>
        </p:spPr>
        <p:txBody>
          <a:bodyPr wrap="square" rtlCol="0">
            <a:spAutoFit/>
          </a:bodyPr>
          <a:lstStyle/>
          <a:p>
            <a:r>
              <a:rPr lang="pt-BR" sz="1000" i="1" dirty="0" smtClean="0"/>
              <a:t>Fonte: autoria própria</a:t>
            </a:r>
            <a:endParaRPr lang="pt-BR" sz="1000" i="1" dirty="0"/>
          </a:p>
        </p:txBody>
      </p:sp>
      <p:sp>
        <p:nvSpPr>
          <p:cNvPr id="12" name="CaixaDeTexto 11"/>
          <p:cNvSpPr txBox="1"/>
          <p:nvPr/>
        </p:nvSpPr>
        <p:spPr>
          <a:xfrm>
            <a:off x="1605955" y="4900713"/>
            <a:ext cx="2736304" cy="400110"/>
          </a:xfrm>
          <a:prstGeom prst="rect">
            <a:avLst/>
          </a:prstGeom>
          <a:noFill/>
        </p:spPr>
        <p:txBody>
          <a:bodyPr wrap="square" rtlCol="0">
            <a:spAutoFit/>
          </a:bodyPr>
          <a:lstStyle/>
          <a:p>
            <a:r>
              <a:rPr lang="pt-BR" sz="1000" i="1" dirty="0" smtClean="0"/>
              <a:t>Fonte: </a:t>
            </a:r>
            <a:r>
              <a:rPr lang="pt-BR" sz="1000" i="1" dirty="0" smtClean="0">
                <a:hlinkClick r:id="rId4"/>
              </a:rPr>
              <a:t>http://www.instructables.com/id/LM35-Temperature-Sensor/</a:t>
            </a:r>
            <a:r>
              <a:rPr lang="pt-BR" sz="1000" i="1" dirty="0" smtClean="0"/>
              <a:t> (04 dez 2017)</a:t>
            </a:r>
            <a:endParaRPr lang="pt-BR" sz="1000" i="1" dirty="0"/>
          </a:p>
        </p:txBody>
      </p:sp>
      <p:sp>
        <p:nvSpPr>
          <p:cNvPr id="14" name="CaixaDeTexto 13"/>
          <p:cNvSpPr txBox="1"/>
          <p:nvPr/>
        </p:nvSpPr>
        <p:spPr>
          <a:xfrm>
            <a:off x="1625005" y="2880951"/>
            <a:ext cx="2335113" cy="400110"/>
          </a:xfrm>
          <a:prstGeom prst="rect">
            <a:avLst/>
          </a:prstGeom>
          <a:noFill/>
        </p:spPr>
        <p:txBody>
          <a:bodyPr wrap="square" rtlCol="0">
            <a:spAutoFit/>
          </a:bodyPr>
          <a:lstStyle/>
          <a:p>
            <a:r>
              <a:rPr lang="pt-BR" sz="1000" i="1" dirty="0" smtClean="0"/>
              <a:t>Fig. 26 – </a:t>
            </a:r>
            <a:r>
              <a:rPr lang="pt-BR" sz="1000" i="1" dirty="0"/>
              <a:t>Circuito integrado LM35 </a:t>
            </a:r>
            <a:r>
              <a:rPr lang="pt-BR" sz="1000" i="1" dirty="0" smtClean="0"/>
              <a:t>com identificação dos seus pinos.</a:t>
            </a:r>
            <a:endParaRPr lang="pt-BR" sz="1000" i="1" dirty="0"/>
          </a:p>
        </p:txBody>
      </p:sp>
      <p:sp>
        <p:nvSpPr>
          <p:cNvPr id="15" name="CaixaDeTexto 14"/>
          <p:cNvSpPr txBox="1"/>
          <p:nvPr/>
        </p:nvSpPr>
        <p:spPr>
          <a:xfrm>
            <a:off x="4940458" y="2871396"/>
            <a:ext cx="2414364" cy="400110"/>
          </a:xfrm>
          <a:prstGeom prst="rect">
            <a:avLst/>
          </a:prstGeom>
          <a:noFill/>
        </p:spPr>
        <p:txBody>
          <a:bodyPr wrap="square" rtlCol="0">
            <a:spAutoFit/>
          </a:bodyPr>
          <a:lstStyle/>
          <a:p>
            <a:r>
              <a:rPr lang="pt-BR" sz="1000" i="1" dirty="0" smtClean="0"/>
              <a:t>Fig. 27 – </a:t>
            </a:r>
            <a:r>
              <a:rPr lang="pt-BR" sz="1000" i="1" dirty="0"/>
              <a:t>Circuito típico para medir </a:t>
            </a:r>
            <a:r>
              <a:rPr lang="pt-BR" sz="1000" i="1" dirty="0" smtClean="0"/>
              <a:t>temperaturas </a:t>
            </a:r>
            <a:r>
              <a:rPr lang="pt-BR" sz="1000" i="1" dirty="0"/>
              <a:t>de 2 a 150°C.</a:t>
            </a:r>
          </a:p>
        </p:txBody>
      </p:sp>
      <p:pic>
        <p:nvPicPr>
          <p:cNvPr id="26"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Resultado de imagem para icones pagina inicial">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Resultado de imagem para icones fechar">
            <a:hlinkClick r:id="rId11" action="ppaction://hlinksldjump"/>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a:hlinkClick r:id="rId13" action="ppaction://hlinksldjump"/>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48079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668574" y="620688"/>
            <a:ext cx="7818313" cy="1384995"/>
          </a:xfrm>
          <a:prstGeom prst="rect">
            <a:avLst/>
          </a:prstGeom>
        </p:spPr>
        <p:txBody>
          <a:bodyPr wrap="square">
            <a:spAutoFit/>
          </a:bodyPr>
          <a:lstStyle/>
          <a:p>
            <a:pPr algn="just">
              <a:lnSpc>
                <a:spcPct val="150000"/>
              </a:lnSpc>
            </a:pPr>
            <a:r>
              <a:rPr lang="pt-BR" sz="1600" b="1" dirty="0">
                <a:latin typeface="Britannic Bold" panose="020B0903060703020204" pitchFamily="34" charset="0"/>
              </a:rPr>
              <a:t>6.5.1 Aplicação do LM35</a:t>
            </a:r>
            <a:endParaRPr lang="pt-BR" sz="1600" dirty="0">
              <a:latin typeface="Britannic Bold" panose="020B0903060703020204" pitchFamily="34" charset="0"/>
            </a:endParaRPr>
          </a:p>
          <a:p>
            <a:pPr algn="just"/>
            <a:endParaRPr lang="pt-BR" sz="1200" dirty="0" smtClean="0"/>
          </a:p>
          <a:p>
            <a:pPr algn="just">
              <a:lnSpc>
                <a:spcPct val="150000"/>
              </a:lnSpc>
            </a:pPr>
            <a:r>
              <a:rPr lang="pt-BR" sz="1600" dirty="0" smtClean="0">
                <a:latin typeface="Britannic Bold" panose="020B0903060703020204" pitchFamily="34" charset="0"/>
              </a:rPr>
              <a:t>Se </a:t>
            </a:r>
            <a:r>
              <a:rPr lang="pt-BR" sz="1600" dirty="0">
                <a:latin typeface="Britannic Bold" panose="020B0903060703020204" pitchFamily="34" charset="0"/>
              </a:rPr>
              <a:t>utilizarmos apenas um voltímetro e uma bateria de 9V, já podemos obter a temperatura montando um circuito bem simples.</a:t>
            </a:r>
          </a:p>
        </p:txBody>
      </p:sp>
      <p:pic>
        <p:nvPicPr>
          <p:cNvPr id="9" name="Imagem 8"/>
          <p:cNvPicPr/>
          <p:nvPr/>
        </p:nvPicPr>
        <p:blipFill>
          <a:blip r:embed="rId2">
            <a:extLst>
              <a:ext uri="{28A0092B-C50C-407E-A947-70E740481C1C}">
                <a14:useLocalDpi xmlns:a14="http://schemas.microsoft.com/office/drawing/2010/main" val="0"/>
              </a:ext>
            </a:extLst>
          </a:blip>
          <a:srcRect/>
          <a:stretch>
            <a:fillRect/>
          </a:stretch>
        </p:blipFill>
        <p:spPr bwMode="auto">
          <a:xfrm>
            <a:off x="668971" y="2396505"/>
            <a:ext cx="3326965" cy="2880320"/>
          </a:xfrm>
          <a:prstGeom prst="rect">
            <a:avLst/>
          </a:prstGeom>
          <a:noFill/>
          <a:ln>
            <a:noFill/>
          </a:ln>
        </p:spPr>
      </p:pic>
      <p:sp>
        <p:nvSpPr>
          <p:cNvPr id="3" name="Retângulo 2"/>
          <p:cNvSpPr/>
          <p:nvPr/>
        </p:nvSpPr>
        <p:spPr>
          <a:xfrm>
            <a:off x="4118496" y="2204864"/>
            <a:ext cx="4584302" cy="1938992"/>
          </a:xfrm>
          <a:prstGeom prst="rect">
            <a:avLst/>
          </a:prstGeom>
        </p:spPr>
        <p:txBody>
          <a:bodyPr wrap="square">
            <a:spAutoFit/>
          </a:bodyPr>
          <a:lstStyle/>
          <a:p>
            <a:pPr algn="just">
              <a:lnSpc>
                <a:spcPct val="150000"/>
              </a:lnSpc>
            </a:pPr>
            <a:r>
              <a:rPr lang="pt-BR" sz="1600" dirty="0">
                <a:latin typeface="Britannic Bold" panose="020B0903060703020204" pitchFamily="34" charset="0"/>
              </a:rPr>
              <a:t>Na figura </a:t>
            </a:r>
            <a:r>
              <a:rPr lang="pt-BR" sz="1600" dirty="0" smtClean="0">
                <a:latin typeface="Britannic Bold" panose="020B0903060703020204" pitchFamily="34" charset="0"/>
              </a:rPr>
              <a:t>28, </a:t>
            </a:r>
            <a:r>
              <a:rPr lang="pt-BR" sz="1600" dirty="0">
                <a:latin typeface="Britannic Bold" panose="020B0903060703020204" pitchFamily="34" charset="0"/>
              </a:rPr>
              <a:t>temos o pino 1 (</a:t>
            </a:r>
            <a:r>
              <a:rPr lang="pt-BR" sz="1600" dirty="0" err="1">
                <a:latin typeface="Britannic Bold" panose="020B0903060703020204" pitchFamily="34" charset="0"/>
              </a:rPr>
              <a:t>V</a:t>
            </a:r>
            <a:r>
              <a:rPr lang="pt-BR" sz="1600" baseline="-25000" dirty="0" err="1">
                <a:latin typeface="Britannic Bold" panose="020B0903060703020204" pitchFamily="34" charset="0"/>
              </a:rPr>
              <a:t>in</a:t>
            </a:r>
            <a:r>
              <a:rPr lang="pt-BR" sz="1600" dirty="0">
                <a:latin typeface="Britannic Bold" panose="020B0903060703020204" pitchFamily="34" charset="0"/>
              </a:rPr>
              <a:t>) ligado ao polo positivo da bateria e o pino 3 (GND) ligado ao polo negativo da bateria. O voltímetro está medindo a tensão entre o pino 2 (</a:t>
            </a:r>
            <a:r>
              <a:rPr lang="pt-BR" sz="1600" dirty="0" err="1">
                <a:latin typeface="Britannic Bold" panose="020B0903060703020204" pitchFamily="34" charset="0"/>
              </a:rPr>
              <a:t>V</a:t>
            </a:r>
            <a:r>
              <a:rPr lang="pt-BR" sz="1600" baseline="-25000" dirty="0" err="1">
                <a:latin typeface="Britannic Bold" panose="020B0903060703020204" pitchFamily="34" charset="0"/>
              </a:rPr>
              <a:t>out</a:t>
            </a:r>
            <a:r>
              <a:rPr lang="pt-BR" sz="1600" dirty="0">
                <a:latin typeface="Britannic Bold" panose="020B0903060703020204" pitchFamily="34" charset="0"/>
              </a:rPr>
              <a:t>) e o pino </a:t>
            </a:r>
            <a:r>
              <a:rPr lang="pt-BR" sz="1600" dirty="0" smtClean="0">
                <a:latin typeface="Britannic Bold" panose="020B0903060703020204" pitchFamily="34" charset="0"/>
              </a:rPr>
              <a:t>3 (GND). </a:t>
            </a:r>
            <a:r>
              <a:rPr lang="pt-BR" sz="1600" dirty="0">
                <a:latin typeface="Britannic Bold" panose="020B0903060703020204" pitchFamily="34" charset="0"/>
              </a:rPr>
              <a:t>Como a medida é 245mV, temos:</a:t>
            </a:r>
          </a:p>
        </p:txBody>
      </p:sp>
      <p:pic>
        <p:nvPicPr>
          <p:cNvPr id="8704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458" y="4249663"/>
            <a:ext cx="7507689" cy="648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704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8168" y="5013132"/>
            <a:ext cx="8101157" cy="489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CaixaDeTexto 12"/>
          <p:cNvSpPr txBox="1"/>
          <p:nvPr/>
        </p:nvSpPr>
        <p:spPr>
          <a:xfrm>
            <a:off x="630474" y="5257775"/>
            <a:ext cx="2376264" cy="246221"/>
          </a:xfrm>
          <a:prstGeom prst="rect">
            <a:avLst/>
          </a:prstGeom>
          <a:noFill/>
        </p:spPr>
        <p:txBody>
          <a:bodyPr wrap="square" rtlCol="0">
            <a:spAutoFit/>
          </a:bodyPr>
          <a:lstStyle/>
          <a:p>
            <a:r>
              <a:rPr lang="pt-BR" sz="1000" i="1" dirty="0" smtClean="0"/>
              <a:t>Fonte: autoria própria</a:t>
            </a:r>
            <a:endParaRPr lang="pt-BR" sz="1000" i="1" dirty="0"/>
          </a:p>
        </p:txBody>
      </p:sp>
      <p:sp>
        <p:nvSpPr>
          <p:cNvPr id="14" name="CaixaDeTexto 13"/>
          <p:cNvSpPr txBox="1"/>
          <p:nvPr/>
        </p:nvSpPr>
        <p:spPr>
          <a:xfrm>
            <a:off x="595475" y="2052434"/>
            <a:ext cx="3449525" cy="400110"/>
          </a:xfrm>
          <a:prstGeom prst="rect">
            <a:avLst/>
          </a:prstGeom>
          <a:noFill/>
        </p:spPr>
        <p:txBody>
          <a:bodyPr wrap="square" rtlCol="0">
            <a:spAutoFit/>
          </a:bodyPr>
          <a:lstStyle/>
          <a:p>
            <a:r>
              <a:rPr lang="pt-BR" sz="1000" i="1" dirty="0" smtClean="0"/>
              <a:t>Fig. 28 – </a:t>
            </a:r>
            <a:r>
              <a:rPr lang="pt-BR" sz="1000" i="1" dirty="0"/>
              <a:t>Circuito para medir temperatura utilizando uma bateria de 9V e um voltímetro.</a:t>
            </a:r>
          </a:p>
        </p:txBody>
      </p:sp>
      <p:pic>
        <p:nvPicPr>
          <p:cNvPr id="2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Resultado de imagem para icones pagina inicial">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Resultado de imagem para icones fechar">
            <a:hlinkClick r:id="rId11" action="ppaction://hlinksldjump"/>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a:hlinkClick r:id="rId13" action="ppaction://hlinksldjump"/>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20622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647564" y="548680"/>
            <a:ext cx="7848872" cy="2462213"/>
          </a:xfrm>
          <a:prstGeom prst="rect">
            <a:avLst/>
          </a:prstGeom>
        </p:spPr>
        <p:txBody>
          <a:bodyPr wrap="square">
            <a:spAutoFit/>
          </a:bodyPr>
          <a:lstStyle/>
          <a:p>
            <a:r>
              <a:rPr lang="pt-BR" sz="1600" b="1" dirty="0">
                <a:latin typeface="Britannic Bold" panose="020B0903060703020204" pitchFamily="34" charset="0"/>
              </a:rPr>
              <a:t>6.5.2 Utilizando o LM35 com o Arduino</a:t>
            </a:r>
            <a:endParaRPr lang="pt-BR" sz="1600" dirty="0">
              <a:latin typeface="Britannic Bold" panose="020B0903060703020204" pitchFamily="34" charset="0"/>
            </a:endParaRPr>
          </a:p>
          <a:p>
            <a:endParaRPr lang="pt-BR" sz="1200" dirty="0" smtClean="0"/>
          </a:p>
          <a:p>
            <a:pPr algn="just">
              <a:lnSpc>
                <a:spcPct val="150000"/>
              </a:lnSpc>
            </a:pPr>
            <a:r>
              <a:rPr lang="pt-BR" sz="1600" dirty="0" smtClean="0">
                <a:latin typeface="Britannic Bold" panose="020B0903060703020204" pitchFamily="34" charset="0"/>
              </a:rPr>
              <a:t>Agora  </a:t>
            </a:r>
            <a:r>
              <a:rPr lang="pt-BR" sz="1600" dirty="0">
                <a:latin typeface="Britannic Bold" panose="020B0903060703020204" pitchFamily="34" charset="0"/>
              </a:rPr>
              <a:t>que já sabemos como o sensor de temperatura LM35 funciona, podemos ligá-lo a uma entrada analógica da placa Arduino, obter a temperatura e utilizar essa informação para controlar algum atuador, como por exemplo, acionar um </a:t>
            </a:r>
            <a:r>
              <a:rPr lang="pt-BR" sz="1600" i="1" dirty="0">
                <a:latin typeface="Britannic Bold" panose="020B0903060703020204" pitchFamily="34" charset="0"/>
              </a:rPr>
              <a:t>cooler</a:t>
            </a:r>
            <a:r>
              <a:rPr lang="pt-BR" sz="1600" dirty="0">
                <a:latin typeface="Britannic Bold" panose="020B0903060703020204" pitchFamily="34" charset="0"/>
              </a:rPr>
              <a:t> extra quando a temperatura do seu computador atingir certo valor ou apenas mostrar essa temperatura no monitor serial. </a:t>
            </a:r>
          </a:p>
        </p:txBody>
      </p:sp>
      <p:sp>
        <p:nvSpPr>
          <p:cNvPr id="3" name="CaixaDeTexto 2">
            <a:hlinkClick r:id="rId2" action="ppaction://hlinkpres?slideindex=1&amp;slidetitle="/>
          </p:cNvPr>
          <p:cNvSpPr txBox="1"/>
          <p:nvPr/>
        </p:nvSpPr>
        <p:spPr>
          <a:xfrm>
            <a:off x="647564" y="3158610"/>
            <a:ext cx="4312943" cy="369332"/>
          </a:xfrm>
          <a:prstGeom prst="rect">
            <a:avLst/>
          </a:prstGeom>
          <a:noFill/>
        </p:spPr>
        <p:txBody>
          <a:bodyPr wrap="square" rtlCol="0">
            <a:spAutoFit/>
          </a:bodyPr>
          <a:lstStyle/>
          <a:p>
            <a:r>
              <a:rPr lang="pt-BR" dirty="0" smtClean="0">
                <a:solidFill>
                  <a:srgbClr val="0000FF"/>
                </a:solidFill>
                <a:latin typeface="Britannic Bold" panose="020B0903060703020204" pitchFamily="34" charset="0"/>
              </a:rPr>
              <a:t>Exemplo Utilizando o LM35</a:t>
            </a:r>
            <a:endParaRPr lang="pt-BR" dirty="0">
              <a:solidFill>
                <a:srgbClr val="0000FF"/>
              </a:solidFill>
              <a:latin typeface="Britannic Bold" panose="020B0903060703020204" pitchFamily="34" charset="0"/>
            </a:endParaRPr>
          </a:p>
        </p:txBody>
      </p:sp>
      <p:sp>
        <p:nvSpPr>
          <p:cNvPr id="4" name="Retângulo 3"/>
          <p:cNvSpPr/>
          <p:nvPr/>
        </p:nvSpPr>
        <p:spPr>
          <a:xfrm>
            <a:off x="647564" y="3617590"/>
            <a:ext cx="7812868" cy="1200329"/>
          </a:xfrm>
          <a:prstGeom prst="rect">
            <a:avLst/>
          </a:prstGeom>
        </p:spPr>
        <p:txBody>
          <a:bodyPr wrap="square">
            <a:spAutoFit/>
          </a:bodyPr>
          <a:lstStyle/>
          <a:p>
            <a:pPr algn="just">
              <a:lnSpc>
                <a:spcPct val="150000"/>
              </a:lnSpc>
            </a:pPr>
            <a:r>
              <a:rPr lang="pt-BR" sz="1600" dirty="0" smtClean="0">
                <a:latin typeface="Britannic Bold" panose="020B0903060703020204" pitchFamily="34" charset="0"/>
              </a:rPr>
              <a:t>Mostrar </a:t>
            </a:r>
            <a:r>
              <a:rPr lang="pt-BR" sz="1600" dirty="0">
                <a:latin typeface="Britannic Bold" panose="020B0903060703020204" pitchFamily="34" charset="0"/>
              </a:rPr>
              <a:t>no monitor serial o valor da temperatura em graus Celsius (°C). Primeiro ligamos os pinos 1, 2 e 3 do LM35 respectivamente nos pinos 5V, A0 e GND do </a:t>
            </a:r>
            <a:r>
              <a:rPr lang="pt-BR" sz="1600" dirty="0" smtClean="0">
                <a:latin typeface="Britannic Bold" panose="020B0903060703020204" pitchFamily="34" charset="0"/>
              </a:rPr>
              <a:t>Arduino. Depois escrevemos o código, </a:t>
            </a:r>
            <a:r>
              <a:rPr lang="pt-BR" sz="1600" dirty="0">
                <a:latin typeface="Britannic Bold" panose="020B0903060703020204" pitchFamily="34" charset="0"/>
              </a:rPr>
              <a:t>compilamos e </a:t>
            </a:r>
            <a:r>
              <a:rPr lang="pt-BR" sz="1600" dirty="0" smtClean="0">
                <a:latin typeface="Britannic Bold" panose="020B0903060703020204" pitchFamily="34" charset="0"/>
              </a:rPr>
              <a:t>carregamos</a:t>
            </a:r>
            <a:r>
              <a:rPr lang="pt-BR" sz="1600" dirty="0">
                <a:latin typeface="Britannic Bold" panose="020B0903060703020204" pitchFamily="34" charset="0"/>
              </a:rPr>
              <a:t> </a:t>
            </a:r>
            <a:r>
              <a:rPr lang="pt-BR" sz="1600" dirty="0" smtClean="0">
                <a:latin typeface="Britannic Bold" panose="020B0903060703020204" pitchFamily="34" charset="0"/>
              </a:rPr>
              <a:t>para a placa.</a:t>
            </a:r>
            <a:endParaRPr lang="pt-BR" sz="1600" dirty="0">
              <a:latin typeface="Britannic Bold" panose="020B0903060703020204" pitchFamily="34" charset="0"/>
            </a:endParaRPr>
          </a:p>
        </p:txBody>
      </p:sp>
      <p:sp>
        <p:nvSpPr>
          <p:cNvPr id="10" name="Retângulo de cantos arredondados 9">
            <a:hlinkClick r:id="rId3" action="ppaction://hlinksldjump"/>
          </p:cNvPr>
          <p:cNvSpPr/>
          <p:nvPr/>
        </p:nvSpPr>
        <p:spPr>
          <a:xfrm>
            <a:off x="1906018" y="5154905"/>
            <a:ext cx="2376264" cy="648072"/>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Montagem com o Arduino</a:t>
            </a:r>
            <a:endParaRPr lang="pt-BR" dirty="0"/>
          </a:p>
        </p:txBody>
      </p:sp>
      <p:sp>
        <p:nvSpPr>
          <p:cNvPr id="11" name="Retângulo de cantos arredondados 10">
            <a:hlinkClick r:id="rId4" action="ppaction://hlinksldjump"/>
          </p:cNvPr>
          <p:cNvSpPr/>
          <p:nvPr/>
        </p:nvSpPr>
        <p:spPr>
          <a:xfrm>
            <a:off x="4749080" y="5141982"/>
            <a:ext cx="2376264" cy="648072"/>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Código para Medir a Temperatura</a:t>
            </a:r>
            <a:endParaRPr lang="pt-BR" dirty="0"/>
          </a:p>
        </p:txBody>
      </p:sp>
      <p:pic>
        <p:nvPicPr>
          <p:cNvPr id="22"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20677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19458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Resultado de imagem para icones pagina inicial">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01487" y="604905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esultado de imagem para icones fechar">
            <a:hlinkClick r:id="rId11" action="ppaction://hlinksldjump"/>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266332" y="602906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a:hlinkClick r:id="rId13" action="ppaction://hlinksldjump"/>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77483" y="606201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435809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7" name="Retângulo de cantos arredondados 6">
            <a:hlinkClick r:id="rId2" action="ppaction://hlinksldjump"/>
          </p:cNvPr>
          <p:cNvSpPr/>
          <p:nvPr/>
        </p:nvSpPr>
        <p:spPr>
          <a:xfrm>
            <a:off x="3075320" y="2834935"/>
            <a:ext cx="2993370" cy="1188131"/>
          </a:xfrm>
          <a:prstGeom prst="round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r>
              <a:rPr lang="pt-BR" dirty="0" smtClean="0">
                <a:ln>
                  <a:solidFill>
                    <a:schemeClr val="tx1"/>
                  </a:solidFill>
                </a:ln>
                <a:solidFill>
                  <a:schemeClr val="tx1"/>
                </a:solidFill>
              </a:rPr>
              <a:t>Atividade 3: Teste </a:t>
            </a:r>
            <a:r>
              <a:rPr lang="pt-BR" dirty="0">
                <a:ln>
                  <a:solidFill>
                    <a:schemeClr val="tx1"/>
                  </a:solidFill>
                </a:ln>
                <a:solidFill>
                  <a:schemeClr val="tx1"/>
                </a:solidFill>
              </a:rPr>
              <a:t>F</a:t>
            </a:r>
            <a:r>
              <a:rPr lang="pt-BR" dirty="0" smtClean="0">
                <a:ln>
                  <a:solidFill>
                    <a:schemeClr val="tx1"/>
                  </a:solidFill>
                </a:ln>
                <a:solidFill>
                  <a:schemeClr val="tx1"/>
                </a:solidFill>
              </a:rPr>
              <a:t>inal de </a:t>
            </a:r>
            <a:r>
              <a:rPr lang="pt-BR" dirty="0">
                <a:ln>
                  <a:solidFill>
                    <a:schemeClr val="tx1"/>
                  </a:solidFill>
                </a:ln>
                <a:solidFill>
                  <a:schemeClr val="tx1"/>
                </a:solidFill>
              </a:rPr>
              <a:t>C</a:t>
            </a:r>
            <a:r>
              <a:rPr lang="pt-BR" dirty="0" smtClean="0">
                <a:ln>
                  <a:solidFill>
                    <a:schemeClr val="tx1"/>
                  </a:solidFill>
                </a:ln>
                <a:solidFill>
                  <a:schemeClr val="tx1"/>
                </a:solidFill>
              </a:rPr>
              <a:t>onhecimentos</a:t>
            </a:r>
          </a:p>
          <a:p>
            <a:pPr algn="ctr"/>
            <a:endParaRPr lang="pt-BR" sz="900" dirty="0" smtClean="0">
              <a:ln>
                <a:solidFill>
                  <a:schemeClr val="tx1"/>
                </a:solidFill>
              </a:ln>
              <a:solidFill>
                <a:schemeClr val="tx1"/>
              </a:solidFill>
            </a:endParaRPr>
          </a:p>
          <a:p>
            <a:pPr algn="ctr"/>
            <a:r>
              <a:rPr lang="pt-BR" sz="1000" dirty="0" smtClean="0">
                <a:ln>
                  <a:solidFill>
                    <a:schemeClr val="tx1"/>
                  </a:solidFill>
                </a:ln>
                <a:solidFill>
                  <a:schemeClr val="tx1"/>
                </a:solidFill>
              </a:rPr>
              <a:t>Clique para responder</a:t>
            </a:r>
          </a:p>
        </p:txBody>
      </p:sp>
      <p:pic>
        <p:nvPicPr>
          <p:cNvPr id="15"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1" action="ppaction://hlinksldjump"/>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432864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828120" y="548680"/>
            <a:ext cx="7487770" cy="4154984"/>
          </a:xfrm>
          <a:prstGeom prst="rect">
            <a:avLst/>
          </a:prstGeom>
        </p:spPr>
        <p:txBody>
          <a:bodyPr wrap="square">
            <a:spAutoFit/>
          </a:bodyPr>
          <a:lstStyle/>
          <a:p>
            <a:r>
              <a:rPr lang="pt-BR" sz="2000" b="1" dirty="0">
                <a:latin typeface="Britannic Bold" panose="020B0903060703020204" pitchFamily="34" charset="0"/>
              </a:rPr>
              <a:t>Referências</a:t>
            </a:r>
            <a:endParaRPr lang="pt-BR" sz="2000" dirty="0">
              <a:latin typeface="Britannic Bold" panose="020B0903060703020204" pitchFamily="34" charset="0"/>
            </a:endParaRPr>
          </a:p>
          <a:p>
            <a:endParaRPr lang="pt-BR" dirty="0" smtClean="0"/>
          </a:p>
          <a:p>
            <a:endParaRPr lang="pt-BR" dirty="0" smtClean="0"/>
          </a:p>
          <a:p>
            <a:r>
              <a:rPr lang="pt-BR" sz="1600" dirty="0" smtClean="0">
                <a:latin typeface="Britannic Bold" panose="020B0903060703020204" pitchFamily="34" charset="0"/>
              </a:rPr>
              <a:t>APOSTILA </a:t>
            </a:r>
            <a:r>
              <a:rPr lang="pt-BR" sz="1600" dirty="0">
                <a:latin typeface="Britannic Bold" panose="020B0903060703020204" pitchFamily="34" charset="0"/>
              </a:rPr>
              <a:t>ARDUINO com aplicações baseada na placa: ARDUINO UNO. Disponível em: &lt;http://www.valdick.com/files/ApostilaArduinoIntroducao.pdf&gt; acesso em 29 de julho de 2016.</a:t>
            </a:r>
          </a:p>
          <a:p>
            <a:r>
              <a:rPr lang="pt-BR" sz="1600" dirty="0">
                <a:latin typeface="Britannic Bold" panose="020B0903060703020204" pitchFamily="34" charset="0"/>
              </a:rPr>
              <a:t> </a:t>
            </a:r>
          </a:p>
          <a:p>
            <a:r>
              <a:rPr lang="pt-BR" sz="1600" dirty="0">
                <a:latin typeface="Britannic Bold" panose="020B0903060703020204" pitchFamily="34" charset="0"/>
              </a:rPr>
              <a:t>&lt;http://arduino.cc/en/Reference/HomePage&gt; acesso em 26 de maio de 2016.</a:t>
            </a:r>
          </a:p>
          <a:p>
            <a:r>
              <a:rPr lang="pt-BR" sz="1600" dirty="0">
                <a:latin typeface="Britannic Bold" panose="020B0903060703020204" pitchFamily="34" charset="0"/>
              </a:rPr>
              <a:t> </a:t>
            </a:r>
          </a:p>
          <a:p>
            <a:r>
              <a:rPr lang="pt-BR" sz="1600" dirty="0">
                <a:latin typeface="Britannic Bold" panose="020B0903060703020204" pitchFamily="34" charset="0"/>
              </a:rPr>
              <a:t>&lt;</a:t>
            </a:r>
            <a:r>
              <a:rPr lang="pt-BR" sz="1600" dirty="0">
                <a:latin typeface="Britannic Bold" panose="020B0903060703020204" pitchFamily="34" charset="0"/>
                <a:hlinkClick r:id="rId2"/>
              </a:rPr>
              <a:t>http://playground.arduino.cc/Portugues/HomePage</a:t>
            </a:r>
            <a:r>
              <a:rPr lang="pt-BR" sz="1600" dirty="0">
                <a:latin typeface="Britannic Bold" panose="020B0903060703020204" pitchFamily="34" charset="0"/>
              </a:rPr>
              <a:t>&gt; acesso em 21 de maio de 2016.</a:t>
            </a:r>
          </a:p>
          <a:p>
            <a:r>
              <a:rPr lang="pt-BR" sz="1600" dirty="0">
                <a:latin typeface="Britannic Bold" panose="020B0903060703020204" pitchFamily="34" charset="0"/>
              </a:rPr>
              <a:t> </a:t>
            </a:r>
          </a:p>
          <a:p>
            <a:r>
              <a:rPr lang="pt-BR" sz="1600" dirty="0">
                <a:latin typeface="Britannic Bold" panose="020B0903060703020204" pitchFamily="34" charset="0"/>
              </a:rPr>
              <a:t>&lt;</a:t>
            </a:r>
            <a:r>
              <a:rPr lang="pt-BR" sz="1600" dirty="0">
                <a:latin typeface="Britannic Bold" panose="020B0903060703020204" pitchFamily="34" charset="0"/>
                <a:hlinkClick r:id="rId3"/>
              </a:rPr>
              <a:t>http://slides.com/jurasec/nodebots--2#/3</a:t>
            </a:r>
            <a:r>
              <a:rPr lang="pt-BR" sz="1600" dirty="0">
                <a:latin typeface="Britannic Bold" panose="020B0903060703020204" pitchFamily="34" charset="0"/>
              </a:rPr>
              <a:t>&gt; acesso em 23 de maio de 2016.</a:t>
            </a:r>
          </a:p>
          <a:p>
            <a:r>
              <a:rPr lang="pt-BR" sz="1600" dirty="0">
                <a:latin typeface="Britannic Bold" panose="020B0903060703020204" pitchFamily="34" charset="0"/>
              </a:rPr>
              <a:t> </a:t>
            </a:r>
          </a:p>
          <a:p>
            <a:r>
              <a:rPr lang="pt-BR" sz="1600" dirty="0">
                <a:latin typeface="Britannic Bold" panose="020B0903060703020204" pitchFamily="34" charset="0"/>
              </a:rPr>
              <a:t>&lt;http://www.embarcados.com.br/arduino-primeiros-passos&gt; acesso em 21 de maio de 2016.</a:t>
            </a:r>
            <a:endParaRPr lang="pt-BR" sz="1600" dirty="0">
              <a:effectLst/>
              <a:latin typeface="Britannic Bold" panose="020B0903060703020204" pitchFamily="34" charset="0"/>
            </a:endParaRPr>
          </a:p>
        </p:txBody>
      </p:sp>
      <p:pic>
        <p:nvPicPr>
          <p:cNvPr id="17" name="Picture 3" descr="C:\Users\Januário\AppData\Local\Microsoft\Windows\Temporary Internet Files\Content.IE5\JROPVSXA\arrow-curved-blue[1].png">
            <a:hlinkClick r:id="" action="ppaction://hlinkshowjump?jump=nextslide"/>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m para icones pagina inicial">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Resultado de imagem para icones fechar">
            <a:hlinkClick r:id="rId10" action="ppaction://hlinksldjump"/>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hlinkClick r:id="rId12" action="ppaction://hlinksldjump"/>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73514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p:cNvSpPr txBox="1"/>
          <p:nvPr/>
        </p:nvSpPr>
        <p:spPr>
          <a:xfrm>
            <a:off x="1331640" y="2060848"/>
            <a:ext cx="6480720" cy="2800767"/>
          </a:xfrm>
          <a:prstGeom prst="rect">
            <a:avLst/>
          </a:prstGeom>
          <a:noFill/>
        </p:spPr>
        <p:txBody>
          <a:bodyPr wrap="square" rtlCol="0">
            <a:spAutoFit/>
          </a:bodyPr>
          <a:lstStyle/>
          <a:p>
            <a:pPr algn="ctr"/>
            <a:r>
              <a:rPr lang="pt-BR" sz="4400" dirty="0" smtClean="0">
                <a:solidFill>
                  <a:srgbClr val="0000FF"/>
                </a:solidFill>
                <a:latin typeface="Britannic Bold" panose="020B0903060703020204" pitchFamily="34" charset="0"/>
              </a:rPr>
              <a:t>Nosso Curso Termina Aqui</a:t>
            </a:r>
          </a:p>
          <a:p>
            <a:pPr algn="ctr"/>
            <a:endParaRPr lang="pt-BR" sz="4400" dirty="0">
              <a:solidFill>
                <a:srgbClr val="0000FF"/>
              </a:solidFill>
              <a:latin typeface="Britannic Bold" panose="020B0903060703020204" pitchFamily="34" charset="0"/>
            </a:endParaRPr>
          </a:p>
          <a:p>
            <a:pPr algn="ctr"/>
            <a:r>
              <a:rPr lang="pt-BR" sz="4400" dirty="0" smtClean="0">
                <a:solidFill>
                  <a:srgbClr val="0000FF"/>
                </a:solidFill>
                <a:latin typeface="Britannic Bold" panose="020B0903060703020204" pitchFamily="34" charset="0"/>
              </a:rPr>
              <a:t>Obrigado!</a:t>
            </a:r>
            <a:endParaRPr lang="pt-BR" sz="4400" dirty="0">
              <a:solidFill>
                <a:srgbClr val="0000FF"/>
              </a:solidFill>
              <a:latin typeface="Britannic Bold" panose="020B0903060703020204" pitchFamily="34" charset="0"/>
            </a:endParaRPr>
          </a:p>
        </p:txBody>
      </p:sp>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22" name="Picture 3" descr="C:\Users\Januário\AppData\Local\Microsoft\Windows\Temporary Internet Files\Content.IE5\JROPVSXA\arrow-curved-blue[1].png">
            <a:hlinkClick r:id="" action="ppaction://hlinkshowjump?jump=previousslide"/>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Resultado de imagem para icones pagina inicial">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01487" y="5901911"/>
            <a:ext cx="494255" cy="50405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sultado de imagem para icones fechar">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66332" y="5881925"/>
            <a:ext cx="566044" cy="56604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a:hlinkClick r:id="rId8" action="ppaction://hlinksldjump"/>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77483" y="5914879"/>
            <a:ext cx="521874" cy="497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170965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88075" name="Picture 1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84340" y="349251"/>
            <a:ext cx="5775325" cy="631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descr="C:\Users\Januário\AppData\Local\Microsoft\Windows\Temporary Internet Files\Content.IE5\JROPVSXA\arrow-curved-blue[1].png">
            <a:hlinkClick r:id="rId6" action="ppaction://hlinksldjump"/>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hlinkClick r:id="rId9" action="ppaction://hlinksldjump"/>
          </p:cNvPr>
          <p:cNvSpPr/>
          <p:nvPr/>
        </p:nvSpPr>
        <p:spPr>
          <a:xfrm>
            <a:off x="1763688" y="2780928"/>
            <a:ext cx="5695978" cy="216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Retângulo 6">
            <a:hlinkClick r:id="rId9" action="ppaction://hlinksldjump"/>
          </p:cNvPr>
          <p:cNvSpPr/>
          <p:nvPr/>
        </p:nvSpPr>
        <p:spPr>
          <a:xfrm>
            <a:off x="1763688" y="3212977"/>
            <a:ext cx="5695978" cy="216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Retângulo 8">
            <a:hlinkClick r:id="rId9" action="ppaction://hlinksldjump"/>
          </p:cNvPr>
          <p:cNvSpPr/>
          <p:nvPr/>
        </p:nvSpPr>
        <p:spPr>
          <a:xfrm>
            <a:off x="1763688" y="3590927"/>
            <a:ext cx="5695978" cy="216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 name="Retângulo 9">
            <a:hlinkClick r:id="rId10" action="ppaction://hlinksldjump"/>
          </p:cNvPr>
          <p:cNvSpPr/>
          <p:nvPr/>
        </p:nvSpPr>
        <p:spPr>
          <a:xfrm>
            <a:off x="1763687" y="4005064"/>
            <a:ext cx="5695978" cy="216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Retângulo 10">
            <a:hlinkClick r:id="rId9" action="ppaction://hlinksldjump"/>
          </p:cNvPr>
          <p:cNvSpPr/>
          <p:nvPr/>
        </p:nvSpPr>
        <p:spPr>
          <a:xfrm>
            <a:off x="1770187" y="5085184"/>
            <a:ext cx="2664292"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2" name="Retângulo 11">
            <a:hlinkClick r:id="rId9" action="ppaction://hlinksldjump"/>
          </p:cNvPr>
          <p:cNvSpPr/>
          <p:nvPr/>
        </p:nvSpPr>
        <p:spPr>
          <a:xfrm>
            <a:off x="1713917" y="5597921"/>
            <a:ext cx="2664292" cy="1440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3" name="Retângulo 12">
            <a:hlinkClick r:id="rId9" action="ppaction://hlinksldjump"/>
          </p:cNvPr>
          <p:cNvSpPr/>
          <p:nvPr/>
        </p:nvSpPr>
        <p:spPr>
          <a:xfrm>
            <a:off x="1684340" y="6367368"/>
            <a:ext cx="2664292" cy="1440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4" name="Retângulo 13">
            <a:hlinkClick r:id="rId10" action="ppaction://hlinksldjump"/>
          </p:cNvPr>
          <p:cNvSpPr/>
          <p:nvPr/>
        </p:nvSpPr>
        <p:spPr>
          <a:xfrm>
            <a:off x="1669507" y="5975435"/>
            <a:ext cx="2664292" cy="1440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CaixaDeTexto 14"/>
          <p:cNvSpPr txBox="1"/>
          <p:nvPr/>
        </p:nvSpPr>
        <p:spPr>
          <a:xfrm>
            <a:off x="408547" y="3189285"/>
            <a:ext cx="1033541" cy="553998"/>
          </a:xfrm>
          <a:prstGeom prst="rect">
            <a:avLst/>
          </a:prstGeom>
          <a:noFill/>
        </p:spPr>
        <p:txBody>
          <a:bodyPr wrap="square" rtlCol="0">
            <a:spAutoFit/>
          </a:bodyPr>
          <a:lstStyle/>
          <a:p>
            <a:r>
              <a:rPr lang="pt-BR" sz="1000" dirty="0" smtClean="0">
                <a:solidFill>
                  <a:srgbClr val="0000FF"/>
                </a:solidFill>
              </a:rPr>
              <a:t>Clique </a:t>
            </a:r>
            <a:r>
              <a:rPr lang="pt-BR" sz="1000" dirty="0">
                <a:solidFill>
                  <a:srgbClr val="0000FF"/>
                </a:solidFill>
              </a:rPr>
              <a:t> </a:t>
            </a:r>
            <a:r>
              <a:rPr lang="pt-BR" sz="1000" dirty="0" smtClean="0">
                <a:solidFill>
                  <a:srgbClr val="0000FF"/>
                </a:solidFill>
              </a:rPr>
              <a:t>em cima das alternativas para responder</a:t>
            </a:r>
            <a:endParaRPr lang="pt-BR" sz="1000" dirty="0">
              <a:solidFill>
                <a:srgbClr val="0000FF"/>
              </a:solidFill>
            </a:endParaRPr>
          </a:p>
        </p:txBody>
      </p:sp>
    </p:spTree>
    <p:extLst>
      <p:ext uri="{BB962C8B-B14F-4D97-AF65-F5344CB8AC3E}">
        <p14:creationId xmlns:p14="http://schemas.microsoft.com/office/powerpoint/2010/main" val="3535642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
        <p:nvSpPr>
          <p:cNvPr id="6" name="Retângulo 5"/>
          <p:cNvSpPr/>
          <p:nvPr/>
        </p:nvSpPr>
        <p:spPr>
          <a:xfrm>
            <a:off x="817212" y="933768"/>
            <a:ext cx="4824536" cy="729430"/>
          </a:xfrm>
          <a:prstGeom prst="rect">
            <a:avLst/>
          </a:prstGeom>
        </p:spPr>
        <p:txBody>
          <a:bodyPr wrap="square">
            <a:spAutoFit/>
          </a:bodyPr>
          <a:lstStyle/>
          <a:p>
            <a:pPr marL="266700" lvl="0" indent="-266700" algn="just">
              <a:lnSpc>
                <a:spcPct val="115000"/>
              </a:lnSpc>
              <a:spcBef>
                <a:spcPts val="1200"/>
              </a:spcBef>
              <a:spcAft>
                <a:spcPts val="1000"/>
              </a:spcAft>
            </a:pPr>
            <a:r>
              <a:rPr lang="pt-BR" sz="1200" dirty="0" smtClean="0">
                <a:solidFill>
                  <a:srgbClr val="000000"/>
                </a:solidFill>
                <a:latin typeface="Times New Roman"/>
                <a:ea typeface="Times New Roman"/>
              </a:rPr>
              <a:t>3)   Nos </a:t>
            </a:r>
            <a:r>
              <a:rPr lang="pt-BR" sz="1200" dirty="0">
                <a:solidFill>
                  <a:srgbClr val="000000"/>
                </a:solidFill>
                <a:latin typeface="Times New Roman"/>
                <a:ea typeface="Times New Roman"/>
              </a:rPr>
              <a:t>circuitos A e B temos um sensor LDR ligado a um resistor fixo R. Considerando que o LDR diminui sua resistência conforme aumenta a intensidade de luz que incide sobre nele podemos dizer que:</a:t>
            </a:r>
            <a:endParaRPr lang="pt-BR" sz="1200" dirty="0">
              <a:solidFill>
                <a:srgbClr val="000000"/>
              </a:solidFill>
              <a:effectLst/>
              <a:latin typeface="Times New Roman"/>
              <a:ea typeface="Times New Roman"/>
            </a:endParaRPr>
          </a:p>
        </p:txBody>
      </p:sp>
      <p:pic>
        <p:nvPicPr>
          <p:cNvPr id="14" name="Imagem 13"/>
          <p:cNvPicPr/>
          <p:nvPr/>
        </p:nvPicPr>
        <p:blipFill>
          <a:blip r:embed="rId5">
            <a:extLst>
              <a:ext uri="{BEBA8EAE-BF5A-486C-A8C5-ECC9F3942E4B}">
                <a14:imgProps xmlns:a14="http://schemas.microsoft.com/office/drawing/2010/main">
                  <a14:imgLayer r:embed="rId6">
                    <a14:imgEffect>
                      <a14:brightnessContrast bright="3000" contrast="20000"/>
                    </a14:imgEffect>
                  </a14:imgLayer>
                </a14:imgProps>
              </a:ext>
              <a:ext uri="{28A0092B-C50C-407E-A947-70E740481C1C}">
                <a14:useLocalDpi xmlns:a14="http://schemas.microsoft.com/office/drawing/2010/main" val="0"/>
              </a:ext>
            </a:extLst>
          </a:blip>
          <a:srcRect/>
          <a:stretch>
            <a:fillRect/>
          </a:stretch>
        </p:blipFill>
        <p:spPr bwMode="auto">
          <a:xfrm>
            <a:off x="7164288" y="962690"/>
            <a:ext cx="993140" cy="2140585"/>
          </a:xfrm>
          <a:prstGeom prst="rect">
            <a:avLst/>
          </a:prstGeom>
          <a:noFill/>
          <a:ln>
            <a:noFill/>
          </a:ln>
        </p:spPr>
      </p:pic>
      <p:pic>
        <p:nvPicPr>
          <p:cNvPr id="15" name="Imagem 14"/>
          <p:cNvPicPr/>
          <p:nvPr/>
        </p:nvPicPr>
        <p:blipFill>
          <a:blip r:embed="rId7">
            <a:extLst>
              <a:ext uri="{BEBA8EAE-BF5A-486C-A8C5-ECC9F3942E4B}">
                <a14:imgProps xmlns:a14="http://schemas.microsoft.com/office/drawing/2010/main">
                  <a14:imgLayer r:embed="rId8">
                    <a14:imgEffect>
                      <a14:sharpenSoften amount="17000"/>
                    </a14:imgEffect>
                    <a14:imgEffect>
                      <a14:brightnessContrast contrast="52000"/>
                    </a14:imgEffect>
                  </a14:imgLayer>
                </a14:imgProps>
              </a:ext>
              <a:ext uri="{28A0092B-C50C-407E-A947-70E740481C1C}">
                <a14:useLocalDpi xmlns:a14="http://schemas.microsoft.com/office/drawing/2010/main" val="0"/>
              </a:ext>
            </a:extLst>
          </a:blip>
          <a:srcRect/>
          <a:stretch>
            <a:fillRect/>
          </a:stretch>
        </p:blipFill>
        <p:spPr bwMode="auto">
          <a:xfrm>
            <a:off x="6196548" y="966500"/>
            <a:ext cx="977265" cy="2136775"/>
          </a:xfrm>
          <a:prstGeom prst="rect">
            <a:avLst/>
          </a:prstGeom>
          <a:noFill/>
          <a:ln>
            <a:noFill/>
          </a:ln>
        </p:spPr>
      </p:pic>
      <p:sp>
        <p:nvSpPr>
          <p:cNvPr id="16" name="Caixa de Texto 2"/>
          <p:cNvSpPr txBox="1">
            <a:spLocks noChangeArrowheads="1"/>
          </p:cNvSpPr>
          <p:nvPr/>
        </p:nvSpPr>
        <p:spPr bwMode="auto">
          <a:xfrm>
            <a:off x="6318784" y="3103275"/>
            <a:ext cx="447675" cy="275590"/>
          </a:xfrm>
          <a:prstGeom prst="rect">
            <a:avLst/>
          </a:prstGeom>
          <a:noFill/>
          <a:ln w="9525">
            <a:noFill/>
            <a:miter lim="800000"/>
            <a:headEnd/>
            <a:tailEnd/>
          </a:ln>
        </p:spPr>
        <p:txBody>
          <a:bodyPr rot="0" vert="horz" wrap="square" lIns="91440" tIns="45720" rIns="91440" bIns="45720" anchor="t" anchorCtr="0">
            <a:spAutoFit/>
          </a:bodyPr>
          <a:lstStyle/>
          <a:p>
            <a:pPr>
              <a:spcAft>
                <a:spcPts val="0"/>
              </a:spcAft>
            </a:pPr>
            <a:r>
              <a:rPr lang="pt-BR" sz="1200" dirty="0">
                <a:effectLst/>
                <a:latin typeface="Times New Roman"/>
                <a:ea typeface="Times New Roman"/>
              </a:rPr>
              <a:t>(A)</a:t>
            </a:r>
          </a:p>
        </p:txBody>
      </p:sp>
      <p:sp>
        <p:nvSpPr>
          <p:cNvPr id="17" name="Caixa de Texto 2"/>
          <p:cNvSpPr txBox="1">
            <a:spLocks noChangeArrowheads="1"/>
          </p:cNvSpPr>
          <p:nvPr/>
        </p:nvSpPr>
        <p:spPr bwMode="auto">
          <a:xfrm>
            <a:off x="7293411" y="3103275"/>
            <a:ext cx="447675" cy="275590"/>
          </a:xfrm>
          <a:prstGeom prst="rect">
            <a:avLst/>
          </a:prstGeom>
          <a:noFill/>
          <a:ln w="9525">
            <a:noFill/>
            <a:miter lim="800000"/>
            <a:headEnd/>
            <a:tailEnd/>
          </a:ln>
        </p:spPr>
        <p:txBody>
          <a:bodyPr rot="0" vert="horz" wrap="square" lIns="91440" tIns="45720" rIns="91440" bIns="45720" anchor="t" anchorCtr="0">
            <a:spAutoFit/>
          </a:bodyPr>
          <a:lstStyle/>
          <a:p>
            <a:pPr>
              <a:spcAft>
                <a:spcPts val="0"/>
              </a:spcAft>
            </a:pPr>
            <a:r>
              <a:rPr lang="pt-BR" sz="1200" dirty="0">
                <a:effectLst/>
                <a:latin typeface="Times New Roman"/>
                <a:ea typeface="Times New Roman"/>
              </a:rPr>
              <a:t>(B)</a:t>
            </a:r>
          </a:p>
        </p:txBody>
      </p:sp>
      <p:sp>
        <p:nvSpPr>
          <p:cNvPr id="21" name="Retângulo 20"/>
          <p:cNvSpPr/>
          <p:nvPr/>
        </p:nvSpPr>
        <p:spPr>
          <a:xfrm>
            <a:off x="817162" y="1754778"/>
            <a:ext cx="5214073" cy="2000548"/>
          </a:xfrm>
          <a:prstGeom prst="rect">
            <a:avLst/>
          </a:prstGeom>
        </p:spPr>
        <p:txBody>
          <a:bodyPr wrap="square">
            <a:spAutoFit/>
          </a:bodyPr>
          <a:lstStyle/>
          <a:p>
            <a:pPr marL="228600" indent="-228600">
              <a:buAutoNum type="alphaLcParenR"/>
            </a:pPr>
            <a:r>
              <a:rPr lang="pt-BR" sz="1200" dirty="0" smtClean="0">
                <a:latin typeface="Times New Roman" panose="02020603050405020304" pitchFamily="18" charset="0"/>
                <a:cs typeface="Times New Roman" panose="02020603050405020304" pitchFamily="18" charset="0"/>
              </a:rPr>
              <a:t>No </a:t>
            </a:r>
            <a:r>
              <a:rPr lang="pt-BR" sz="1200" dirty="0">
                <a:latin typeface="Times New Roman" panose="02020603050405020304" pitchFamily="18" charset="0"/>
                <a:cs typeface="Times New Roman" panose="02020603050405020304" pitchFamily="18" charset="0"/>
              </a:rPr>
              <a:t>circuito A, se a incidência de luz aumentar a tensão de saída (</a:t>
            </a:r>
            <a:r>
              <a:rPr lang="pt-BR" sz="1200" dirty="0" err="1">
                <a:latin typeface="Times New Roman" panose="02020603050405020304" pitchFamily="18" charset="0"/>
                <a:cs typeface="Times New Roman" panose="02020603050405020304" pitchFamily="18" charset="0"/>
              </a:rPr>
              <a:t>Vout</a:t>
            </a:r>
            <a:r>
              <a:rPr lang="pt-BR" sz="1200" dirty="0">
                <a:latin typeface="Times New Roman" panose="02020603050405020304" pitchFamily="18" charset="0"/>
                <a:cs typeface="Times New Roman" panose="02020603050405020304" pitchFamily="18" charset="0"/>
              </a:rPr>
              <a:t>) irá </a:t>
            </a:r>
            <a:r>
              <a:rPr lang="pt-BR" sz="1200" dirty="0" smtClean="0">
                <a:latin typeface="Times New Roman" panose="02020603050405020304" pitchFamily="18" charset="0"/>
                <a:cs typeface="Times New Roman" panose="02020603050405020304" pitchFamily="18" charset="0"/>
              </a:rPr>
              <a:t>aumentar.</a:t>
            </a:r>
          </a:p>
          <a:p>
            <a:endParaRPr lang="pt-BR" sz="900" dirty="0">
              <a:latin typeface="Times New Roman" panose="02020603050405020304" pitchFamily="18" charset="0"/>
              <a:cs typeface="Times New Roman" panose="02020603050405020304" pitchFamily="18" charset="0"/>
            </a:endParaRPr>
          </a:p>
          <a:p>
            <a:pPr marL="228600" indent="-228600">
              <a:buAutoNum type="alphaLcParenR" startAt="2"/>
            </a:pPr>
            <a:r>
              <a:rPr lang="pt-BR" sz="1200" dirty="0" smtClean="0">
                <a:latin typeface="Times New Roman" panose="02020603050405020304" pitchFamily="18" charset="0"/>
                <a:cs typeface="Times New Roman" panose="02020603050405020304" pitchFamily="18" charset="0"/>
              </a:rPr>
              <a:t>No </a:t>
            </a:r>
            <a:r>
              <a:rPr lang="pt-BR" sz="1200" dirty="0">
                <a:latin typeface="Times New Roman" panose="02020603050405020304" pitchFamily="18" charset="0"/>
                <a:cs typeface="Times New Roman" panose="02020603050405020304" pitchFamily="18" charset="0"/>
              </a:rPr>
              <a:t>circuito B, se a incidência de luz aumentar a tensão de saída (</a:t>
            </a:r>
            <a:r>
              <a:rPr lang="pt-BR" sz="1200" dirty="0" err="1">
                <a:latin typeface="Times New Roman" panose="02020603050405020304" pitchFamily="18" charset="0"/>
                <a:cs typeface="Times New Roman" panose="02020603050405020304" pitchFamily="18" charset="0"/>
              </a:rPr>
              <a:t>Vout</a:t>
            </a:r>
            <a:r>
              <a:rPr lang="pt-BR" sz="1200" dirty="0">
                <a:latin typeface="Times New Roman" panose="02020603050405020304" pitchFamily="18" charset="0"/>
                <a:cs typeface="Times New Roman" panose="02020603050405020304" pitchFamily="18" charset="0"/>
              </a:rPr>
              <a:t>) irá aumentar</a:t>
            </a:r>
            <a:r>
              <a:rPr lang="pt-BR" sz="1200" dirty="0" smtClean="0">
                <a:latin typeface="Times New Roman" panose="02020603050405020304" pitchFamily="18" charset="0"/>
                <a:cs typeface="Times New Roman" panose="02020603050405020304" pitchFamily="18" charset="0"/>
              </a:rPr>
              <a:t>.</a:t>
            </a:r>
          </a:p>
          <a:p>
            <a:endParaRPr lang="pt-BR" sz="1000" dirty="0">
              <a:latin typeface="Times New Roman" panose="02020603050405020304" pitchFamily="18" charset="0"/>
              <a:cs typeface="Times New Roman" panose="02020603050405020304" pitchFamily="18" charset="0"/>
            </a:endParaRPr>
          </a:p>
          <a:p>
            <a:pPr marL="228600" indent="-228600">
              <a:buAutoNum type="alphaLcParenR" startAt="3"/>
            </a:pPr>
            <a:r>
              <a:rPr lang="pt-BR" sz="1200" dirty="0" smtClean="0">
                <a:latin typeface="Times New Roman" panose="02020603050405020304" pitchFamily="18" charset="0"/>
                <a:cs typeface="Times New Roman" panose="02020603050405020304" pitchFamily="18" charset="0"/>
              </a:rPr>
              <a:t>Nos </a:t>
            </a:r>
            <a:r>
              <a:rPr lang="pt-BR" sz="1200" dirty="0">
                <a:latin typeface="Times New Roman" panose="02020603050405020304" pitchFamily="18" charset="0"/>
                <a:cs typeface="Times New Roman" panose="02020603050405020304" pitchFamily="18" charset="0"/>
              </a:rPr>
              <a:t>dois circuitos a tensão de saída (</a:t>
            </a:r>
            <a:r>
              <a:rPr lang="pt-BR" sz="1200" dirty="0" err="1">
                <a:latin typeface="Times New Roman" panose="02020603050405020304" pitchFamily="18" charset="0"/>
                <a:cs typeface="Times New Roman" panose="02020603050405020304" pitchFamily="18" charset="0"/>
              </a:rPr>
              <a:t>Vout</a:t>
            </a:r>
            <a:r>
              <a:rPr lang="pt-BR" sz="1200" dirty="0">
                <a:latin typeface="Times New Roman" panose="02020603050405020304" pitchFamily="18" charset="0"/>
                <a:cs typeface="Times New Roman" panose="02020603050405020304" pitchFamily="18" charset="0"/>
              </a:rPr>
              <a:t>) aumenta quando aumenta a incidência de luz</a:t>
            </a:r>
            <a:r>
              <a:rPr lang="pt-BR" sz="1200" dirty="0" smtClean="0">
                <a:latin typeface="Times New Roman" panose="02020603050405020304" pitchFamily="18" charset="0"/>
                <a:cs typeface="Times New Roman" panose="02020603050405020304" pitchFamily="18" charset="0"/>
              </a:rPr>
              <a:t>.</a:t>
            </a:r>
          </a:p>
          <a:p>
            <a:endParaRPr lang="pt-BR" sz="900" dirty="0">
              <a:latin typeface="Times New Roman" panose="02020603050405020304" pitchFamily="18" charset="0"/>
              <a:cs typeface="Times New Roman" panose="02020603050405020304" pitchFamily="18" charset="0"/>
            </a:endParaRPr>
          </a:p>
          <a:p>
            <a:pPr marL="266700" indent="-266700"/>
            <a:r>
              <a:rPr lang="pt-BR" sz="1200" dirty="0" smtClean="0">
                <a:latin typeface="Times New Roman" panose="02020603050405020304" pitchFamily="18" charset="0"/>
                <a:cs typeface="Times New Roman" panose="02020603050405020304" pitchFamily="18" charset="0"/>
              </a:rPr>
              <a:t>d)   Mesmo </a:t>
            </a:r>
            <a:r>
              <a:rPr lang="pt-BR" sz="1200" dirty="0">
                <a:latin typeface="Times New Roman" panose="02020603050405020304" pitchFamily="18" charset="0"/>
                <a:cs typeface="Times New Roman" panose="02020603050405020304" pitchFamily="18" charset="0"/>
              </a:rPr>
              <a:t>variando a resistência do LDR a tensão de saída (</a:t>
            </a:r>
            <a:r>
              <a:rPr lang="pt-BR" sz="1200" dirty="0" err="1">
                <a:latin typeface="Times New Roman" panose="02020603050405020304" pitchFamily="18" charset="0"/>
                <a:cs typeface="Times New Roman" panose="02020603050405020304" pitchFamily="18" charset="0"/>
              </a:rPr>
              <a:t>Vout</a:t>
            </a:r>
            <a:r>
              <a:rPr lang="pt-BR" sz="1200" dirty="0">
                <a:latin typeface="Times New Roman" panose="02020603050405020304" pitchFamily="18" charset="0"/>
                <a:cs typeface="Times New Roman" panose="02020603050405020304" pitchFamily="18" charset="0"/>
              </a:rPr>
              <a:t>) será </a:t>
            </a:r>
            <a:r>
              <a:rPr lang="pt-BR" sz="1200" dirty="0" smtClean="0">
                <a:latin typeface="Times New Roman" panose="02020603050405020304" pitchFamily="18" charset="0"/>
                <a:cs typeface="Times New Roman" panose="02020603050405020304" pitchFamily="18" charset="0"/>
              </a:rPr>
              <a:t>sempre metade </a:t>
            </a:r>
            <a:r>
              <a:rPr lang="pt-BR" sz="1200" dirty="0">
                <a:latin typeface="Times New Roman" panose="02020603050405020304" pitchFamily="18" charset="0"/>
                <a:cs typeface="Times New Roman" panose="02020603050405020304" pitchFamily="18" charset="0"/>
              </a:rPr>
              <a:t>da tensão de entrada (</a:t>
            </a:r>
            <a:r>
              <a:rPr lang="pt-BR" sz="1200" dirty="0" err="1">
                <a:latin typeface="Times New Roman" panose="02020603050405020304" pitchFamily="18" charset="0"/>
                <a:cs typeface="Times New Roman" panose="02020603050405020304" pitchFamily="18" charset="0"/>
              </a:rPr>
              <a:t>Vin</a:t>
            </a:r>
            <a:r>
              <a:rPr lang="pt-BR" sz="1200" dirty="0">
                <a:latin typeface="Times New Roman" panose="02020603050405020304" pitchFamily="18" charset="0"/>
                <a:cs typeface="Times New Roman" panose="02020603050405020304" pitchFamily="18" charset="0"/>
              </a:rPr>
              <a:t>¬), pois é um divisor de tensão.</a:t>
            </a:r>
          </a:p>
        </p:txBody>
      </p:sp>
      <p:pic>
        <p:nvPicPr>
          <p:cNvPr id="27" name="Picture 3" descr="C:\Users\Januário\AppData\Local\Microsoft\Windows\Temporary Internet Files\Content.IE5\JROPVSXA\arrow-curved-blue[1].png">
            <a:hlinkClick r:id="rId9" action="ppaction://hlinksldjump"/>
          </p:cNvPr>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sp>
        <p:nvSpPr>
          <p:cNvPr id="28" name="Retângulo 27">
            <a:hlinkClick r:id="rId12" action="ppaction://hlinksldjump"/>
          </p:cNvPr>
          <p:cNvSpPr/>
          <p:nvPr/>
        </p:nvSpPr>
        <p:spPr>
          <a:xfrm>
            <a:off x="817212" y="1857711"/>
            <a:ext cx="4824536" cy="177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9" name="Retângulo 28">
            <a:hlinkClick r:id="rId12" action="ppaction://hlinksldjump"/>
          </p:cNvPr>
          <p:cNvSpPr/>
          <p:nvPr/>
        </p:nvSpPr>
        <p:spPr>
          <a:xfrm>
            <a:off x="778690" y="3378865"/>
            <a:ext cx="4824536" cy="177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0" name="Retângulo 29">
            <a:hlinkClick r:id="rId12" action="ppaction://hlinksldjump"/>
          </p:cNvPr>
          <p:cNvSpPr/>
          <p:nvPr/>
        </p:nvSpPr>
        <p:spPr>
          <a:xfrm>
            <a:off x="826762" y="2852936"/>
            <a:ext cx="4824536" cy="177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1" name="Retângulo 30">
            <a:hlinkClick r:id="rId13" action="ppaction://hlinksldjump"/>
          </p:cNvPr>
          <p:cNvSpPr/>
          <p:nvPr/>
        </p:nvSpPr>
        <p:spPr>
          <a:xfrm>
            <a:off x="826762" y="2348880"/>
            <a:ext cx="4824536" cy="177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8" name="CaixaDeTexto 17"/>
          <p:cNvSpPr txBox="1"/>
          <p:nvPr/>
        </p:nvSpPr>
        <p:spPr>
          <a:xfrm>
            <a:off x="267428" y="379770"/>
            <a:ext cx="1022524" cy="553998"/>
          </a:xfrm>
          <a:prstGeom prst="rect">
            <a:avLst/>
          </a:prstGeom>
          <a:noFill/>
        </p:spPr>
        <p:txBody>
          <a:bodyPr wrap="square" rtlCol="0">
            <a:spAutoFit/>
          </a:bodyPr>
          <a:lstStyle/>
          <a:p>
            <a:r>
              <a:rPr lang="pt-BR" sz="1000" dirty="0" smtClean="0">
                <a:solidFill>
                  <a:srgbClr val="0000FF"/>
                </a:solidFill>
              </a:rPr>
              <a:t>Clique </a:t>
            </a:r>
            <a:r>
              <a:rPr lang="pt-BR" sz="1000" dirty="0">
                <a:solidFill>
                  <a:srgbClr val="0000FF"/>
                </a:solidFill>
              </a:rPr>
              <a:t> </a:t>
            </a:r>
            <a:r>
              <a:rPr lang="pt-BR" sz="1000" dirty="0" smtClean="0">
                <a:solidFill>
                  <a:srgbClr val="0000FF"/>
                </a:solidFill>
              </a:rPr>
              <a:t>em cima das alternativas para responder</a:t>
            </a:r>
            <a:endParaRPr lang="pt-BR" sz="1000" dirty="0">
              <a:solidFill>
                <a:srgbClr val="0000FF"/>
              </a:solidFill>
            </a:endParaRPr>
          </a:p>
        </p:txBody>
      </p:sp>
    </p:spTree>
    <p:extLst>
      <p:ext uri="{BB962C8B-B14F-4D97-AF65-F5344CB8AC3E}">
        <p14:creationId xmlns:p14="http://schemas.microsoft.com/office/powerpoint/2010/main" val="27455339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2"/>
          <p:cNvSpPr>
            <a:spLocks noChangeArrowheads="1"/>
          </p:cNvSpPr>
          <p:nvPr/>
        </p:nvSpPr>
        <p:spPr bwMode="auto">
          <a:xfrm>
            <a:off x="2235463" y="243534"/>
            <a:ext cx="467307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 acordo com o código da figura abaixo, responda as questões de 4 a 6.</a:t>
            </a:r>
            <a:endParaRPr kumimoji="0" lang="pt-BR" altLang="pt-B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t-BR" altLang="pt-B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2049" name="Imagem 400"/>
          <p:cNvPicPr>
            <a:picLocks noChangeAspect="1" noChangeArrowheads="1"/>
          </p:cNvPicPr>
          <p:nvPr/>
        </p:nvPicPr>
        <p:blipFill>
          <a:blip r:embed="rId5">
            <a:extLst>
              <a:ext uri="{28A0092B-C50C-407E-A947-70E740481C1C}">
                <a14:useLocalDpi xmlns:a14="http://schemas.microsoft.com/office/drawing/2010/main" val="0"/>
              </a:ext>
            </a:extLst>
          </a:blip>
          <a:srcRect t="2046" b="4082"/>
          <a:stretch>
            <a:fillRect/>
          </a:stretch>
        </p:blipFill>
        <p:spPr bwMode="auto">
          <a:xfrm>
            <a:off x="2730500" y="705199"/>
            <a:ext cx="3683000" cy="34796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0294" y="60811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tângulo 4"/>
          <p:cNvSpPr/>
          <p:nvPr/>
        </p:nvSpPr>
        <p:spPr>
          <a:xfrm>
            <a:off x="1974399" y="4473237"/>
            <a:ext cx="5195203" cy="1846659"/>
          </a:xfrm>
          <a:prstGeom prst="rect">
            <a:avLst/>
          </a:prstGeom>
        </p:spPr>
        <p:txBody>
          <a:bodyPr wrap="square">
            <a:spAutoFit/>
          </a:bodyPr>
          <a:lstStyle/>
          <a:p>
            <a:pPr marL="228600" lvl="0" indent="-228600">
              <a:buAutoNum type="arabicParenR" startAt="4"/>
            </a:pPr>
            <a:r>
              <a:rPr lang="pt-BR" sz="1200" dirty="0" smtClean="0">
                <a:latin typeface="Times New Roman" panose="02020603050405020304" pitchFamily="18" charset="0"/>
                <a:cs typeface="Times New Roman" panose="02020603050405020304" pitchFamily="18" charset="0"/>
              </a:rPr>
              <a:t>As </a:t>
            </a:r>
            <a:r>
              <a:rPr lang="pt-BR" sz="1200" dirty="0">
                <a:latin typeface="Times New Roman" panose="02020603050405020304" pitchFamily="18" charset="0"/>
                <a:cs typeface="Times New Roman" panose="02020603050405020304" pitchFamily="18" charset="0"/>
              </a:rPr>
              <a:t>linhas 8 e 9 tem a função de</a:t>
            </a:r>
            <a:r>
              <a:rPr lang="pt-BR" sz="1200" dirty="0" smtClean="0">
                <a:latin typeface="Times New Roman" panose="02020603050405020304" pitchFamily="18" charset="0"/>
                <a:cs typeface="Times New Roman" panose="02020603050405020304" pitchFamily="18" charset="0"/>
              </a:rPr>
              <a:t>:</a:t>
            </a:r>
          </a:p>
          <a:p>
            <a:pPr lvl="0"/>
            <a:endParaRPr lang="pt-BR" sz="1200" dirty="0">
              <a:latin typeface="Times New Roman" panose="02020603050405020304" pitchFamily="18" charset="0"/>
              <a:cs typeface="Times New Roman" panose="02020603050405020304" pitchFamily="18" charset="0"/>
            </a:endParaRPr>
          </a:p>
          <a:p>
            <a:pPr>
              <a:lnSpc>
                <a:spcPct val="150000"/>
              </a:lnSpc>
            </a:pPr>
            <a:r>
              <a:rPr lang="pt-BR" sz="1200" dirty="0" smtClean="0">
                <a:latin typeface="Times New Roman" panose="02020603050405020304" pitchFamily="18" charset="0"/>
                <a:cs typeface="Times New Roman" panose="02020603050405020304" pitchFamily="18" charset="0"/>
              </a:rPr>
              <a:t>a)   Identificar </a:t>
            </a:r>
            <a:r>
              <a:rPr lang="pt-BR" sz="1200" dirty="0">
                <a:latin typeface="Times New Roman" panose="02020603050405020304" pitchFamily="18" charset="0"/>
                <a:cs typeface="Times New Roman" panose="02020603050405020304" pitchFamily="18" charset="0"/>
              </a:rPr>
              <a:t>os pinos e declarar as variáveis.</a:t>
            </a:r>
          </a:p>
          <a:p>
            <a:pPr lvl="0">
              <a:lnSpc>
                <a:spcPct val="150000"/>
              </a:lnSpc>
            </a:pPr>
            <a:r>
              <a:rPr lang="pt-BR" sz="1200" dirty="0" smtClean="0">
                <a:latin typeface="Times New Roman" panose="02020603050405020304" pitchFamily="18" charset="0"/>
                <a:cs typeface="Times New Roman" panose="02020603050405020304" pitchFamily="18" charset="0"/>
              </a:rPr>
              <a:t>b)   Configurar </a:t>
            </a:r>
            <a:r>
              <a:rPr lang="pt-BR" sz="1200" dirty="0">
                <a:latin typeface="Times New Roman" panose="02020603050405020304" pitchFamily="18" charset="0"/>
                <a:cs typeface="Times New Roman" panose="02020603050405020304" pitchFamily="18" charset="0"/>
              </a:rPr>
              <a:t>os pinos como entrada e saída digitais.</a:t>
            </a:r>
          </a:p>
          <a:p>
            <a:pPr lvl="0">
              <a:lnSpc>
                <a:spcPct val="150000"/>
              </a:lnSpc>
            </a:pPr>
            <a:r>
              <a:rPr lang="pt-BR" sz="1200" dirty="0" smtClean="0">
                <a:latin typeface="Times New Roman" panose="02020603050405020304" pitchFamily="18" charset="0"/>
                <a:cs typeface="Times New Roman" panose="02020603050405020304" pitchFamily="18" charset="0"/>
              </a:rPr>
              <a:t>c)   Configurar </a:t>
            </a:r>
            <a:r>
              <a:rPr lang="pt-BR" sz="1200" dirty="0">
                <a:latin typeface="Times New Roman" panose="02020603050405020304" pitchFamily="18" charset="0"/>
                <a:cs typeface="Times New Roman" panose="02020603050405020304" pitchFamily="18" charset="0"/>
              </a:rPr>
              <a:t>os pinos como entrada e saída analógicas.</a:t>
            </a:r>
          </a:p>
          <a:p>
            <a:pPr lvl="0">
              <a:lnSpc>
                <a:spcPct val="150000"/>
              </a:lnSpc>
            </a:pPr>
            <a:r>
              <a:rPr lang="pt-BR" sz="1200" dirty="0" smtClean="0">
                <a:latin typeface="Times New Roman" panose="02020603050405020304" pitchFamily="18" charset="0"/>
                <a:cs typeface="Times New Roman" panose="02020603050405020304" pitchFamily="18" charset="0"/>
              </a:rPr>
              <a:t>d)   Poderiam </a:t>
            </a:r>
            <a:r>
              <a:rPr lang="pt-BR" sz="1200" dirty="0">
                <a:latin typeface="Times New Roman" panose="02020603050405020304" pitchFamily="18" charset="0"/>
                <a:cs typeface="Times New Roman" panose="02020603050405020304" pitchFamily="18" charset="0"/>
              </a:rPr>
              <a:t>ser colocadas acima do “</a:t>
            </a:r>
            <a:r>
              <a:rPr lang="pt-BR" sz="1200" dirty="0" err="1">
                <a:latin typeface="Times New Roman" panose="02020603050405020304" pitchFamily="18" charset="0"/>
                <a:cs typeface="Times New Roman" panose="02020603050405020304" pitchFamily="18" charset="0"/>
              </a:rPr>
              <a:t>voidsetup</a:t>
            </a:r>
            <a:r>
              <a:rPr lang="pt-BR" sz="1200" dirty="0">
                <a:latin typeface="Times New Roman" panose="02020603050405020304" pitchFamily="18" charset="0"/>
                <a:cs typeface="Times New Roman" panose="02020603050405020304" pitchFamily="18" charset="0"/>
              </a:rPr>
              <a:t>()” (linha 6, por exemplo)</a:t>
            </a:r>
          </a:p>
          <a:p>
            <a:pPr>
              <a:lnSpc>
                <a:spcPct val="150000"/>
              </a:lnSpc>
            </a:pPr>
            <a:r>
              <a:rPr lang="pt-BR" sz="1200" dirty="0">
                <a:latin typeface="Times New Roman" panose="02020603050405020304" pitchFamily="18" charset="0"/>
                <a:cs typeface="Times New Roman" panose="02020603050405020304" pitchFamily="18" charset="0"/>
              </a:rPr>
              <a:t> </a:t>
            </a:r>
          </a:p>
        </p:txBody>
      </p:sp>
      <p:pic>
        <p:nvPicPr>
          <p:cNvPr id="18" name="Picture 3" descr="C:\Users\Januário\AppData\Local\Microsoft\Windows\Temporary Internet Files\Content.IE5\JROPVSXA\arrow-curved-blue[1].png">
            <a:hlinkClick r:id="rId6" action="ppaction://hlinksldjump"/>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sp>
        <p:nvSpPr>
          <p:cNvPr id="20" name="Retângulo 19">
            <a:hlinkClick r:id="rId9" action="ppaction://hlinksldjump"/>
          </p:cNvPr>
          <p:cNvSpPr/>
          <p:nvPr/>
        </p:nvSpPr>
        <p:spPr>
          <a:xfrm>
            <a:off x="1974399" y="5244502"/>
            <a:ext cx="3518020" cy="177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2" name="Retângulo 21">
            <a:hlinkClick r:id="rId10" action="ppaction://hlinksldjump"/>
          </p:cNvPr>
          <p:cNvSpPr/>
          <p:nvPr/>
        </p:nvSpPr>
        <p:spPr>
          <a:xfrm>
            <a:off x="1997641" y="4941167"/>
            <a:ext cx="2725932" cy="177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3" name="Retângulo 22">
            <a:hlinkClick r:id="rId10" action="ppaction://hlinksldjump"/>
          </p:cNvPr>
          <p:cNvSpPr/>
          <p:nvPr/>
        </p:nvSpPr>
        <p:spPr>
          <a:xfrm>
            <a:off x="1997641" y="5517232"/>
            <a:ext cx="2725932" cy="177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4" name="Retângulo 23">
            <a:hlinkClick r:id="rId10" action="ppaction://hlinksldjump"/>
          </p:cNvPr>
          <p:cNvSpPr/>
          <p:nvPr/>
        </p:nvSpPr>
        <p:spPr>
          <a:xfrm>
            <a:off x="1997641" y="5805264"/>
            <a:ext cx="2725932" cy="177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3" name="CaixaDeTexto 12"/>
          <p:cNvSpPr txBox="1"/>
          <p:nvPr/>
        </p:nvSpPr>
        <p:spPr>
          <a:xfrm>
            <a:off x="615721" y="4779091"/>
            <a:ext cx="1143813" cy="553998"/>
          </a:xfrm>
          <a:prstGeom prst="rect">
            <a:avLst/>
          </a:prstGeom>
          <a:noFill/>
        </p:spPr>
        <p:txBody>
          <a:bodyPr wrap="square" rtlCol="0">
            <a:spAutoFit/>
          </a:bodyPr>
          <a:lstStyle/>
          <a:p>
            <a:r>
              <a:rPr lang="pt-BR" sz="1000" dirty="0" smtClean="0">
                <a:solidFill>
                  <a:srgbClr val="0000FF"/>
                </a:solidFill>
              </a:rPr>
              <a:t>Clique </a:t>
            </a:r>
            <a:r>
              <a:rPr lang="pt-BR" sz="1000" dirty="0">
                <a:solidFill>
                  <a:srgbClr val="0000FF"/>
                </a:solidFill>
              </a:rPr>
              <a:t> </a:t>
            </a:r>
            <a:r>
              <a:rPr lang="pt-BR" sz="1000" dirty="0" smtClean="0">
                <a:solidFill>
                  <a:srgbClr val="0000FF"/>
                </a:solidFill>
              </a:rPr>
              <a:t>em cima das alternativas para responder</a:t>
            </a:r>
            <a:endParaRPr lang="pt-BR" sz="1000" dirty="0">
              <a:solidFill>
                <a:srgbClr val="0000FF"/>
              </a:solidFill>
            </a:endParaRPr>
          </a:p>
        </p:txBody>
      </p:sp>
    </p:spTree>
    <p:extLst>
      <p:ext uri="{BB962C8B-B14F-4D97-AF65-F5344CB8AC3E}">
        <p14:creationId xmlns:p14="http://schemas.microsoft.com/office/powerpoint/2010/main" val="36318000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2"/>
          <p:cNvSpPr>
            <a:spLocks noChangeArrowheads="1"/>
          </p:cNvSpPr>
          <p:nvPr/>
        </p:nvSpPr>
        <p:spPr bwMode="auto">
          <a:xfrm>
            <a:off x="2235463" y="243534"/>
            <a:ext cx="467307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 acordo com o código da figura abaixo, responda as questões de 4 a 6.</a:t>
            </a:r>
            <a:endParaRPr kumimoji="0" lang="pt-BR" altLang="pt-B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t-BR" altLang="pt-B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2049" name="Imagem 400"/>
          <p:cNvPicPr>
            <a:picLocks noChangeAspect="1" noChangeArrowheads="1"/>
          </p:cNvPicPr>
          <p:nvPr/>
        </p:nvPicPr>
        <p:blipFill>
          <a:blip r:embed="rId5">
            <a:extLst>
              <a:ext uri="{28A0092B-C50C-407E-A947-70E740481C1C}">
                <a14:useLocalDpi xmlns:a14="http://schemas.microsoft.com/office/drawing/2010/main" val="0"/>
              </a:ext>
            </a:extLst>
          </a:blip>
          <a:srcRect t="2046" b="4082"/>
          <a:stretch>
            <a:fillRect/>
          </a:stretch>
        </p:blipFill>
        <p:spPr bwMode="auto">
          <a:xfrm>
            <a:off x="2730500" y="705199"/>
            <a:ext cx="3683000" cy="34796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0294" y="60811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tângulo 4"/>
          <p:cNvSpPr/>
          <p:nvPr/>
        </p:nvSpPr>
        <p:spPr>
          <a:xfrm>
            <a:off x="1473000" y="4473237"/>
            <a:ext cx="6198001" cy="1846659"/>
          </a:xfrm>
          <a:prstGeom prst="rect">
            <a:avLst/>
          </a:prstGeom>
        </p:spPr>
        <p:txBody>
          <a:bodyPr wrap="square">
            <a:spAutoFit/>
          </a:bodyPr>
          <a:lstStyle/>
          <a:p>
            <a:pPr lvl="0"/>
            <a:r>
              <a:rPr lang="pt-BR" sz="1200" dirty="0" smtClean="0">
                <a:latin typeface="Times New Roman" panose="02020603050405020304" pitchFamily="18" charset="0"/>
                <a:cs typeface="Times New Roman" panose="02020603050405020304" pitchFamily="18" charset="0"/>
              </a:rPr>
              <a:t>5)   Sobre </a:t>
            </a:r>
            <a:r>
              <a:rPr lang="pt-BR" sz="1200" dirty="0">
                <a:latin typeface="Times New Roman" panose="02020603050405020304" pitchFamily="18" charset="0"/>
                <a:cs typeface="Times New Roman" panose="02020603050405020304" pitchFamily="18" charset="0"/>
              </a:rPr>
              <a:t>as linhas que estão dentro do “</a:t>
            </a:r>
            <a:r>
              <a:rPr lang="pt-BR" sz="1200" dirty="0" err="1">
                <a:latin typeface="Times New Roman" panose="02020603050405020304" pitchFamily="18" charset="0"/>
                <a:cs typeface="Times New Roman" panose="02020603050405020304" pitchFamily="18" charset="0"/>
              </a:rPr>
              <a:t>voidloop</a:t>
            </a:r>
            <a:r>
              <a:rPr lang="pt-BR" sz="1200" dirty="0">
                <a:latin typeface="Times New Roman" panose="02020603050405020304" pitchFamily="18" charset="0"/>
                <a:cs typeface="Times New Roman" panose="02020603050405020304" pitchFamily="18" charset="0"/>
              </a:rPr>
              <a:t>()”, podemos dizer que:</a:t>
            </a:r>
          </a:p>
          <a:p>
            <a:r>
              <a:rPr lang="pt-BR" sz="1200" dirty="0">
                <a:latin typeface="Times New Roman" panose="02020603050405020304" pitchFamily="18" charset="0"/>
                <a:cs typeface="Times New Roman" panose="02020603050405020304" pitchFamily="18" charset="0"/>
              </a:rPr>
              <a:t> </a:t>
            </a:r>
          </a:p>
          <a:p>
            <a:pPr lvl="0">
              <a:lnSpc>
                <a:spcPct val="150000"/>
              </a:lnSpc>
            </a:pPr>
            <a:r>
              <a:rPr lang="pt-BR" sz="1200" dirty="0" smtClean="0">
                <a:latin typeface="Times New Roman" panose="02020603050405020304" pitchFamily="18" charset="0"/>
                <a:cs typeface="Times New Roman" panose="02020603050405020304" pitchFamily="18" charset="0"/>
              </a:rPr>
              <a:t>a)   Se </a:t>
            </a:r>
            <a:r>
              <a:rPr lang="pt-BR" sz="1200" b="1" dirty="0" err="1">
                <a:latin typeface="Times New Roman" panose="02020603050405020304" pitchFamily="18" charset="0"/>
                <a:cs typeface="Times New Roman" panose="02020603050405020304" pitchFamily="18" charset="0"/>
              </a:rPr>
              <a:t>Vbotao</a:t>
            </a:r>
            <a:r>
              <a:rPr lang="pt-BR" sz="1200" dirty="0">
                <a:latin typeface="Times New Roman" panose="02020603050405020304" pitchFamily="18" charset="0"/>
                <a:cs typeface="Times New Roman" panose="02020603050405020304" pitchFamily="18" charset="0"/>
              </a:rPr>
              <a:t> estiver em estado alto, o LED ligará, independente do valor de </a:t>
            </a:r>
            <a:r>
              <a:rPr lang="pt-BR" sz="1200" b="1" dirty="0" err="1">
                <a:latin typeface="Times New Roman" panose="02020603050405020304" pitchFamily="18" charset="0"/>
                <a:cs typeface="Times New Roman" panose="02020603050405020304" pitchFamily="18" charset="0"/>
              </a:rPr>
              <a:t>Vluz</a:t>
            </a:r>
            <a:endParaRPr lang="pt-BR" sz="1200" dirty="0">
              <a:latin typeface="Times New Roman" panose="02020603050405020304" pitchFamily="18" charset="0"/>
              <a:cs typeface="Times New Roman" panose="02020603050405020304" pitchFamily="18" charset="0"/>
            </a:endParaRPr>
          </a:p>
          <a:p>
            <a:pPr lvl="0">
              <a:lnSpc>
                <a:spcPct val="150000"/>
              </a:lnSpc>
            </a:pPr>
            <a:r>
              <a:rPr lang="pt-BR" sz="1200" dirty="0" smtClean="0">
                <a:latin typeface="Times New Roman" panose="02020603050405020304" pitchFamily="18" charset="0"/>
                <a:cs typeface="Times New Roman" panose="02020603050405020304" pitchFamily="18" charset="0"/>
              </a:rPr>
              <a:t>b)   Se </a:t>
            </a:r>
            <a:r>
              <a:rPr lang="pt-BR" sz="1200" dirty="0">
                <a:latin typeface="Times New Roman" panose="02020603050405020304" pitchFamily="18" charset="0"/>
                <a:cs typeface="Times New Roman" panose="02020603050405020304" pitchFamily="18" charset="0"/>
              </a:rPr>
              <a:t>a variável </a:t>
            </a:r>
            <a:r>
              <a:rPr lang="pt-BR" sz="1200" b="1" dirty="0" err="1">
                <a:latin typeface="Times New Roman" panose="02020603050405020304" pitchFamily="18" charset="0"/>
                <a:cs typeface="Times New Roman" panose="02020603050405020304" pitchFamily="18" charset="0"/>
              </a:rPr>
              <a:t>Vluz</a:t>
            </a:r>
            <a:r>
              <a:rPr lang="pt-BR" sz="1200" dirty="0">
                <a:latin typeface="Times New Roman" panose="02020603050405020304" pitchFamily="18" charset="0"/>
                <a:cs typeface="Times New Roman" panose="02020603050405020304" pitchFamily="18" charset="0"/>
              </a:rPr>
              <a:t> for igual 400 (</a:t>
            </a:r>
            <a:r>
              <a:rPr lang="pt-BR" sz="1200" b="1" dirty="0" err="1">
                <a:latin typeface="Times New Roman" panose="02020603050405020304" pitchFamily="18" charset="0"/>
                <a:cs typeface="Times New Roman" panose="02020603050405020304" pitchFamily="18" charset="0"/>
              </a:rPr>
              <a:t>Vluz</a:t>
            </a:r>
            <a:r>
              <a:rPr lang="pt-BR" sz="1200" dirty="0">
                <a:latin typeface="Times New Roman" panose="02020603050405020304" pitchFamily="18" charset="0"/>
                <a:cs typeface="Times New Roman" panose="02020603050405020304" pitchFamily="18" charset="0"/>
              </a:rPr>
              <a:t> = 400), não há a possibilidade do LED ligar.</a:t>
            </a:r>
          </a:p>
          <a:p>
            <a:pPr lvl="0">
              <a:lnSpc>
                <a:spcPct val="150000"/>
              </a:lnSpc>
            </a:pPr>
            <a:r>
              <a:rPr lang="pt-BR" sz="1200" dirty="0" smtClean="0">
                <a:latin typeface="Times New Roman" panose="02020603050405020304" pitchFamily="18" charset="0"/>
                <a:cs typeface="Times New Roman" panose="02020603050405020304" pitchFamily="18" charset="0"/>
              </a:rPr>
              <a:t>c)   O </a:t>
            </a:r>
            <a:r>
              <a:rPr lang="pt-BR" sz="1200" dirty="0">
                <a:latin typeface="Times New Roman" panose="02020603050405020304" pitchFamily="18" charset="0"/>
                <a:cs typeface="Times New Roman" panose="02020603050405020304" pitchFamily="18" charset="0"/>
              </a:rPr>
              <a:t>comando “</a:t>
            </a:r>
            <a:r>
              <a:rPr lang="pt-BR" sz="1200" dirty="0" err="1">
                <a:latin typeface="Times New Roman" panose="02020603050405020304" pitchFamily="18" charset="0"/>
                <a:cs typeface="Times New Roman" panose="02020603050405020304" pitchFamily="18" charset="0"/>
              </a:rPr>
              <a:t>if</a:t>
            </a:r>
            <a:r>
              <a:rPr lang="pt-BR" sz="1200" dirty="0">
                <a:latin typeface="Times New Roman" panose="02020603050405020304" pitchFamily="18" charset="0"/>
                <a:cs typeface="Times New Roman" panose="02020603050405020304" pitchFamily="18" charset="0"/>
              </a:rPr>
              <a:t>” (linha 15) não depende dos valores das variáveis </a:t>
            </a:r>
            <a:r>
              <a:rPr lang="pt-BR" sz="1200" b="1" dirty="0" err="1">
                <a:latin typeface="Times New Roman" panose="02020603050405020304" pitchFamily="18" charset="0"/>
                <a:cs typeface="Times New Roman" panose="02020603050405020304" pitchFamily="18" charset="0"/>
              </a:rPr>
              <a:t>Vluz</a:t>
            </a:r>
            <a:r>
              <a:rPr lang="pt-BR" sz="1200" dirty="0">
                <a:latin typeface="Times New Roman" panose="02020603050405020304" pitchFamily="18" charset="0"/>
                <a:cs typeface="Times New Roman" panose="02020603050405020304" pitchFamily="18" charset="0"/>
              </a:rPr>
              <a:t> e </a:t>
            </a:r>
            <a:r>
              <a:rPr lang="pt-BR" sz="1200" b="1" dirty="0" err="1">
                <a:latin typeface="Times New Roman" panose="02020603050405020304" pitchFamily="18" charset="0"/>
                <a:cs typeface="Times New Roman" panose="02020603050405020304" pitchFamily="18" charset="0"/>
              </a:rPr>
              <a:t>VBotao</a:t>
            </a:r>
            <a:r>
              <a:rPr lang="pt-BR" sz="1200" i="1" dirty="0">
                <a:latin typeface="Times New Roman" panose="02020603050405020304" pitchFamily="18" charset="0"/>
                <a:cs typeface="Times New Roman" panose="02020603050405020304" pitchFamily="18" charset="0"/>
              </a:rPr>
              <a:t>.</a:t>
            </a:r>
            <a:endParaRPr lang="pt-BR" sz="1200" dirty="0">
              <a:latin typeface="Times New Roman" panose="02020603050405020304" pitchFamily="18" charset="0"/>
              <a:cs typeface="Times New Roman" panose="02020603050405020304" pitchFamily="18" charset="0"/>
            </a:endParaRPr>
          </a:p>
          <a:p>
            <a:pPr lvl="0">
              <a:lnSpc>
                <a:spcPct val="150000"/>
              </a:lnSpc>
            </a:pPr>
            <a:r>
              <a:rPr lang="pt-BR" sz="1200" dirty="0" smtClean="0">
                <a:latin typeface="Times New Roman" panose="02020603050405020304" pitchFamily="18" charset="0"/>
                <a:cs typeface="Times New Roman" panose="02020603050405020304" pitchFamily="18" charset="0"/>
              </a:rPr>
              <a:t>d)   O </a:t>
            </a:r>
            <a:r>
              <a:rPr lang="pt-BR" sz="1200" dirty="0">
                <a:latin typeface="Times New Roman" panose="02020603050405020304" pitchFamily="18" charset="0"/>
                <a:cs typeface="Times New Roman" panose="02020603050405020304" pitchFamily="18" charset="0"/>
              </a:rPr>
              <a:t>comando “</a:t>
            </a:r>
            <a:r>
              <a:rPr lang="pt-BR" sz="1200" dirty="0" err="1">
                <a:latin typeface="Times New Roman" panose="02020603050405020304" pitchFamily="18" charset="0"/>
                <a:cs typeface="Times New Roman" panose="02020603050405020304" pitchFamily="18" charset="0"/>
              </a:rPr>
              <a:t>else</a:t>
            </a:r>
            <a:r>
              <a:rPr lang="pt-BR" sz="1200" dirty="0">
                <a:latin typeface="Times New Roman" panose="02020603050405020304" pitchFamily="18" charset="0"/>
                <a:cs typeface="Times New Roman" panose="02020603050405020304" pitchFamily="18" charset="0"/>
              </a:rPr>
              <a:t>” (linha 18) será executado sempre, independente do comando da linha 15.</a:t>
            </a:r>
          </a:p>
          <a:p>
            <a:pPr>
              <a:lnSpc>
                <a:spcPct val="150000"/>
              </a:lnSpc>
            </a:pPr>
            <a:r>
              <a:rPr lang="pt-BR" sz="1200" dirty="0">
                <a:latin typeface="Times New Roman" panose="02020603050405020304" pitchFamily="18" charset="0"/>
                <a:cs typeface="Times New Roman" panose="02020603050405020304" pitchFamily="18" charset="0"/>
              </a:rPr>
              <a:t> </a:t>
            </a:r>
          </a:p>
        </p:txBody>
      </p:sp>
      <p:pic>
        <p:nvPicPr>
          <p:cNvPr id="9" name="Picture 3" descr="C:\Users\Januário\AppData\Local\Microsoft\Windows\Temporary Internet Files\Content.IE5\JROPVSXA\arrow-curved-blue[1].png">
            <a:hlinkClick r:id="rId6" action="ppaction://hlinksldjump"/>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sp>
        <p:nvSpPr>
          <p:cNvPr id="10" name="Retângulo 9">
            <a:hlinkClick r:id="rId9" action="ppaction://hlinksldjump"/>
          </p:cNvPr>
          <p:cNvSpPr/>
          <p:nvPr/>
        </p:nvSpPr>
        <p:spPr>
          <a:xfrm>
            <a:off x="1505767" y="4985460"/>
            <a:ext cx="4608512" cy="885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Retângulo 10">
            <a:hlinkClick r:id="rId10" action="ppaction://hlinksldjump"/>
          </p:cNvPr>
          <p:cNvSpPr/>
          <p:nvPr/>
        </p:nvSpPr>
        <p:spPr>
          <a:xfrm>
            <a:off x="1473000" y="5285287"/>
            <a:ext cx="5298481" cy="88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2" name="Retângulo 11">
            <a:hlinkClick r:id="rId10" action="ppaction://hlinksldjump"/>
          </p:cNvPr>
          <p:cNvSpPr/>
          <p:nvPr/>
        </p:nvSpPr>
        <p:spPr>
          <a:xfrm>
            <a:off x="1505767" y="5560665"/>
            <a:ext cx="5298481" cy="88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3" name="Retângulo 12">
            <a:hlinkClick r:id="rId10" action="ppaction://hlinksldjump"/>
          </p:cNvPr>
          <p:cNvSpPr/>
          <p:nvPr/>
        </p:nvSpPr>
        <p:spPr>
          <a:xfrm>
            <a:off x="1505766" y="5824314"/>
            <a:ext cx="5298481" cy="88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4" name="CaixaDeTexto 13"/>
          <p:cNvSpPr txBox="1"/>
          <p:nvPr/>
        </p:nvSpPr>
        <p:spPr>
          <a:xfrm>
            <a:off x="379422" y="4736048"/>
            <a:ext cx="1093578" cy="553998"/>
          </a:xfrm>
          <a:prstGeom prst="rect">
            <a:avLst/>
          </a:prstGeom>
          <a:noFill/>
        </p:spPr>
        <p:txBody>
          <a:bodyPr wrap="square" rtlCol="0">
            <a:spAutoFit/>
          </a:bodyPr>
          <a:lstStyle/>
          <a:p>
            <a:r>
              <a:rPr lang="pt-BR" sz="1000" dirty="0" smtClean="0">
                <a:solidFill>
                  <a:srgbClr val="0000FF"/>
                </a:solidFill>
              </a:rPr>
              <a:t>Clique </a:t>
            </a:r>
            <a:r>
              <a:rPr lang="pt-BR" sz="1000" dirty="0">
                <a:solidFill>
                  <a:srgbClr val="0000FF"/>
                </a:solidFill>
              </a:rPr>
              <a:t> </a:t>
            </a:r>
            <a:r>
              <a:rPr lang="pt-BR" sz="1000" dirty="0" smtClean="0">
                <a:solidFill>
                  <a:srgbClr val="0000FF"/>
                </a:solidFill>
              </a:rPr>
              <a:t>em cima das alternativas para responder</a:t>
            </a:r>
            <a:endParaRPr lang="pt-BR" sz="1000" dirty="0">
              <a:solidFill>
                <a:srgbClr val="0000FF"/>
              </a:solidFill>
            </a:endParaRPr>
          </a:p>
        </p:txBody>
      </p:sp>
    </p:spTree>
    <p:extLst>
      <p:ext uri="{BB962C8B-B14F-4D97-AF65-F5344CB8AC3E}">
        <p14:creationId xmlns:p14="http://schemas.microsoft.com/office/powerpoint/2010/main" val="19930844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2"/>
          <p:cNvSpPr>
            <a:spLocks noChangeArrowheads="1"/>
          </p:cNvSpPr>
          <p:nvPr/>
        </p:nvSpPr>
        <p:spPr bwMode="auto">
          <a:xfrm>
            <a:off x="2235463" y="243534"/>
            <a:ext cx="467307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 acordo com o código da figura abaixo, responda as questões de 4 a 6.</a:t>
            </a:r>
            <a:endParaRPr kumimoji="0" lang="pt-BR" altLang="pt-B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t-BR" altLang="pt-BR"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2049" name="Imagem 400"/>
          <p:cNvPicPr>
            <a:picLocks noChangeAspect="1" noChangeArrowheads="1"/>
          </p:cNvPicPr>
          <p:nvPr/>
        </p:nvPicPr>
        <p:blipFill>
          <a:blip r:embed="rId5">
            <a:extLst>
              <a:ext uri="{28A0092B-C50C-407E-A947-70E740481C1C}">
                <a14:useLocalDpi xmlns:a14="http://schemas.microsoft.com/office/drawing/2010/main" val="0"/>
              </a:ext>
            </a:extLst>
          </a:blip>
          <a:srcRect t="2046" b="4082"/>
          <a:stretch>
            <a:fillRect/>
          </a:stretch>
        </p:blipFill>
        <p:spPr bwMode="auto">
          <a:xfrm>
            <a:off x="2730505" y="588318"/>
            <a:ext cx="3683000" cy="34796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0294" y="60811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tângulo 4"/>
          <p:cNvSpPr/>
          <p:nvPr/>
        </p:nvSpPr>
        <p:spPr>
          <a:xfrm>
            <a:off x="1473004" y="4085094"/>
            <a:ext cx="6198001" cy="2585323"/>
          </a:xfrm>
          <a:prstGeom prst="rect">
            <a:avLst/>
          </a:prstGeom>
        </p:spPr>
        <p:txBody>
          <a:bodyPr wrap="square">
            <a:spAutoFit/>
          </a:bodyPr>
          <a:lstStyle/>
          <a:p>
            <a:pPr lvl="0"/>
            <a:r>
              <a:rPr lang="pt-BR" sz="1200" dirty="0" smtClean="0">
                <a:latin typeface="Times New Roman" panose="02020603050405020304" pitchFamily="18" charset="0"/>
                <a:cs typeface="Times New Roman" panose="02020603050405020304" pitchFamily="18" charset="0"/>
              </a:rPr>
              <a:t>6)   Complete </a:t>
            </a:r>
            <a:r>
              <a:rPr lang="pt-BR" sz="1200" dirty="0">
                <a:latin typeface="Times New Roman" panose="02020603050405020304" pitchFamily="18" charset="0"/>
                <a:cs typeface="Times New Roman" panose="02020603050405020304" pitchFamily="18" charset="0"/>
              </a:rPr>
              <a:t>com o número da linha correspondente:</a:t>
            </a:r>
          </a:p>
          <a:p>
            <a:r>
              <a:rPr lang="pt-BR" sz="1200" dirty="0">
                <a:latin typeface="Times New Roman" panose="02020603050405020304" pitchFamily="18" charset="0"/>
                <a:cs typeface="Times New Roman" panose="02020603050405020304" pitchFamily="18" charset="0"/>
              </a:rPr>
              <a:t> </a:t>
            </a:r>
            <a:endParaRPr lang="pt-BR" sz="1200" dirty="0" smtClean="0">
              <a:latin typeface="Times New Roman" panose="02020603050405020304" pitchFamily="18" charset="0"/>
              <a:cs typeface="Times New Roman" panose="02020603050405020304" pitchFamily="18" charset="0"/>
            </a:endParaRPr>
          </a:p>
          <a:p>
            <a:r>
              <a:rPr lang="pt-BR" sz="1200" dirty="0" smtClean="0">
                <a:latin typeface="Times New Roman" panose="02020603050405020304" pitchFamily="18" charset="0"/>
                <a:cs typeface="Times New Roman" panose="02020603050405020304" pitchFamily="18" charset="0"/>
              </a:rPr>
              <a:t>I)     Liga </a:t>
            </a:r>
            <a:r>
              <a:rPr lang="pt-BR" sz="1200" dirty="0">
                <a:latin typeface="Times New Roman" panose="02020603050405020304" pitchFamily="18" charset="0"/>
                <a:cs typeface="Times New Roman" panose="02020603050405020304" pitchFamily="18" charset="0"/>
              </a:rPr>
              <a:t>o LED (linha ____);</a:t>
            </a:r>
          </a:p>
          <a:p>
            <a:pPr lvl="0">
              <a:lnSpc>
                <a:spcPct val="150000"/>
              </a:lnSpc>
            </a:pPr>
            <a:r>
              <a:rPr lang="pt-BR" sz="1200" dirty="0" smtClean="0">
                <a:latin typeface="Times New Roman" panose="02020603050405020304" pitchFamily="18" charset="0"/>
                <a:cs typeface="Times New Roman" panose="02020603050405020304" pitchFamily="18" charset="0"/>
              </a:rPr>
              <a:t>II)    Declara </a:t>
            </a:r>
            <a:r>
              <a:rPr lang="pt-BR" sz="1200" dirty="0">
                <a:latin typeface="Times New Roman" panose="02020603050405020304" pitchFamily="18" charset="0"/>
                <a:cs typeface="Times New Roman" panose="02020603050405020304" pitchFamily="18" charset="0"/>
              </a:rPr>
              <a:t>uma variável de um pino analógico (linha ____);</a:t>
            </a:r>
          </a:p>
          <a:p>
            <a:pPr lvl="0">
              <a:lnSpc>
                <a:spcPct val="150000"/>
              </a:lnSpc>
            </a:pPr>
            <a:r>
              <a:rPr lang="pt-BR" sz="1200" dirty="0" smtClean="0">
                <a:latin typeface="Times New Roman" panose="02020603050405020304" pitchFamily="18" charset="0"/>
                <a:cs typeface="Times New Roman" panose="02020603050405020304" pitchFamily="18" charset="0"/>
              </a:rPr>
              <a:t>III)   Configura </a:t>
            </a:r>
            <a:r>
              <a:rPr lang="pt-BR" sz="1200" dirty="0">
                <a:latin typeface="Times New Roman" panose="02020603050405020304" pitchFamily="18" charset="0"/>
                <a:cs typeface="Times New Roman" panose="02020603050405020304" pitchFamily="18" charset="0"/>
              </a:rPr>
              <a:t>um pino como entrada digital (linha ____);</a:t>
            </a:r>
          </a:p>
          <a:p>
            <a:pPr lvl="0">
              <a:lnSpc>
                <a:spcPct val="150000"/>
              </a:lnSpc>
            </a:pPr>
            <a:r>
              <a:rPr lang="pt-BR" sz="1200" dirty="0" smtClean="0">
                <a:latin typeface="Times New Roman" panose="02020603050405020304" pitchFamily="18" charset="0"/>
                <a:cs typeface="Times New Roman" panose="02020603050405020304" pitchFamily="18" charset="0"/>
              </a:rPr>
              <a:t>IV)   Coloca </a:t>
            </a:r>
            <a:r>
              <a:rPr lang="pt-BR" sz="1200" dirty="0">
                <a:latin typeface="Times New Roman" panose="02020603050405020304" pitchFamily="18" charset="0"/>
                <a:cs typeface="Times New Roman" panose="02020603050405020304" pitchFamily="18" charset="0"/>
              </a:rPr>
              <a:t>em uma variável o valor lido no pino analógico (linha____);</a:t>
            </a:r>
          </a:p>
          <a:p>
            <a:pPr lvl="0">
              <a:lnSpc>
                <a:spcPct val="150000"/>
              </a:lnSpc>
            </a:pPr>
            <a:r>
              <a:rPr lang="pt-BR" sz="1200" dirty="0" smtClean="0">
                <a:latin typeface="Times New Roman" panose="02020603050405020304" pitchFamily="18" charset="0"/>
                <a:cs typeface="Times New Roman" panose="02020603050405020304" pitchFamily="18" charset="0"/>
              </a:rPr>
              <a:t>V)    Coloca </a:t>
            </a:r>
            <a:r>
              <a:rPr lang="pt-BR" sz="1200" dirty="0">
                <a:latin typeface="Times New Roman" panose="02020603050405020304" pitchFamily="18" charset="0"/>
                <a:cs typeface="Times New Roman" panose="02020603050405020304" pitchFamily="18" charset="0"/>
              </a:rPr>
              <a:t>em uma variável o valor lido no pino digital (linha ____);</a:t>
            </a:r>
          </a:p>
          <a:p>
            <a:pPr lvl="0">
              <a:lnSpc>
                <a:spcPct val="150000"/>
              </a:lnSpc>
            </a:pPr>
            <a:r>
              <a:rPr lang="pt-BR" sz="1200" dirty="0" smtClean="0">
                <a:latin typeface="Times New Roman" panose="02020603050405020304" pitchFamily="18" charset="0"/>
                <a:cs typeface="Times New Roman" panose="02020603050405020304" pitchFamily="18" charset="0"/>
              </a:rPr>
              <a:t>VI)   Usa </a:t>
            </a:r>
            <a:r>
              <a:rPr lang="pt-BR" sz="1200" dirty="0">
                <a:latin typeface="Times New Roman" panose="02020603050405020304" pitchFamily="18" charset="0"/>
                <a:cs typeface="Times New Roman" panose="02020603050405020304" pitchFamily="18" charset="0"/>
              </a:rPr>
              <a:t>um operador lógico </a:t>
            </a:r>
            <a:r>
              <a:rPr lang="pt-BR" sz="1200" b="1" dirty="0">
                <a:latin typeface="Times New Roman" panose="02020603050405020304" pitchFamily="18" charset="0"/>
                <a:cs typeface="Times New Roman" panose="02020603050405020304" pitchFamily="18" charset="0"/>
              </a:rPr>
              <a:t>OU</a:t>
            </a:r>
            <a:r>
              <a:rPr lang="pt-BR" sz="1200" dirty="0">
                <a:latin typeface="Times New Roman" panose="02020603050405020304" pitchFamily="18" charset="0"/>
                <a:cs typeface="Times New Roman" panose="02020603050405020304" pitchFamily="18" charset="0"/>
              </a:rPr>
              <a:t> (linha ____);</a:t>
            </a:r>
          </a:p>
          <a:p>
            <a:pPr lvl="0">
              <a:lnSpc>
                <a:spcPct val="150000"/>
              </a:lnSpc>
            </a:pPr>
            <a:r>
              <a:rPr lang="pt-BR" sz="1200" dirty="0" smtClean="0">
                <a:latin typeface="Times New Roman" panose="02020603050405020304" pitchFamily="18" charset="0"/>
                <a:cs typeface="Times New Roman" panose="02020603050405020304" pitchFamily="18" charset="0"/>
              </a:rPr>
              <a:t>VII)   Configura </a:t>
            </a:r>
            <a:r>
              <a:rPr lang="pt-BR" sz="1200" dirty="0">
                <a:latin typeface="Times New Roman" panose="02020603050405020304" pitchFamily="18" charset="0"/>
                <a:cs typeface="Times New Roman" panose="02020603050405020304" pitchFamily="18" charset="0"/>
              </a:rPr>
              <a:t>um pino como saída digital (linha ____);</a:t>
            </a:r>
          </a:p>
          <a:p>
            <a:pPr lvl="0">
              <a:lnSpc>
                <a:spcPct val="150000"/>
              </a:lnSpc>
            </a:pPr>
            <a:r>
              <a:rPr lang="pt-BR" sz="1200" dirty="0" smtClean="0">
                <a:latin typeface="Times New Roman" panose="02020603050405020304" pitchFamily="18" charset="0"/>
                <a:cs typeface="Times New Roman" panose="02020603050405020304" pitchFamily="18" charset="0"/>
              </a:rPr>
              <a:t>VIII)  Declara </a:t>
            </a:r>
            <a:r>
              <a:rPr lang="pt-BR" sz="1200" dirty="0">
                <a:latin typeface="Times New Roman" panose="02020603050405020304" pitchFamily="18" charset="0"/>
                <a:cs typeface="Times New Roman" panose="02020603050405020304" pitchFamily="18" charset="0"/>
              </a:rPr>
              <a:t>a variável que receberá o estado do botão (linha </a:t>
            </a:r>
            <a:r>
              <a:rPr lang="pt-BR" sz="1200" dirty="0" smtClean="0">
                <a:latin typeface="Times New Roman" panose="02020603050405020304" pitchFamily="18" charset="0"/>
                <a:cs typeface="Times New Roman" panose="02020603050405020304" pitchFamily="18" charset="0"/>
              </a:rPr>
              <a:t>____);</a:t>
            </a:r>
            <a:endParaRPr lang="pt-BR" sz="1200" dirty="0">
              <a:latin typeface="Times New Roman" panose="02020603050405020304" pitchFamily="18" charset="0"/>
              <a:cs typeface="Times New Roman" panose="02020603050405020304" pitchFamily="18" charset="0"/>
            </a:endParaRPr>
          </a:p>
        </p:txBody>
      </p:sp>
      <p:sp>
        <p:nvSpPr>
          <p:cNvPr id="10" name="Retângulo de cantos arredondados 9">
            <a:hlinkClick r:id="rId6" action="ppaction://hlinksldjump"/>
          </p:cNvPr>
          <p:cNvSpPr/>
          <p:nvPr/>
        </p:nvSpPr>
        <p:spPr>
          <a:xfrm>
            <a:off x="6622366" y="4996011"/>
            <a:ext cx="2016224" cy="576064"/>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Gabarito</a:t>
            </a:r>
            <a:endParaRPr lang="pt-BR" dirty="0"/>
          </a:p>
        </p:txBody>
      </p:sp>
    </p:spTree>
    <p:extLst>
      <p:ext uri="{BB962C8B-B14F-4D97-AF65-F5344CB8AC3E}">
        <p14:creationId xmlns:p14="http://schemas.microsoft.com/office/powerpoint/2010/main" val="10355015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0294" y="60811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tângulo de cantos arredondados 9">
            <a:hlinkClick r:id="rId5" action="ppaction://hlinksldjump"/>
          </p:cNvPr>
          <p:cNvSpPr/>
          <p:nvPr/>
        </p:nvSpPr>
        <p:spPr>
          <a:xfrm>
            <a:off x="3563888" y="4996011"/>
            <a:ext cx="2016224" cy="576064"/>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Voltar ao Curso</a:t>
            </a:r>
            <a:endParaRPr lang="pt-BR" dirty="0"/>
          </a:p>
        </p:txBody>
      </p:sp>
      <p:graphicFrame>
        <p:nvGraphicFramePr>
          <p:cNvPr id="11" name="Tabela 10"/>
          <p:cNvGraphicFramePr>
            <a:graphicFrameLocks noGrp="1"/>
          </p:cNvGraphicFramePr>
          <p:nvPr>
            <p:extLst>
              <p:ext uri="{D42A27DB-BD31-4B8C-83A1-F6EECF244321}">
                <p14:modId xmlns:p14="http://schemas.microsoft.com/office/powerpoint/2010/main" val="3980721177"/>
              </p:ext>
            </p:extLst>
          </p:nvPr>
        </p:nvGraphicFramePr>
        <p:xfrm>
          <a:off x="2510770" y="1358902"/>
          <a:ext cx="4221469" cy="3078480"/>
        </p:xfrm>
        <a:graphic>
          <a:graphicData uri="http://schemas.openxmlformats.org/drawingml/2006/table">
            <a:tbl>
              <a:tblPr firstRow="1" bandRow="1">
                <a:tableStyleId>{5C22544A-7EE6-4342-B048-85BDC9FD1C3A}</a:tableStyleId>
              </a:tblPr>
              <a:tblGrid>
                <a:gridCol w="1078410"/>
                <a:gridCol w="3143059"/>
              </a:tblGrid>
              <a:tr h="343416">
                <a:tc>
                  <a:txBody>
                    <a:bodyPr/>
                    <a:lstStyle/>
                    <a:p>
                      <a:pPr algn="ctr"/>
                      <a:r>
                        <a:rPr lang="pt-BR" dirty="0" smtClean="0"/>
                        <a:t>Questão</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dirty="0" smtClean="0"/>
                        <a:t>Resposta</a:t>
                      </a:r>
                      <a:r>
                        <a:rPr lang="pt-BR" baseline="0" dirty="0" smtClean="0"/>
                        <a:t> </a:t>
                      </a:r>
                      <a:r>
                        <a:rPr lang="pt-BR" dirty="0" smtClean="0"/>
                        <a:t>Correta</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16">
                <a:tc>
                  <a:txBody>
                    <a:bodyPr/>
                    <a:lstStyle/>
                    <a:p>
                      <a:pPr algn="ctr"/>
                      <a:r>
                        <a:rPr lang="pt-BR" dirty="0" smtClean="0"/>
                        <a:t>1</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dirty="0" smtClean="0"/>
                        <a:t>D</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16">
                <a:tc>
                  <a:txBody>
                    <a:bodyPr/>
                    <a:lstStyle/>
                    <a:p>
                      <a:pPr algn="ctr"/>
                      <a:r>
                        <a:rPr lang="pt-BR" dirty="0" smtClean="0"/>
                        <a:t>2</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dirty="0" smtClean="0"/>
                        <a:t>C</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16">
                <a:tc>
                  <a:txBody>
                    <a:bodyPr/>
                    <a:lstStyle/>
                    <a:p>
                      <a:pPr algn="ctr"/>
                      <a:r>
                        <a:rPr lang="pt-BR" dirty="0" smtClean="0"/>
                        <a:t>3</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dirty="0" smtClean="0"/>
                        <a:t>B</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16">
                <a:tc>
                  <a:txBody>
                    <a:bodyPr/>
                    <a:lstStyle/>
                    <a:p>
                      <a:pPr algn="ctr"/>
                      <a:r>
                        <a:rPr lang="pt-BR" dirty="0" smtClean="0"/>
                        <a:t>4</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dirty="0" smtClean="0"/>
                        <a:t>B</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3019">
                <a:tc>
                  <a:txBody>
                    <a:bodyPr/>
                    <a:lstStyle/>
                    <a:p>
                      <a:pPr algn="ctr"/>
                      <a:r>
                        <a:rPr lang="pt-BR" dirty="0" smtClean="0"/>
                        <a:t>5</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sz="1800" baseline="0" dirty="0" smtClean="0"/>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3019">
                <a:tc>
                  <a:txBody>
                    <a:bodyPr/>
                    <a:lstStyle/>
                    <a:p>
                      <a:pPr algn="ctr"/>
                      <a:r>
                        <a:rPr lang="pt-BR" dirty="0" smtClean="0"/>
                        <a:t>6</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pt-BR" sz="1400" baseline="0" dirty="0" smtClean="0"/>
                        <a:t>I (16); II (1); III (8); IV (13); V (14); VI (15); VII (9); VIII (4).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3019">
                <a:tc>
                  <a:txBody>
                    <a:bodyPr/>
                    <a:lstStyle/>
                    <a:p>
                      <a:pPr algn="ct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endParaRPr lang="pt-BR" sz="1400" baseline="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228217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m 6"/>
          <p:cNvPicPr/>
          <p:nvPr/>
        </p:nvPicPr>
        <p:blipFill>
          <a:blip r:embed="rId5">
            <a:extLst>
              <a:ext uri="{28A0092B-C50C-407E-A947-70E740481C1C}">
                <a14:useLocalDpi xmlns:a14="http://schemas.microsoft.com/office/drawing/2010/main" val="0"/>
              </a:ext>
            </a:extLst>
          </a:blip>
          <a:srcRect/>
          <a:stretch>
            <a:fillRect/>
          </a:stretch>
        </p:blipFill>
        <p:spPr bwMode="auto">
          <a:xfrm>
            <a:off x="2665149" y="1767697"/>
            <a:ext cx="3813703" cy="3322607"/>
          </a:xfrm>
          <a:prstGeom prst="rect">
            <a:avLst/>
          </a:prstGeom>
          <a:noFill/>
          <a:ln>
            <a:noFill/>
          </a:ln>
        </p:spPr>
      </p:pic>
      <p:sp>
        <p:nvSpPr>
          <p:cNvPr id="9" name="CaixaDeTexto 8"/>
          <p:cNvSpPr txBox="1"/>
          <p:nvPr/>
        </p:nvSpPr>
        <p:spPr>
          <a:xfrm>
            <a:off x="2665149" y="5114160"/>
            <a:ext cx="2376264" cy="246221"/>
          </a:xfrm>
          <a:prstGeom prst="rect">
            <a:avLst/>
          </a:prstGeom>
          <a:noFill/>
        </p:spPr>
        <p:txBody>
          <a:bodyPr wrap="square" rtlCol="0">
            <a:spAutoFit/>
          </a:bodyPr>
          <a:lstStyle/>
          <a:p>
            <a:r>
              <a:rPr lang="pt-BR" sz="1000" i="1" dirty="0" smtClean="0"/>
              <a:t>Fonte: autoria própria</a:t>
            </a:r>
            <a:endParaRPr lang="pt-BR" sz="1000" i="1" dirty="0"/>
          </a:p>
        </p:txBody>
      </p:sp>
      <p:sp>
        <p:nvSpPr>
          <p:cNvPr id="10" name="CaixaDeTexto 9"/>
          <p:cNvSpPr txBox="1"/>
          <p:nvPr/>
        </p:nvSpPr>
        <p:spPr>
          <a:xfrm>
            <a:off x="2641510" y="1520117"/>
            <a:ext cx="3923075" cy="246221"/>
          </a:xfrm>
          <a:prstGeom prst="rect">
            <a:avLst/>
          </a:prstGeom>
          <a:noFill/>
        </p:spPr>
        <p:txBody>
          <a:bodyPr wrap="square" rtlCol="0">
            <a:spAutoFit/>
          </a:bodyPr>
          <a:lstStyle/>
          <a:p>
            <a:r>
              <a:rPr lang="pt-BR" sz="1000" i="1" dirty="0" smtClean="0"/>
              <a:t>Fig. 29 – </a:t>
            </a:r>
            <a:r>
              <a:rPr lang="pt-BR" sz="1000" i="1" dirty="0"/>
              <a:t>Fig. 25 - Ligação básica do LM35 ao Arduino</a:t>
            </a:r>
            <a:r>
              <a:rPr lang="pt-BR" sz="1000" i="1" dirty="0" smtClean="0"/>
              <a:t>.</a:t>
            </a:r>
            <a:endParaRPr lang="pt-BR" sz="1000" dirty="0"/>
          </a:p>
        </p:txBody>
      </p:sp>
    </p:spTree>
    <p:extLst>
      <p:ext uri="{BB962C8B-B14F-4D97-AF65-F5344CB8AC3E}">
        <p14:creationId xmlns:p14="http://schemas.microsoft.com/office/powerpoint/2010/main" val="5253671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3" action="ppaction://hlinksldjump"/>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
        <p:nvSpPr>
          <p:cNvPr id="9" name="CaixaDeTexto 8"/>
          <p:cNvSpPr txBox="1"/>
          <p:nvPr/>
        </p:nvSpPr>
        <p:spPr>
          <a:xfrm>
            <a:off x="556716" y="5138943"/>
            <a:ext cx="2376264" cy="246221"/>
          </a:xfrm>
          <a:prstGeom prst="rect">
            <a:avLst/>
          </a:prstGeom>
          <a:noFill/>
        </p:spPr>
        <p:txBody>
          <a:bodyPr wrap="square" rtlCol="0">
            <a:spAutoFit/>
          </a:bodyPr>
          <a:lstStyle/>
          <a:p>
            <a:r>
              <a:rPr lang="pt-BR" sz="1000" i="1" dirty="0" smtClean="0"/>
              <a:t>Fonte: autoria própria</a:t>
            </a:r>
            <a:endParaRPr lang="pt-BR" sz="1000" i="1" dirty="0"/>
          </a:p>
        </p:txBody>
      </p:sp>
      <p:sp>
        <p:nvSpPr>
          <p:cNvPr id="10" name="CaixaDeTexto 9"/>
          <p:cNvSpPr txBox="1"/>
          <p:nvPr/>
        </p:nvSpPr>
        <p:spPr>
          <a:xfrm>
            <a:off x="539552" y="764704"/>
            <a:ext cx="3923075" cy="246221"/>
          </a:xfrm>
          <a:prstGeom prst="rect">
            <a:avLst/>
          </a:prstGeom>
          <a:noFill/>
        </p:spPr>
        <p:txBody>
          <a:bodyPr wrap="square" rtlCol="0">
            <a:spAutoFit/>
          </a:bodyPr>
          <a:lstStyle/>
          <a:p>
            <a:r>
              <a:rPr lang="pt-BR" sz="1000" i="1" dirty="0" smtClean="0"/>
              <a:t>Fig. 30 – </a:t>
            </a:r>
            <a:r>
              <a:rPr lang="pt-BR" sz="1000" i="1" dirty="0"/>
              <a:t>Código para mostrar a temperatura (em °C) e o monitor serial</a:t>
            </a:r>
            <a:r>
              <a:rPr lang="pt-BR" sz="1000" i="1" dirty="0" smtClean="0"/>
              <a:t>.</a:t>
            </a:r>
            <a:endParaRPr lang="pt-BR" sz="1000" dirty="0"/>
          </a:p>
        </p:txBody>
      </p:sp>
      <p:pic>
        <p:nvPicPr>
          <p:cNvPr id="11" name="Imagem 10"/>
          <p:cNvPicPr/>
          <p:nvPr/>
        </p:nvPicPr>
        <p:blipFill>
          <a:blip r:embed="rId6">
            <a:extLst>
              <a:ext uri="{28A0092B-C50C-407E-A947-70E740481C1C}">
                <a14:useLocalDpi xmlns:a14="http://schemas.microsoft.com/office/drawing/2010/main" val="0"/>
              </a:ext>
            </a:extLst>
          </a:blip>
          <a:srcRect/>
          <a:stretch>
            <a:fillRect/>
          </a:stretch>
        </p:blipFill>
        <p:spPr bwMode="auto">
          <a:xfrm>
            <a:off x="594816" y="1018192"/>
            <a:ext cx="4697264" cy="4138999"/>
          </a:xfrm>
          <a:prstGeom prst="rect">
            <a:avLst/>
          </a:prstGeom>
          <a:noFill/>
          <a:ln>
            <a:noFill/>
          </a:ln>
        </p:spPr>
      </p:pic>
      <p:pic>
        <p:nvPicPr>
          <p:cNvPr id="12" name="Imagem 11"/>
          <p:cNvPicPr/>
          <p:nvPr/>
        </p:nvPicPr>
        <p:blipFill>
          <a:blip r:embed="rId7">
            <a:extLst>
              <a:ext uri="{28A0092B-C50C-407E-A947-70E740481C1C}">
                <a14:useLocalDpi xmlns:a14="http://schemas.microsoft.com/office/drawing/2010/main" val="0"/>
              </a:ext>
            </a:extLst>
          </a:blip>
          <a:srcRect/>
          <a:stretch>
            <a:fillRect/>
          </a:stretch>
        </p:blipFill>
        <p:spPr bwMode="auto">
          <a:xfrm>
            <a:off x="5436096" y="1018192"/>
            <a:ext cx="3168352" cy="2448272"/>
          </a:xfrm>
          <a:prstGeom prst="rect">
            <a:avLst/>
          </a:prstGeom>
          <a:noFill/>
          <a:ln>
            <a:noFill/>
          </a:ln>
        </p:spPr>
      </p:pic>
      <p:cxnSp>
        <p:nvCxnSpPr>
          <p:cNvPr id="13" name="Conector de seta reta 12"/>
          <p:cNvCxnSpPr>
            <a:cxnSpLocks/>
          </p:cNvCxnSpPr>
          <p:nvPr/>
        </p:nvCxnSpPr>
        <p:spPr>
          <a:xfrm flipV="1">
            <a:off x="5111611" y="1319307"/>
            <a:ext cx="324485" cy="210820"/>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Tree>
    <p:extLst>
      <p:ext uri="{BB962C8B-B14F-4D97-AF65-F5344CB8AC3E}">
        <p14:creationId xmlns:p14="http://schemas.microsoft.com/office/powerpoint/2010/main" val="3613993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m 6"/>
          <p:cNvPicPr/>
          <p:nvPr/>
        </p:nvPicPr>
        <p:blipFill>
          <a:blip r:embed="rId5">
            <a:extLst>
              <a:ext uri="{28A0092B-C50C-407E-A947-70E740481C1C}">
                <a14:useLocalDpi xmlns:a14="http://schemas.microsoft.com/office/drawing/2010/main" val="0"/>
              </a:ext>
            </a:extLst>
          </a:blip>
          <a:srcRect/>
          <a:stretch>
            <a:fillRect/>
          </a:stretch>
        </p:blipFill>
        <p:spPr bwMode="auto">
          <a:xfrm>
            <a:off x="2263641" y="1901870"/>
            <a:ext cx="4616727" cy="3054261"/>
          </a:xfrm>
          <a:prstGeom prst="rect">
            <a:avLst/>
          </a:prstGeom>
          <a:noFill/>
          <a:ln>
            <a:noFill/>
          </a:ln>
        </p:spPr>
      </p:pic>
      <p:sp>
        <p:nvSpPr>
          <p:cNvPr id="2" name="CaixaDeTexto 1"/>
          <p:cNvSpPr txBox="1"/>
          <p:nvPr/>
        </p:nvSpPr>
        <p:spPr>
          <a:xfrm>
            <a:off x="2616989" y="476672"/>
            <a:ext cx="3910022" cy="369332"/>
          </a:xfrm>
          <a:prstGeom prst="rect">
            <a:avLst/>
          </a:prstGeom>
          <a:noFill/>
        </p:spPr>
        <p:txBody>
          <a:bodyPr wrap="square" rtlCol="0">
            <a:spAutoFit/>
          </a:bodyPr>
          <a:lstStyle/>
          <a:p>
            <a:pPr algn="ctr"/>
            <a:r>
              <a:rPr lang="pt-BR" dirty="0" smtClean="0">
                <a:latin typeface="Britannic Bold" panose="020B0903060703020204" pitchFamily="34" charset="0"/>
              </a:rPr>
              <a:t>Montagem do divisor de tensão</a:t>
            </a:r>
            <a:endParaRPr lang="pt-BR" dirty="0">
              <a:latin typeface="Britannic Bold" panose="020B0903060703020204" pitchFamily="34" charset="0"/>
            </a:endParaRPr>
          </a:p>
        </p:txBody>
      </p:sp>
      <p:sp>
        <p:nvSpPr>
          <p:cNvPr id="9" name="CaixaDeTexto 8"/>
          <p:cNvSpPr txBox="1"/>
          <p:nvPr/>
        </p:nvSpPr>
        <p:spPr>
          <a:xfrm>
            <a:off x="2216015" y="1655649"/>
            <a:ext cx="3460487" cy="246221"/>
          </a:xfrm>
          <a:prstGeom prst="rect">
            <a:avLst/>
          </a:prstGeom>
          <a:noFill/>
        </p:spPr>
        <p:txBody>
          <a:bodyPr wrap="square" rtlCol="0">
            <a:spAutoFit/>
          </a:bodyPr>
          <a:lstStyle/>
          <a:p>
            <a:r>
              <a:rPr lang="pt-BR" sz="1000" i="1" dirty="0" smtClean="0"/>
              <a:t>Fig. 22 – Montagem do divisor de tensão ligado ao Arduino.</a:t>
            </a:r>
            <a:endParaRPr lang="pt-BR" sz="1000" i="1" dirty="0"/>
          </a:p>
        </p:txBody>
      </p:sp>
      <p:sp>
        <p:nvSpPr>
          <p:cNvPr id="10" name="CaixaDeTexto 9"/>
          <p:cNvSpPr txBox="1"/>
          <p:nvPr/>
        </p:nvSpPr>
        <p:spPr>
          <a:xfrm>
            <a:off x="2263641" y="4921982"/>
            <a:ext cx="2376264" cy="246221"/>
          </a:xfrm>
          <a:prstGeom prst="rect">
            <a:avLst/>
          </a:prstGeom>
          <a:noFill/>
        </p:spPr>
        <p:txBody>
          <a:bodyPr wrap="square" rtlCol="0">
            <a:spAutoFit/>
          </a:bodyPr>
          <a:lstStyle/>
          <a:p>
            <a:r>
              <a:rPr lang="pt-BR" sz="1000" i="1" dirty="0" smtClean="0"/>
              <a:t>Fonte: autoria própria</a:t>
            </a:r>
            <a:endParaRPr lang="pt-BR" sz="1000" i="1" dirty="0"/>
          </a:p>
        </p:txBody>
      </p:sp>
    </p:spTree>
    <p:extLst>
      <p:ext uri="{BB962C8B-B14F-4D97-AF65-F5344CB8AC3E}">
        <p14:creationId xmlns:p14="http://schemas.microsoft.com/office/powerpoint/2010/main" val="38731426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m 6"/>
          <p:cNvPicPr/>
          <p:nvPr/>
        </p:nvPicPr>
        <p:blipFill>
          <a:blip r:embed="rId5">
            <a:extLst>
              <a:ext uri="{28A0092B-C50C-407E-A947-70E740481C1C}">
                <a14:useLocalDpi xmlns:a14="http://schemas.microsoft.com/office/drawing/2010/main" val="0"/>
              </a:ext>
            </a:extLst>
          </a:blip>
          <a:srcRect/>
          <a:stretch>
            <a:fillRect/>
          </a:stretch>
        </p:blipFill>
        <p:spPr bwMode="auto">
          <a:xfrm>
            <a:off x="798087" y="1093615"/>
            <a:ext cx="4392488" cy="4248472"/>
          </a:xfrm>
          <a:prstGeom prst="rect">
            <a:avLst/>
          </a:prstGeom>
          <a:noFill/>
          <a:ln>
            <a:noFill/>
          </a:ln>
        </p:spPr>
      </p:pic>
      <p:pic>
        <p:nvPicPr>
          <p:cNvPr id="9" name="Imagem 8"/>
          <p:cNvPicPr/>
          <p:nvPr/>
        </p:nvPicPr>
        <p:blipFill>
          <a:blip r:embed="rId6">
            <a:extLst>
              <a:ext uri="{28A0092B-C50C-407E-A947-70E740481C1C}">
                <a14:useLocalDpi xmlns:a14="http://schemas.microsoft.com/office/drawing/2010/main" val="0"/>
              </a:ext>
            </a:extLst>
          </a:blip>
          <a:srcRect/>
          <a:stretch>
            <a:fillRect/>
          </a:stretch>
        </p:blipFill>
        <p:spPr bwMode="auto">
          <a:xfrm>
            <a:off x="5247725" y="1092102"/>
            <a:ext cx="3038132" cy="2317477"/>
          </a:xfrm>
          <a:prstGeom prst="rect">
            <a:avLst/>
          </a:prstGeom>
          <a:noFill/>
          <a:ln>
            <a:noFill/>
          </a:ln>
        </p:spPr>
      </p:pic>
      <p:sp>
        <p:nvSpPr>
          <p:cNvPr id="2" name="Retângulo 1"/>
          <p:cNvSpPr/>
          <p:nvPr/>
        </p:nvSpPr>
        <p:spPr>
          <a:xfrm>
            <a:off x="798087" y="845881"/>
            <a:ext cx="4419153" cy="246221"/>
          </a:xfrm>
          <a:prstGeom prst="rect">
            <a:avLst/>
          </a:prstGeom>
        </p:spPr>
        <p:txBody>
          <a:bodyPr wrap="square">
            <a:spAutoFit/>
          </a:bodyPr>
          <a:lstStyle/>
          <a:p>
            <a:r>
              <a:rPr lang="pt-BR" sz="1000" i="1" dirty="0"/>
              <a:t>Fig. </a:t>
            </a:r>
            <a:r>
              <a:rPr lang="pt-BR" sz="1000" i="1" dirty="0" smtClean="0"/>
              <a:t>23 </a:t>
            </a:r>
            <a:r>
              <a:rPr lang="pt-BR" sz="1000" i="1" dirty="0"/>
              <a:t>– Código do exemplo acima e o monitor serial com o valor do pino A0.</a:t>
            </a:r>
            <a:endParaRPr lang="pt-BR" sz="1000" dirty="0"/>
          </a:p>
        </p:txBody>
      </p:sp>
      <p:sp>
        <p:nvSpPr>
          <p:cNvPr id="10" name="CaixaDeTexto 9"/>
          <p:cNvSpPr txBox="1"/>
          <p:nvPr/>
        </p:nvSpPr>
        <p:spPr>
          <a:xfrm>
            <a:off x="798087" y="5318628"/>
            <a:ext cx="2376264" cy="246221"/>
          </a:xfrm>
          <a:prstGeom prst="rect">
            <a:avLst/>
          </a:prstGeom>
          <a:noFill/>
        </p:spPr>
        <p:txBody>
          <a:bodyPr wrap="square" rtlCol="0">
            <a:spAutoFit/>
          </a:bodyPr>
          <a:lstStyle/>
          <a:p>
            <a:r>
              <a:rPr lang="pt-BR" sz="1000" i="1" dirty="0" smtClean="0"/>
              <a:t>Fonte: autoria própria</a:t>
            </a:r>
            <a:endParaRPr lang="pt-BR" sz="1000" i="1" dirty="0"/>
          </a:p>
        </p:txBody>
      </p:sp>
      <mc:AlternateContent xmlns:mc="http://schemas.openxmlformats.org/markup-compatibility/2006" xmlns:a14="http://schemas.microsoft.com/office/drawing/2010/main">
        <mc:Choice Requires="a14">
          <p:sp>
            <p:nvSpPr>
              <p:cNvPr id="3" name="Retângulo 2"/>
              <p:cNvSpPr/>
              <p:nvPr/>
            </p:nvSpPr>
            <p:spPr>
              <a:xfrm>
                <a:off x="2093169" y="5608360"/>
                <a:ext cx="6192688" cy="830997"/>
              </a:xfrm>
              <a:prstGeom prst="rect">
                <a:avLst/>
              </a:prstGeom>
            </p:spPr>
            <p:txBody>
              <a:bodyPr wrap="square">
                <a:spAutoFit/>
              </a:bodyPr>
              <a:lstStyle/>
              <a:p>
                <a:pPr lvl="0"/>
                <a:r>
                  <a:rPr lang="pt-BR" sz="1600" dirty="0">
                    <a:latin typeface="Britannic Bold" panose="020B0903060703020204" pitchFamily="34" charset="0"/>
                  </a:rPr>
                  <a:t>Modifique o programa acima para aparecer no monitor a tensão real do divisor de tensão.</a:t>
                </a:r>
                <a:endParaRPr lang="pt-BR" sz="1600" dirty="0">
                  <a:effectLst/>
                  <a:latin typeface="Britannic Bold" panose="020B0903060703020204" pitchFamily="34" charset="0"/>
                </a:endParaRPr>
              </a:p>
              <a:p>
                <a:pPr/>
                <a14:m>
                  <m:oMathPara xmlns:m="http://schemas.openxmlformats.org/officeDocument/2006/math">
                    <m:oMathParaPr>
                      <m:jc m:val="centerGroup"/>
                    </m:oMathParaPr>
                    <m:oMath xmlns:m="http://schemas.openxmlformats.org/officeDocument/2006/math">
                      <m:sSub>
                        <m:sSubPr>
                          <m:ctrlPr>
                            <a:rPr lang="pt-BR" sz="1600" i="1">
                              <a:latin typeface="Cambria Math"/>
                            </a:rPr>
                          </m:ctrlPr>
                        </m:sSubPr>
                        <m:e>
                          <m:r>
                            <a:rPr lang="pt-BR" sz="1600" i="1">
                              <a:latin typeface="Cambria Math"/>
                            </a:rPr>
                            <m:t>𝑉</m:t>
                          </m:r>
                        </m:e>
                        <m:sub>
                          <m:r>
                            <a:rPr lang="pt-BR" sz="1600" i="1">
                              <a:latin typeface="Cambria Math"/>
                            </a:rPr>
                            <m:t>𝑟𝑒𝑎𝑙</m:t>
                          </m:r>
                        </m:sub>
                      </m:sSub>
                      <m:r>
                        <a:rPr lang="pt-BR" sz="1600" i="1">
                          <a:latin typeface="Cambria Math"/>
                        </a:rPr>
                        <m:t>=</m:t>
                      </m:r>
                      <m:r>
                        <a:rPr lang="pt-BR" sz="1600" i="1">
                          <a:latin typeface="Cambria Math"/>
                        </a:rPr>
                        <m:t>𝑣𝑎𝑙𝑜𝑟</m:t>
                      </m:r>
                      <m:r>
                        <a:rPr lang="pt-BR" sz="1600" i="1">
                          <a:latin typeface="Cambria Math"/>
                        </a:rPr>
                        <m:t> </m:t>
                      </m:r>
                      <m:r>
                        <a:rPr lang="pt-BR" sz="1600" i="1">
                          <a:latin typeface="Cambria Math"/>
                        </a:rPr>
                        <m:t>𝑙𝑖𝑑𝑜</m:t>
                      </m:r>
                      <m:r>
                        <a:rPr lang="pt-BR" sz="1600" i="1">
                          <a:latin typeface="Cambria Math"/>
                        </a:rPr>
                        <m:t> </m:t>
                      </m:r>
                      <m:r>
                        <a:rPr lang="pt-BR" sz="1600" i="1">
                          <a:latin typeface="Cambria Math"/>
                        </a:rPr>
                        <m:t>𝑥</m:t>
                      </m:r>
                      <m:r>
                        <a:rPr lang="pt-BR" sz="1600" i="1">
                          <a:latin typeface="Cambria Math"/>
                        </a:rPr>
                        <m:t> 0,0049</m:t>
                      </m:r>
                    </m:oMath>
                  </m:oMathPara>
                </a14:m>
                <a:endParaRPr lang="pt-BR" sz="1600" dirty="0">
                  <a:latin typeface="Britannic Bold" panose="020B0903060703020204" pitchFamily="34" charset="0"/>
                </a:endParaRPr>
              </a:p>
            </p:txBody>
          </p:sp>
        </mc:Choice>
        <mc:Fallback xmlns="">
          <p:sp>
            <p:nvSpPr>
              <p:cNvPr id="3" name="Retângulo 2"/>
              <p:cNvSpPr>
                <a:spLocks noRot="1" noChangeAspect="1" noMove="1" noResize="1" noEditPoints="1" noAdjustHandles="1" noChangeArrowheads="1" noChangeShapeType="1" noTextEdit="1"/>
              </p:cNvSpPr>
              <p:nvPr/>
            </p:nvSpPr>
            <p:spPr>
              <a:xfrm>
                <a:off x="2093169" y="5608360"/>
                <a:ext cx="6192688" cy="830997"/>
              </a:xfrm>
              <a:prstGeom prst="rect">
                <a:avLst/>
              </a:prstGeom>
              <a:blipFill rotWithShape="1">
                <a:blip r:embed="rId10"/>
                <a:stretch>
                  <a:fillRect l="-492" t="-2206"/>
                </a:stretch>
              </a:blipFill>
            </p:spPr>
            <p:txBody>
              <a:bodyPr/>
              <a:lstStyle/>
              <a:p>
                <a:r>
                  <a:rPr lang="pt-BR">
                    <a:noFill/>
                  </a:rPr>
                  <a:t> </a:t>
                </a:r>
              </a:p>
            </p:txBody>
          </p:sp>
        </mc:Fallback>
      </mc:AlternateContent>
    </p:spTree>
    <p:extLst>
      <p:ext uri="{BB962C8B-B14F-4D97-AF65-F5344CB8AC3E}">
        <p14:creationId xmlns:p14="http://schemas.microsoft.com/office/powerpoint/2010/main" val="26072398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C:\Users\Januário\AppData\Local\Microsoft\Windows\Temporary Internet Files\Content.IE5\JROPVSXA\arrow-curved-blue[1].png">
            <a:hlinkClick r:id="rId5" action="ppaction://hlinksldjump"/>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908319" y="6059637"/>
            <a:ext cx="755076" cy="379739"/>
          </a:xfrm>
          <a:prstGeom prst="rect">
            <a:avLst/>
          </a:prstGeom>
          <a:noFill/>
          <a:extLst>
            <a:ext uri="{909E8E84-426E-40DD-AFC4-6F175D3DCCD1}">
              <a14:hiddenFill xmlns:a14="http://schemas.microsoft.com/office/drawing/2010/main">
                <a:solidFill>
                  <a:srgbClr val="FFFFFF"/>
                </a:solidFill>
              </a14:hiddenFill>
            </a:ext>
          </a:extLst>
        </p:spPr>
      </p:pic>
      <p:pic>
        <p:nvPicPr>
          <p:cNvPr id="65554" name="Picture 1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44625" y="200025"/>
            <a:ext cx="6254750" cy="641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tângulo 5">
            <a:hlinkClick r:id="rId9" action="ppaction://hlinksldjump"/>
          </p:cNvPr>
          <p:cNvSpPr/>
          <p:nvPr/>
        </p:nvSpPr>
        <p:spPr>
          <a:xfrm>
            <a:off x="1547663" y="1605950"/>
            <a:ext cx="3960441"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Retângulo 6">
            <a:hlinkClick r:id="rId9" action="ppaction://hlinksldjump"/>
          </p:cNvPr>
          <p:cNvSpPr/>
          <p:nvPr/>
        </p:nvSpPr>
        <p:spPr>
          <a:xfrm>
            <a:off x="1475656" y="1818661"/>
            <a:ext cx="3960441"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Retângulo 8">
            <a:hlinkClick r:id="rId9" action="ppaction://hlinksldjump"/>
          </p:cNvPr>
          <p:cNvSpPr/>
          <p:nvPr/>
        </p:nvSpPr>
        <p:spPr>
          <a:xfrm>
            <a:off x="1547663" y="2017072"/>
            <a:ext cx="3456385"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 name="Retângulo 9">
            <a:hlinkClick r:id="rId10" action="ppaction://hlinksldjump"/>
          </p:cNvPr>
          <p:cNvSpPr/>
          <p:nvPr/>
        </p:nvSpPr>
        <p:spPr>
          <a:xfrm>
            <a:off x="1547663" y="1412776"/>
            <a:ext cx="2880321"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2" name="Retângulo 11">
            <a:hlinkClick r:id="rId9" action="ppaction://hlinksldjump"/>
          </p:cNvPr>
          <p:cNvSpPr/>
          <p:nvPr/>
        </p:nvSpPr>
        <p:spPr>
          <a:xfrm>
            <a:off x="1504840" y="3179880"/>
            <a:ext cx="3240360"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3" name="Retângulo 12">
            <a:hlinkClick r:id="rId9" action="ppaction://hlinksldjump"/>
          </p:cNvPr>
          <p:cNvSpPr/>
          <p:nvPr/>
        </p:nvSpPr>
        <p:spPr>
          <a:xfrm>
            <a:off x="1547663" y="3789040"/>
            <a:ext cx="3240360" cy="1440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4" name="Retângulo 13">
            <a:hlinkClick r:id="rId9" action="ppaction://hlinksldjump"/>
          </p:cNvPr>
          <p:cNvSpPr/>
          <p:nvPr/>
        </p:nvSpPr>
        <p:spPr>
          <a:xfrm>
            <a:off x="1564287" y="4185306"/>
            <a:ext cx="3240360"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Retângulo 14">
            <a:hlinkClick r:id="rId10" action="ppaction://hlinksldjump"/>
          </p:cNvPr>
          <p:cNvSpPr/>
          <p:nvPr/>
        </p:nvSpPr>
        <p:spPr>
          <a:xfrm>
            <a:off x="1504840" y="3573016"/>
            <a:ext cx="1843024"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6" name="Retângulo 15">
            <a:hlinkClick r:id="rId9" action="ppaction://hlinksldjump"/>
          </p:cNvPr>
          <p:cNvSpPr/>
          <p:nvPr/>
        </p:nvSpPr>
        <p:spPr>
          <a:xfrm>
            <a:off x="1564287" y="5142600"/>
            <a:ext cx="2575665" cy="2306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7" name="Retângulo 16">
            <a:hlinkClick r:id="rId9" action="ppaction://hlinksldjump"/>
          </p:cNvPr>
          <p:cNvSpPr/>
          <p:nvPr/>
        </p:nvSpPr>
        <p:spPr>
          <a:xfrm>
            <a:off x="1564287" y="5540600"/>
            <a:ext cx="2719681" cy="192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8" name="Retângulo 17">
            <a:hlinkClick r:id="rId9" action="ppaction://hlinksldjump"/>
          </p:cNvPr>
          <p:cNvSpPr/>
          <p:nvPr/>
        </p:nvSpPr>
        <p:spPr>
          <a:xfrm>
            <a:off x="1636294" y="5949280"/>
            <a:ext cx="2575665" cy="216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0" name="Retângulo 19">
            <a:hlinkClick r:id="rId10" action="ppaction://hlinksldjump"/>
          </p:cNvPr>
          <p:cNvSpPr/>
          <p:nvPr/>
        </p:nvSpPr>
        <p:spPr>
          <a:xfrm>
            <a:off x="1556473" y="6343368"/>
            <a:ext cx="3807615" cy="838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CaixaDeTexto 1"/>
          <p:cNvSpPr txBox="1"/>
          <p:nvPr/>
        </p:nvSpPr>
        <p:spPr>
          <a:xfrm>
            <a:off x="250823" y="1520712"/>
            <a:ext cx="1094528" cy="553998"/>
          </a:xfrm>
          <a:prstGeom prst="rect">
            <a:avLst/>
          </a:prstGeom>
          <a:noFill/>
        </p:spPr>
        <p:txBody>
          <a:bodyPr wrap="square" rtlCol="0">
            <a:spAutoFit/>
          </a:bodyPr>
          <a:lstStyle/>
          <a:p>
            <a:r>
              <a:rPr lang="pt-BR" sz="1000" dirty="0" smtClean="0">
                <a:solidFill>
                  <a:srgbClr val="0000FF"/>
                </a:solidFill>
              </a:rPr>
              <a:t>Clique </a:t>
            </a:r>
            <a:r>
              <a:rPr lang="pt-BR" sz="1000" dirty="0">
                <a:solidFill>
                  <a:srgbClr val="0000FF"/>
                </a:solidFill>
              </a:rPr>
              <a:t> </a:t>
            </a:r>
            <a:r>
              <a:rPr lang="pt-BR" sz="1000" dirty="0" smtClean="0">
                <a:solidFill>
                  <a:srgbClr val="0000FF"/>
                </a:solidFill>
              </a:rPr>
              <a:t>em cima das alternativas para responder</a:t>
            </a:r>
            <a:endParaRPr lang="pt-BR" sz="1000" dirty="0">
              <a:solidFill>
                <a:srgbClr val="0000FF"/>
              </a:solidFill>
            </a:endParaRPr>
          </a:p>
        </p:txBody>
      </p:sp>
    </p:spTree>
    <p:extLst>
      <p:ext uri="{BB962C8B-B14F-4D97-AF65-F5344CB8AC3E}">
        <p14:creationId xmlns:p14="http://schemas.microsoft.com/office/powerpoint/2010/main" val="25872694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
        <p:nvSpPr>
          <p:cNvPr id="6" name="Retângulo de cantos arredondados 5">
            <a:hlinkClick r:id="rId5" action="ppaction://hlinksldjump"/>
          </p:cNvPr>
          <p:cNvSpPr/>
          <p:nvPr/>
        </p:nvSpPr>
        <p:spPr>
          <a:xfrm>
            <a:off x="3563888" y="5733256"/>
            <a:ext cx="2016224" cy="576064"/>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Gabarito</a:t>
            </a:r>
            <a:endParaRPr lang="pt-BR" dirty="0"/>
          </a:p>
        </p:txBody>
      </p:sp>
      <p:pic>
        <p:nvPicPr>
          <p:cNvPr id="66569" name="Picture 9"/>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80042"/>
          <a:stretch/>
        </p:blipFill>
        <p:spPr bwMode="auto">
          <a:xfrm>
            <a:off x="1444625" y="836787"/>
            <a:ext cx="6254750" cy="1654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 name="Grupo 9"/>
          <p:cNvGrpSpPr/>
          <p:nvPr/>
        </p:nvGrpSpPr>
        <p:grpSpPr>
          <a:xfrm>
            <a:off x="1359855" y="2388395"/>
            <a:ext cx="6090283" cy="2081212"/>
            <a:chOff x="1359855" y="2388395"/>
            <a:chExt cx="6090283" cy="2081212"/>
          </a:xfrm>
        </p:grpSpPr>
        <p:pic>
          <p:nvPicPr>
            <p:cNvPr id="66570" name="Picture 10"/>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797"/>
            <a:stretch/>
          </p:blipFill>
          <p:spPr bwMode="auto">
            <a:xfrm>
              <a:off x="1552575" y="2388395"/>
              <a:ext cx="5897563" cy="208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aixaDeTexto 6"/>
            <p:cNvSpPr txBox="1"/>
            <p:nvPr/>
          </p:nvSpPr>
          <p:spPr>
            <a:xfrm>
              <a:off x="1359855" y="2460464"/>
              <a:ext cx="360040" cy="276999"/>
            </a:xfrm>
            <a:prstGeom prst="rect">
              <a:avLst/>
            </a:prstGeom>
            <a:noFill/>
          </p:spPr>
          <p:txBody>
            <a:bodyPr wrap="square" rtlCol="0">
              <a:spAutoFit/>
            </a:bodyPr>
            <a:lstStyle/>
            <a:p>
              <a:r>
                <a:rPr lang="pt-BR" sz="1200" dirty="0" smtClean="0">
                  <a:latin typeface="Times New Roman" panose="02020603050405020304" pitchFamily="18" charset="0"/>
                  <a:cs typeface="Times New Roman" panose="02020603050405020304" pitchFamily="18" charset="0"/>
                </a:rPr>
                <a:t>5)</a:t>
              </a:r>
              <a:endParaRPr lang="pt-BR" sz="1200" dirty="0">
                <a:latin typeface="Times New Roman" panose="02020603050405020304" pitchFamily="18" charset="0"/>
                <a:cs typeface="Times New Roman" panose="02020603050405020304" pitchFamily="18" charset="0"/>
              </a:endParaRPr>
            </a:p>
          </p:txBody>
        </p:sp>
      </p:grpSp>
      <p:sp>
        <p:nvSpPr>
          <p:cNvPr id="9" name="Retângulo 8">
            <a:hlinkClick r:id="rId8" action="ppaction://hlinksldjump"/>
          </p:cNvPr>
          <p:cNvSpPr/>
          <p:nvPr/>
        </p:nvSpPr>
        <p:spPr>
          <a:xfrm>
            <a:off x="1546769" y="1398184"/>
            <a:ext cx="720975"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Retângulo 10">
            <a:hlinkClick r:id="rId8" action="ppaction://hlinksldjump"/>
          </p:cNvPr>
          <p:cNvSpPr/>
          <p:nvPr/>
        </p:nvSpPr>
        <p:spPr>
          <a:xfrm>
            <a:off x="1546769" y="1596303"/>
            <a:ext cx="720975"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2" name="Retângulo 11">
            <a:hlinkClick r:id="rId8" action="ppaction://hlinksldjump"/>
          </p:cNvPr>
          <p:cNvSpPr/>
          <p:nvPr/>
        </p:nvSpPr>
        <p:spPr>
          <a:xfrm>
            <a:off x="1541075" y="2003432"/>
            <a:ext cx="720975"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3" name="Retângulo 12">
            <a:hlinkClick r:id="rId9" action="ppaction://hlinksldjump"/>
          </p:cNvPr>
          <p:cNvSpPr/>
          <p:nvPr/>
        </p:nvSpPr>
        <p:spPr>
          <a:xfrm>
            <a:off x="1564195" y="1811728"/>
            <a:ext cx="720975"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4" name="CaixaDeTexto 13"/>
          <p:cNvSpPr txBox="1"/>
          <p:nvPr/>
        </p:nvSpPr>
        <p:spPr>
          <a:xfrm>
            <a:off x="165104" y="1181618"/>
            <a:ext cx="1279521" cy="553998"/>
          </a:xfrm>
          <a:prstGeom prst="rect">
            <a:avLst/>
          </a:prstGeom>
          <a:noFill/>
        </p:spPr>
        <p:txBody>
          <a:bodyPr wrap="square" rtlCol="0">
            <a:spAutoFit/>
          </a:bodyPr>
          <a:lstStyle/>
          <a:p>
            <a:r>
              <a:rPr lang="pt-BR" sz="1000" dirty="0" smtClean="0">
                <a:solidFill>
                  <a:srgbClr val="0000FF"/>
                </a:solidFill>
              </a:rPr>
              <a:t>Clique </a:t>
            </a:r>
            <a:r>
              <a:rPr lang="pt-BR" sz="1000" dirty="0">
                <a:solidFill>
                  <a:srgbClr val="0000FF"/>
                </a:solidFill>
              </a:rPr>
              <a:t> </a:t>
            </a:r>
            <a:r>
              <a:rPr lang="pt-BR" sz="1000" dirty="0" smtClean="0">
                <a:solidFill>
                  <a:srgbClr val="0000FF"/>
                </a:solidFill>
              </a:rPr>
              <a:t>em cima das alternativas para responder</a:t>
            </a:r>
            <a:endParaRPr lang="pt-BR" sz="1000" dirty="0">
              <a:solidFill>
                <a:srgbClr val="0000FF"/>
              </a:solidFill>
            </a:endParaRPr>
          </a:p>
        </p:txBody>
      </p:sp>
    </p:spTree>
    <p:extLst>
      <p:ext uri="{BB962C8B-B14F-4D97-AF65-F5344CB8AC3E}">
        <p14:creationId xmlns:p14="http://schemas.microsoft.com/office/powerpoint/2010/main" val="27069863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ela 1"/>
          <p:cNvGraphicFramePr>
            <a:graphicFrameLocks noGrp="1"/>
          </p:cNvGraphicFramePr>
          <p:nvPr>
            <p:extLst>
              <p:ext uri="{D42A27DB-BD31-4B8C-83A1-F6EECF244321}">
                <p14:modId xmlns:p14="http://schemas.microsoft.com/office/powerpoint/2010/main" val="375839840"/>
              </p:ext>
            </p:extLst>
          </p:nvPr>
        </p:nvGraphicFramePr>
        <p:xfrm>
          <a:off x="2510771" y="1358900"/>
          <a:ext cx="4122458" cy="3429241"/>
        </p:xfrm>
        <a:graphic>
          <a:graphicData uri="http://schemas.openxmlformats.org/drawingml/2006/table">
            <a:tbl>
              <a:tblPr firstRow="1" bandRow="1">
                <a:tableStyleId>{5C22544A-7EE6-4342-B048-85BDC9FD1C3A}</a:tableStyleId>
              </a:tblPr>
              <a:tblGrid>
                <a:gridCol w="1053117"/>
                <a:gridCol w="3069341"/>
              </a:tblGrid>
              <a:tr h="338759">
                <a:tc>
                  <a:txBody>
                    <a:bodyPr/>
                    <a:lstStyle/>
                    <a:p>
                      <a:pPr algn="ctr"/>
                      <a:r>
                        <a:rPr lang="pt-BR" dirty="0" smtClean="0"/>
                        <a:t>Questão</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dirty="0" smtClean="0"/>
                        <a:t>Resposta</a:t>
                      </a:r>
                      <a:r>
                        <a:rPr lang="pt-BR" baseline="0" dirty="0" smtClean="0"/>
                        <a:t> </a:t>
                      </a:r>
                      <a:r>
                        <a:rPr lang="pt-BR" dirty="0" smtClean="0"/>
                        <a:t>Correta</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8759">
                <a:tc>
                  <a:txBody>
                    <a:bodyPr/>
                    <a:lstStyle/>
                    <a:p>
                      <a:pPr algn="ctr"/>
                      <a:r>
                        <a:rPr lang="pt-BR" dirty="0" smtClean="0"/>
                        <a:t>1</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dirty="0" smtClean="0"/>
                        <a:t>A</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8759">
                <a:tc>
                  <a:txBody>
                    <a:bodyPr/>
                    <a:lstStyle/>
                    <a:p>
                      <a:pPr algn="ctr"/>
                      <a:r>
                        <a:rPr lang="pt-BR" dirty="0" smtClean="0"/>
                        <a:t>2</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dirty="0" smtClean="0"/>
                        <a:t>B</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8759">
                <a:tc>
                  <a:txBody>
                    <a:bodyPr/>
                    <a:lstStyle/>
                    <a:p>
                      <a:pPr algn="ctr"/>
                      <a:r>
                        <a:rPr lang="pt-BR" dirty="0" smtClean="0"/>
                        <a:t>3</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dirty="0" smtClean="0"/>
                        <a:t>D</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8759">
                <a:tc>
                  <a:txBody>
                    <a:bodyPr/>
                    <a:lstStyle/>
                    <a:p>
                      <a:pPr algn="ctr"/>
                      <a:r>
                        <a:rPr lang="pt-BR" dirty="0" smtClean="0"/>
                        <a:t>4</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dirty="0" smtClean="0"/>
                        <a:t>C</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600441">
                <a:tc>
                  <a:txBody>
                    <a:bodyPr/>
                    <a:lstStyle/>
                    <a:p>
                      <a:pPr algn="ctr"/>
                      <a:r>
                        <a:rPr lang="pt-BR" dirty="0" smtClean="0"/>
                        <a:t>5</a:t>
                      </a:r>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pt-BR" sz="1400" dirty="0" smtClean="0"/>
                        <a:t>Contém 3</a:t>
                      </a:r>
                      <a:r>
                        <a:rPr lang="pt-BR" sz="1400" baseline="0" dirty="0" smtClean="0"/>
                        <a:t> erros:</a:t>
                      </a:r>
                    </a:p>
                    <a:p>
                      <a:pPr marL="285750" indent="-285750" algn="l">
                        <a:buFontTx/>
                        <a:buChar char="-"/>
                      </a:pPr>
                      <a:r>
                        <a:rPr lang="pt-BR" sz="1400" baseline="0" dirty="0" smtClean="0"/>
                        <a:t>INPUT no lugar de OUTPUT.</a:t>
                      </a:r>
                    </a:p>
                    <a:p>
                      <a:pPr marL="285750" indent="-285750" algn="l">
                        <a:buFontTx/>
                        <a:buChar char="-"/>
                      </a:pPr>
                      <a:r>
                        <a:rPr lang="pt-BR" sz="1400" baseline="0" dirty="0" smtClean="0"/>
                        <a:t>A variável Led aparece de duas formas Led e </a:t>
                      </a:r>
                      <a:r>
                        <a:rPr lang="pt-BR" sz="1400" baseline="0" dirty="0" err="1" smtClean="0"/>
                        <a:t>led</a:t>
                      </a:r>
                      <a:r>
                        <a:rPr lang="pt-BR" sz="1400" baseline="0" dirty="0" smtClean="0"/>
                        <a:t>.</a:t>
                      </a:r>
                    </a:p>
                    <a:p>
                      <a:pPr marL="285750" indent="-285750" algn="l">
                        <a:buFontTx/>
                        <a:buChar char="-"/>
                      </a:pPr>
                      <a:r>
                        <a:rPr lang="pt-BR" sz="1400" baseline="0" dirty="0" smtClean="0"/>
                        <a:t>Falta um “;” depois de </a:t>
                      </a:r>
                      <a:r>
                        <a:rPr lang="pt-BR" sz="1400" baseline="0" dirty="0" err="1" smtClean="0"/>
                        <a:t>delay</a:t>
                      </a:r>
                      <a:r>
                        <a:rPr lang="pt-BR" sz="1400" baseline="0" dirty="0" smtClean="0"/>
                        <a:t>(1000).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Retângulo de cantos arredondados 4">
            <a:hlinkClick r:id="rId5" action="ppaction://hlinksldjump"/>
          </p:cNvPr>
          <p:cNvSpPr/>
          <p:nvPr/>
        </p:nvSpPr>
        <p:spPr>
          <a:xfrm>
            <a:off x="3563888" y="5733256"/>
            <a:ext cx="2016224" cy="576064"/>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Voltar ao Curso</a:t>
            </a:r>
            <a:endParaRPr lang="pt-BR" dirty="0"/>
          </a:p>
        </p:txBody>
      </p:sp>
    </p:spTree>
    <p:extLst>
      <p:ext uri="{BB962C8B-B14F-4D97-AF65-F5344CB8AC3E}">
        <p14:creationId xmlns:p14="http://schemas.microsoft.com/office/powerpoint/2010/main" val="36992179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p:cNvSpPr/>
          <p:nvPr/>
        </p:nvSpPr>
        <p:spPr>
          <a:xfrm>
            <a:off x="582087" y="620688"/>
            <a:ext cx="7979827" cy="584775"/>
          </a:xfrm>
          <a:prstGeom prst="rect">
            <a:avLst/>
          </a:prstGeom>
        </p:spPr>
        <p:txBody>
          <a:bodyPr wrap="square">
            <a:spAutoFit/>
          </a:bodyPr>
          <a:lstStyle/>
          <a:p>
            <a:pPr algn="just"/>
            <a:r>
              <a:rPr lang="pt-BR" sz="1600" b="1" dirty="0" err="1">
                <a:latin typeface="Britannic Bold" panose="020B0903060703020204" pitchFamily="34" charset="0"/>
              </a:rPr>
              <a:t>Serial.print</a:t>
            </a:r>
            <a:r>
              <a:rPr lang="pt-BR" sz="1600" b="1" dirty="0">
                <a:latin typeface="Britannic Bold" panose="020B0903060703020204" pitchFamily="34" charset="0"/>
              </a:rPr>
              <a:t>(</a:t>
            </a:r>
            <a:r>
              <a:rPr lang="pt-BR" sz="1600" b="1" dirty="0" err="1">
                <a:latin typeface="Britannic Bold" panose="020B0903060703020204" pitchFamily="34" charset="0"/>
              </a:rPr>
              <a:t>estadoBotao</a:t>
            </a:r>
            <a:r>
              <a:rPr lang="pt-BR" sz="1600" b="1" dirty="0">
                <a:latin typeface="Britannic Bold" panose="020B0903060703020204" pitchFamily="34" charset="0"/>
              </a:rPr>
              <a:t>)</a:t>
            </a:r>
            <a:r>
              <a:rPr lang="pt-BR" sz="1600" dirty="0">
                <a:latin typeface="Britannic Bold" panose="020B0903060703020204" pitchFamily="34" charset="0"/>
              </a:rPr>
              <a:t>: mostra no monitor o valor da </a:t>
            </a:r>
            <a:r>
              <a:rPr lang="pt-BR" sz="1600" u="sng" dirty="0">
                <a:latin typeface="Britannic Bold" panose="020B0903060703020204" pitchFamily="34" charset="0"/>
              </a:rPr>
              <a:t>variável</a:t>
            </a:r>
            <a:r>
              <a:rPr lang="pt-BR" sz="1600" dirty="0">
                <a:latin typeface="Britannic Bold" panose="020B0903060703020204" pitchFamily="34" charset="0"/>
              </a:rPr>
              <a:t> </a:t>
            </a:r>
            <a:r>
              <a:rPr lang="pt-BR" sz="1600" dirty="0" err="1">
                <a:latin typeface="Britannic Bold" panose="020B0903060703020204" pitchFamily="34" charset="0"/>
              </a:rPr>
              <a:t>estadoBotao</a:t>
            </a:r>
            <a:r>
              <a:rPr lang="pt-BR" sz="1600" dirty="0">
                <a:latin typeface="Britannic Bold" panose="020B0903060703020204" pitchFamily="34" charset="0"/>
              </a:rPr>
              <a:t> sempre na </a:t>
            </a:r>
            <a:r>
              <a:rPr lang="pt-BR" sz="1600" u="sng" dirty="0">
                <a:latin typeface="Britannic Bold" panose="020B0903060703020204" pitchFamily="34" charset="0"/>
              </a:rPr>
              <a:t>mesma </a:t>
            </a:r>
            <a:r>
              <a:rPr lang="pt-BR" sz="1600" u="sng" dirty="0" smtClean="0">
                <a:latin typeface="Britannic Bold" panose="020B0903060703020204" pitchFamily="34" charset="0"/>
              </a:rPr>
              <a:t>linha</a:t>
            </a:r>
            <a:r>
              <a:rPr lang="pt-BR" sz="1600" dirty="0" smtClean="0">
                <a:latin typeface="Britannic Bold" panose="020B0903060703020204" pitchFamily="34" charset="0"/>
              </a:rPr>
              <a:t>.</a:t>
            </a:r>
            <a:endParaRPr lang="pt-BR" sz="1600" dirty="0">
              <a:latin typeface="Britannic Bold" panose="020B0903060703020204" pitchFamily="34" charset="0"/>
            </a:endParaRPr>
          </a:p>
        </p:txBody>
      </p:sp>
      <p:pic>
        <p:nvPicPr>
          <p:cNvPr id="9" name="Imagem 8"/>
          <p:cNvPicPr/>
          <p:nvPr/>
        </p:nvPicPr>
        <p:blipFill>
          <a:blip r:embed="rId5">
            <a:extLst>
              <a:ext uri="{28A0092B-C50C-407E-A947-70E740481C1C}">
                <a14:useLocalDpi xmlns:a14="http://schemas.microsoft.com/office/drawing/2010/main" val="0"/>
              </a:ext>
            </a:extLst>
          </a:blip>
          <a:srcRect/>
          <a:stretch>
            <a:fillRect/>
          </a:stretch>
        </p:blipFill>
        <p:spPr bwMode="auto">
          <a:xfrm>
            <a:off x="2105629" y="1403251"/>
            <a:ext cx="4989892" cy="4176463"/>
          </a:xfrm>
          <a:prstGeom prst="rect">
            <a:avLst/>
          </a:prstGeom>
          <a:noFill/>
          <a:ln>
            <a:noFill/>
          </a:ln>
        </p:spPr>
      </p:pic>
      <p:sp>
        <p:nvSpPr>
          <p:cNvPr id="3" name="CaixaDeTexto 2"/>
          <p:cNvSpPr txBox="1"/>
          <p:nvPr/>
        </p:nvSpPr>
        <p:spPr>
          <a:xfrm>
            <a:off x="2077054" y="1191816"/>
            <a:ext cx="5951330" cy="246221"/>
          </a:xfrm>
          <a:prstGeom prst="rect">
            <a:avLst/>
          </a:prstGeom>
          <a:noFill/>
        </p:spPr>
        <p:txBody>
          <a:bodyPr wrap="square" rtlCol="0">
            <a:spAutoFit/>
          </a:bodyPr>
          <a:lstStyle/>
          <a:p>
            <a:r>
              <a:rPr lang="pt-BR" sz="1000" dirty="0" smtClean="0"/>
              <a:t>Fig. 16 - </a:t>
            </a:r>
            <a:r>
              <a:rPr lang="pt-BR" sz="1000" i="1" dirty="0"/>
              <a:t>Monitor serial com </a:t>
            </a:r>
            <a:r>
              <a:rPr lang="pt-BR" sz="1000" i="1" dirty="0" err="1"/>
              <a:t>Serial.print</a:t>
            </a:r>
            <a:r>
              <a:rPr lang="pt-BR" sz="1000" i="1" dirty="0"/>
              <a:t>() usando variável.</a:t>
            </a:r>
            <a:endParaRPr lang="pt-BR" sz="1000" dirty="0"/>
          </a:p>
        </p:txBody>
      </p:sp>
      <p:sp>
        <p:nvSpPr>
          <p:cNvPr id="4" name="CaixaDeTexto 3"/>
          <p:cNvSpPr txBox="1"/>
          <p:nvPr/>
        </p:nvSpPr>
        <p:spPr>
          <a:xfrm>
            <a:off x="2077054" y="5589239"/>
            <a:ext cx="4320480" cy="246221"/>
          </a:xfrm>
          <a:prstGeom prst="rect">
            <a:avLst/>
          </a:prstGeom>
          <a:noFill/>
        </p:spPr>
        <p:txBody>
          <a:bodyPr wrap="square" rtlCol="0">
            <a:spAutoFit/>
          </a:bodyPr>
          <a:lstStyle/>
          <a:p>
            <a:r>
              <a:rPr lang="pt-BR" sz="1000" i="1" dirty="0" smtClean="0"/>
              <a:t>Fonte: autoria própria</a:t>
            </a:r>
            <a:endParaRPr lang="pt-BR" sz="1000" i="1" dirty="0"/>
          </a:p>
        </p:txBody>
      </p:sp>
    </p:spTree>
    <p:extLst>
      <p:ext uri="{BB962C8B-B14F-4D97-AF65-F5344CB8AC3E}">
        <p14:creationId xmlns:p14="http://schemas.microsoft.com/office/powerpoint/2010/main" val="31702467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82087" y="620688"/>
            <a:ext cx="7979827" cy="584775"/>
          </a:xfrm>
          <a:prstGeom prst="rect">
            <a:avLst/>
          </a:prstGeom>
        </p:spPr>
        <p:txBody>
          <a:bodyPr wrap="square">
            <a:spAutoFit/>
          </a:bodyPr>
          <a:lstStyle/>
          <a:p>
            <a:pPr algn="just"/>
            <a:r>
              <a:rPr lang="pt-BR" sz="1600" b="1" dirty="0" err="1">
                <a:latin typeface="Britannic Bold" panose="020B0903060703020204" pitchFamily="34" charset="0"/>
              </a:rPr>
              <a:t>Serial.print</a:t>
            </a:r>
            <a:r>
              <a:rPr lang="pt-BR" sz="1600" b="1" dirty="0">
                <a:latin typeface="Britannic Bold" panose="020B0903060703020204" pitchFamily="34" charset="0"/>
              </a:rPr>
              <a:t>(“</a:t>
            </a:r>
            <a:r>
              <a:rPr lang="pt-BR" sz="1600" b="1" dirty="0" err="1">
                <a:latin typeface="Britannic Bold" panose="020B0903060703020204" pitchFamily="34" charset="0"/>
              </a:rPr>
              <a:t>estadoBotao</a:t>
            </a:r>
            <a:r>
              <a:rPr lang="pt-BR" sz="1600" b="1" dirty="0">
                <a:latin typeface="Britannic Bold" panose="020B0903060703020204" pitchFamily="34" charset="0"/>
              </a:rPr>
              <a:t>”)</a:t>
            </a:r>
            <a:r>
              <a:rPr lang="pt-BR" sz="1600" dirty="0">
                <a:latin typeface="Britannic Bold" panose="020B0903060703020204" pitchFamily="34" charset="0"/>
              </a:rPr>
              <a:t>: mostra no monitor a </a:t>
            </a:r>
            <a:r>
              <a:rPr lang="pt-BR" sz="1600" u="sng" dirty="0" smtClean="0">
                <a:latin typeface="Britannic Bold" panose="020B0903060703020204" pitchFamily="34" charset="0"/>
              </a:rPr>
              <a:t>palavra</a:t>
            </a:r>
            <a:r>
              <a:rPr lang="pt-BR" sz="1600" dirty="0" smtClean="0">
                <a:latin typeface="Britannic Bold" panose="020B0903060703020204" pitchFamily="34" charset="0"/>
              </a:rPr>
              <a:t> </a:t>
            </a:r>
            <a:r>
              <a:rPr lang="pt-BR" sz="1600" dirty="0" err="1" smtClean="0">
                <a:latin typeface="Britannic Bold" panose="020B0903060703020204" pitchFamily="34" charset="0"/>
              </a:rPr>
              <a:t>estadoBotao</a:t>
            </a:r>
            <a:r>
              <a:rPr lang="pt-BR" sz="1600" dirty="0" smtClean="0">
                <a:latin typeface="Britannic Bold" panose="020B0903060703020204" pitchFamily="34" charset="0"/>
              </a:rPr>
              <a:t> </a:t>
            </a:r>
            <a:r>
              <a:rPr lang="pt-BR" sz="1600" dirty="0">
                <a:latin typeface="Britannic Bold" panose="020B0903060703020204" pitchFamily="34" charset="0"/>
              </a:rPr>
              <a:t>repetidamente na </a:t>
            </a:r>
            <a:r>
              <a:rPr lang="pt-BR" sz="1600" u="sng" dirty="0">
                <a:latin typeface="Britannic Bold" panose="020B0903060703020204" pitchFamily="34" charset="0"/>
              </a:rPr>
              <a:t>mesma </a:t>
            </a:r>
            <a:r>
              <a:rPr lang="pt-BR" sz="1600" u="sng" dirty="0" smtClean="0">
                <a:latin typeface="Britannic Bold" panose="020B0903060703020204" pitchFamily="34" charset="0"/>
              </a:rPr>
              <a:t>linha</a:t>
            </a:r>
            <a:r>
              <a:rPr lang="pt-BR" sz="1600" dirty="0" smtClean="0">
                <a:latin typeface="Britannic Bold" panose="020B0903060703020204" pitchFamily="34" charset="0"/>
              </a:rPr>
              <a:t>.</a:t>
            </a:r>
            <a:endParaRPr lang="pt-BR" sz="1600" dirty="0">
              <a:latin typeface="Britannic Bold" panose="020B0903060703020204" pitchFamily="34" charset="0"/>
            </a:endParaRPr>
          </a:p>
        </p:txBody>
      </p:sp>
      <p:sp>
        <p:nvSpPr>
          <p:cNvPr id="3" name="CaixaDeTexto 2"/>
          <p:cNvSpPr txBox="1"/>
          <p:nvPr/>
        </p:nvSpPr>
        <p:spPr>
          <a:xfrm>
            <a:off x="2077054" y="1191816"/>
            <a:ext cx="5951330" cy="246221"/>
          </a:xfrm>
          <a:prstGeom prst="rect">
            <a:avLst/>
          </a:prstGeom>
          <a:noFill/>
        </p:spPr>
        <p:txBody>
          <a:bodyPr wrap="square" rtlCol="0">
            <a:spAutoFit/>
          </a:bodyPr>
          <a:lstStyle/>
          <a:p>
            <a:r>
              <a:rPr lang="pt-BR" sz="1000" i="1" dirty="0" smtClean="0"/>
              <a:t>Fig</a:t>
            </a:r>
            <a:r>
              <a:rPr lang="pt-BR" sz="1000" i="1" dirty="0"/>
              <a:t>. </a:t>
            </a:r>
            <a:r>
              <a:rPr lang="pt-BR" sz="1000" i="1" dirty="0" smtClean="0"/>
              <a:t>17 </a:t>
            </a:r>
            <a:r>
              <a:rPr lang="pt-BR" sz="1000" i="1" dirty="0"/>
              <a:t>– Monitor serial com </a:t>
            </a:r>
            <a:r>
              <a:rPr lang="pt-BR" sz="1000" i="1" dirty="0" err="1"/>
              <a:t>Serial.print</a:t>
            </a:r>
            <a:r>
              <a:rPr lang="pt-BR" sz="1000" i="1" dirty="0"/>
              <a:t>() usando </a:t>
            </a:r>
            <a:r>
              <a:rPr lang="pt-BR" sz="1000" i="1" dirty="0" smtClean="0"/>
              <a:t>texto.</a:t>
            </a:r>
            <a:endParaRPr lang="pt-BR" sz="1000" dirty="0"/>
          </a:p>
        </p:txBody>
      </p:sp>
      <p:sp>
        <p:nvSpPr>
          <p:cNvPr id="4" name="CaixaDeTexto 3"/>
          <p:cNvSpPr txBox="1"/>
          <p:nvPr/>
        </p:nvSpPr>
        <p:spPr>
          <a:xfrm>
            <a:off x="2077054" y="5589239"/>
            <a:ext cx="4320480" cy="246221"/>
          </a:xfrm>
          <a:prstGeom prst="rect">
            <a:avLst/>
          </a:prstGeom>
          <a:noFill/>
        </p:spPr>
        <p:txBody>
          <a:bodyPr wrap="square" rtlCol="0">
            <a:spAutoFit/>
          </a:bodyPr>
          <a:lstStyle/>
          <a:p>
            <a:r>
              <a:rPr lang="pt-BR" sz="1000" i="1" dirty="0" smtClean="0"/>
              <a:t>Fonte: autoria própria</a:t>
            </a:r>
            <a:endParaRPr lang="pt-BR" sz="1000" i="1" dirty="0"/>
          </a:p>
        </p:txBody>
      </p:sp>
      <p:pic>
        <p:nvPicPr>
          <p:cNvPr id="11" name="Imagem 10"/>
          <p:cNvPicPr/>
          <p:nvPr/>
        </p:nvPicPr>
        <p:blipFill>
          <a:blip r:embed="rId2">
            <a:extLst>
              <a:ext uri="{28A0092B-C50C-407E-A947-70E740481C1C}">
                <a14:useLocalDpi xmlns:a14="http://schemas.microsoft.com/office/drawing/2010/main" val="0"/>
              </a:ext>
            </a:extLst>
          </a:blip>
          <a:srcRect/>
          <a:stretch>
            <a:fillRect/>
          </a:stretch>
        </p:blipFill>
        <p:spPr bwMode="auto">
          <a:xfrm>
            <a:off x="2095451" y="1390412"/>
            <a:ext cx="5040560" cy="4252554"/>
          </a:xfrm>
          <a:prstGeom prst="rect">
            <a:avLst/>
          </a:prstGeom>
          <a:noFill/>
          <a:ln>
            <a:noFill/>
          </a:ln>
        </p:spPr>
      </p:pic>
      <p:pic>
        <p:nvPicPr>
          <p:cNvPr id="12" name="Picture 3" descr="C:\Users\Januário\AppData\Local\Microsoft\Windows\Temporary Internet Files\Content.IE5\JROPVSXA\arrow-curved-blue[1].png">
            <a:hlinkClick r:id="rId3" action="ppaction://hlinksldjump"/>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9446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82087" y="620688"/>
            <a:ext cx="7979827" cy="584775"/>
          </a:xfrm>
          <a:prstGeom prst="rect">
            <a:avLst/>
          </a:prstGeom>
        </p:spPr>
        <p:txBody>
          <a:bodyPr wrap="square">
            <a:spAutoFit/>
          </a:bodyPr>
          <a:lstStyle/>
          <a:p>
            <a:pPr algn="just"/>
            <a:r>
              <a:rPr lang="pt-BR" sz="1600" b="1" dirty="0" err="1">
                <a:latin typeface="Britannic Bold" panose="020B0903060703020204" pitchFamily="34" charset="0"/>
              </a:rPr>
              <a:t>Serial.println</a:t>
            </a:r>
            <a:r>
              <a:rPr lang="pt-BR" sz="1600" b="1" dirty="0">
                <a:latin typeface="Britannic Bold" panose="020B0903060703020204" pitchFamily="34" charset="0"/>
              </a:rPr>
              <a:t>(</a:t>
            </a:r>
            <a:r>
              <a:rPr lang="pt-BR" sz="1600" b="1" dirty="0" err="1">
                <a:latin typeface="Britannic Bold" panose="020B0903060703020204" pitchFamily="34" charset="0"/>
              </a:rPr>
              <a:t>estadoBotao</a:t>
            </a:r>
            <a:r>
              <a:rPr lang="pt-BR" sz="1600" b="1" dirty="0">
                <a:latin typeface="Britannic Bold" panose="020B0903060703020204" pitchFamily="34" charset="0"/>
              </a:rPr>
              <a:t>)</a:t>
            </a:r>
            <a:r>
              <a:rPr lang="pt-BR" sz="1600" dirty="0">
                <a:latin typeface="Britannic Bold" panose="020B0903060703020204" pitchFamily="34" charset="0"/>
              </a:rPr>
              <a:t>: mostra no monitor o valor da </a:t>
            </a:r>
            <a:r>
              <a:rPr lang="pt-BR" sz="1600" u="sng" dirty="0">
                <a:latin typeface="Britannic Bold" panose="020B0903060703020204" pitchFamily="34" charset="0"/>
              </a:rPr>
              <a:t>variável</a:t>
            </a:r>
            <a:r>
              <a:rPr lang="pt-BR" sz="1600" dirty="0">
                <a:latin typeface="Britannic Bold" panose="020B0903060703020204" pitchFamily="34" charset="0"/>
              </a:rPr>
              <a:t> </a:t>
            </a:r>
            <a:r>
              <a:rPr lang="pt-BR" sz="1600" dirty="0" err="1">
                <a:latin typeface="Britannic Bold" panose="020B0903060703020204" pitchFamily="34" charset="0"/>
              </a:rPr>
              <a:t>estadoBotao</a:t>
            </a:r>
            <a:r>
              <a:rPr lang="pt-BR" sz="1600" dirty="0">
                <a:latin typeface="Britannic Bold" panose="020B0903060703020204" pitchFamily="34" charset="0"/>
              </a:rPr>
              <a:t> e </a:t>
            </a:r>
            <a:r>
              <a:rPr lang="pt-BR" sz="1600" u="sng" dirty="0">
                <a:latin typeface="Britannic Bold" panose="020B0903060703020204" pitchFamily="34" charset="0"/>
              </a:rPr>
              <a:t>troca de a </a:t>
            </a:r>
            <a:r>
              <a:rPr lang="pt-BR" sz="1600" u="sng" dirty="0" smtClean="0">
                <a:latin typeface="Britannic Bold" panose="020B0903060703020204" pitchFamily="34" charset="0"/>
              </a:rPr>
              <a:t>linha</a:t>
            </a:r>
            <a:r>
              <a:rPr lang="pt-BR" sz="1600" dirty="0" smtClean="0">
                <a:latin typeface="Britannic Bold" panose="020B0903060703020204" pitchFamily="34" charset="0"/>
              </a:rPr>
              <a:t>.</a:t>
            </a:r>
            <a:endParaRPr lang="pt-BR" sz="1600" dirty="0">
              <a:latin typeface="Britannic Bold" panose="020B0903060703020204" pitchFamily="34" charset="0"/>
            </a:endParaRPr>
          </a:p>
        </p:txBody>
      </p:sp>
      <p:sp>
        <p:nvSpPr>
          <p:cNvPr id="3" name="CaixaDeTexto 2"/>
          <p:cNvSpPr txBox="1"/>
          <p:nvPr/>
        </p:nvSpPr>
        <p:spPr>
          <a:xfrm>
            <a:off x="2077054" y="1191816"/>
            <a:ext cx="5951330" cy="246221"/>
          </a:xfrm>
          <a:prstGeom prst="rect">
            <a:avLst/>
          </a:prstGeom>
          <a:noFill/>
        </p:spPr>
        <p:txBody>
          <a:bodyPr wrap="square" rtlCol="0">
            <a:spAutoFit/>
          </a:bodyPr>
          <a:lstStyle/>
          <a:p>
            <a:r>
              <a:rPr lang="pt-BR" sz="1000" i="1" dirty="0" smtClean="0"/>
              <a:t>Fig</a:t>
            </a:r>
            <a:r>
              <a:rPr lang="pt-BR" sz="1000" i="1" dirty="0"/>
              <a:t>. </a:t>
            </a:r>
            <a:r>
              <a:rPr lang="pt-BR" sz="1000" i="1" dirty="0" smtClean="0"/>
              <a:t>18 </a:t>
            </a:r>
            <a:r>
              <a:rPr lang="pt-BR" sz="1000" i="1" dirty="0"/>
              <a:t>– Monitor serial com </a:t>
            </a:r>
            <a:r>
              <a:rPr lang="pt-BR" sz="1000" i="1" dirty="0" err="1"/>
              <a:t>Serial.println</a:t>
            </a:r>
            <a:r>
              <a:rPr lang="pt-BR" sz="1000" i="1" dirty="0"/>
              <a:t>() usando variável.</a:t>
            </a:r>
            <a:r>
              <a:rPr lang="pt-BR" sz="1000" i="1" dirty="0" smtClean="0"/>
              <a:t>.</a:t>
            </a:r>
            <a:endParaRPr lang="pt-BR" sz="1000" dirty="0"/>
          </a:p>
        </p:txBody>
      </p:sp>
      <p:sp>
        <p:nvSpPr>
          <p:cNvPr id="4" name="CaixaDeTexto 3"/>
          <p:cNvSpPr txBox="1"/>
          <p:nvPr/>
        </p:nvSpPr>
        <p:spPr>
          <a:xfrm>
            <a:off x="2077054" y="5589239"/>
            <a:ext cx="4320480" cy="246221"/>
          </a:xfrm>
          <a:prstGeom prst="rect">
            <a:avLst/>
          </a:prstGeom>
          <a:noFill/>
        </p:spPr>
        <p:txBody>
          <a:bodyPr wrap="square" rtlCol="0">
            <a:spAutoFit/>
          </a:bodyPr>
          <a:lstStyle/>
          <a:p>
            <a:r>
              <a:rPr lang="pt-BR" sz="1000" i="1" dirty="0" smtClean="0"/>
              <a:t>Fonte: autoria própria</a:t>
            </a:r>
            <a:endParaRPr lang="pt-BR" sz="1000" i="1" dirty="0"/>
          </a:p>
        </p:txBody>
      </p:sp>
      <p:pic>
        <p:nvPicPr>
          <p:cNvPr id="12" name="Imagem 11"/>
          <p:cNvPicPr/>
          <p:nvPr/>
        </p:nvPicPr>
        <p:blipFill>
          <a:blip r:embed="rId2">
            <a:extLst>
              <a:ext uri="{28A0092B-C50C-407E-A947-70E740481C1C}">
                <a14:useLocalDpi xmlns:a14="http://schemas.microsoft.com/office/drawing/2010/main" val="0"/>
              </a:ext>
            </a:extLst>
          </a:blip>
          <a:srcRect/>
          <a:stretch>
            <a:fillRect/>
          </a:stretch>
        </p:blipFill>
        <p:spPr bwMode="auto">
          <a:xfrm>
            <a:off x="2118776" y="1427433"/>
            <a:ext cx="4814629" cy="4161806"/>
          </a:xfrm>
          <a:prstGeom prst="rect">
            <a:avLst/>
          </a:prstGeom>
          <a:noFill/>
          <a:ln>
            <a:noFill/>
          </a:ln>
        </p:spPr>
      </p:pic>
      <p:pic>
        <p:nvPicPr>
          <p:cNvPr id="14" name="Picture 3" descr="C:\Users\Januário\AppData\Local\Microsoft\Windows\Temporary Internet Files\Content.IE5\JROPVSXA\arrow-curved-blue[1].png">
            <a:hlinkClick r:id="rId3" action="ppaction://hlinksldjump"/>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0134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sp>
        <p:nvSpPr>
          <p:cNvPr id="2" name="Retângulo 1"/>
          <p:cNvSpPr/>
          <p:nvPr/>
        </p:nvSpPr>
        <p:spPr>
          <a:xfrm>
            <a:off x="582087" y="620688"/>
            <a:ext cx="7979827" cy="584775"/>
          </a:xfrm>
          <a:prstGeom prst="rect">
            <a:avLst/>
          </a:prstGeom>
        </p:spPr>
        <p:txBody>
          <a:bodyPr wrap="square">
            <a:spAutoFit/>
          </a:bodyPr>
          <a:lstStyle/>
          <a:p>
            <a:pPr algn="just"/>
            <a:r>
              <a:rPr lang="pt-BR" sz="1600" b="1" dirty="0" err="1">
                <a:latin typeface="Britannic Bold" panose="020B0903060703020204" pitchFamily="34" charset="0"/>
              </a:rPr>
              <a:t>Serial.println</a:t>
            </a:r>
            <a:r>
              <a:rPr lang="pt-BR" sz="1600" b="1" dirty="0">
                <a:latin typeface="Britannic Bold" panose="020B0903060703020204" pitchFamily="34" charset="0"/>
              </a:rPr>
              <a:t>(“</a:t>
            </a:r>
            <a:r>
              <a:rPr lang="pt-BR" sz="1600" b="1" dirty="0" err="1">
                <a:latin typeface="Britannic Bold" panose="020B0903060703020204" pitchFamily="34" charset="0"/>
              </a:rPr>
              <a:t>estadoBotao</a:t>
            </a:r>
            <a:r>
              <a:rPr lang="pt-BR" sz="1600" b="1" dirty="0">
                <a:latin typeface="Britannic Bold" panose="020B0903060703020204" pitchFamily="34" charset="0"/>
              </a:rPr>
              <a:t>”)</a:t>
            </a:r>
            <a:r>
              <a:rPr lang="pt-BR" sz="1600" dirty="0">
                <a:latin typeface="Britannic Bold" panose="020B0903060703020204" pitchFamily="34" charset="0"/>
              </a:rPr>
              <a:t>: mostra no monitor a </a:t>
            </a:r>
            <a:r>
              <a:rPr lang="pt-BR" sz="1600" u="sng" dirty="0">
                <a:latin typeface="Britannic Bold" panose="020B0903060703020204" pitchFamily="34" charset="0"/>
              </a:rPr>
              <a:t>palavra</a:t>
            </a:r>
            <a:r>
              <a:rPr lang="pt-BR" sz="1600" dirty="0">
                <a:latin typeface="Britannic Bold" panose="020B0903060703020204" pitchFamily="34" charset="0"/>
              </a:rPr>
              <a:t> </a:t>
            </a:r>
            <a:r>
              <a:rPr lang="pt-BR" sz="1600" dirty="0" err="1">
                <a:latin typeface="Britannic Bold" panose="020B0903060703020204" pitchFamily="34" charset="0"/>
              </a:rPr>
              <a:t>estadoBotao</a:t>
            </a:r>
            <a:r>
              <a:rPr lang="pt-BR" sz="1600" dirty="0">
                <a:latin typeface="Britannic Bold" panose="020B0903060703020204" pitchFamily="34" charset="0"/>
              </a:rPr>
              <a:t> </a:t>
            </a:r>
            <a:r>
              <a:rPr lang="pt-BR" sz="1600" dirty="0" smtClean="0">
                <a:latin typeface="Britannic Bold" panose="020B0903060703020204" pitchFamily="34" charset="0"/>
              </a:rPr>
              <a:t>e </a:t>
            </a:r>
            <a:r>
              <a:rPr lang="pt-BR" sz="1600" u="sng" dirty="0" smtClean="0">
                <a:latin typeface="Britannic Bold" panose="020B0903060703020204" pitchFamily="34" charset="0"/>
              </a:rPr>
              <a:t>troca de linha.</a:t>
            </a:r>
            <a:endParaRPr lang="pt-BR" sz="1600" u="sng" dirty="0">
              <a:latin typeface="Britannic Bold" panose="020B0903060703020204" pitchFamily="34" charset="0"/>
            </a:endParaRPr>
          </a:p>
        </p:txBody>
      </p:sp>
      <p:sp>
        <p:nvSpPr>
          <p:cNvPr id="3" name="CaixaDeTexto 2"/>
          <p:cNvSpPr txBox="1"/>
          <p:nvPr/>
        </p:nvSpPr>
        <p:spPr>
          <a:xfrm>
            <a:off x="2077054" y="1191816"/>
            <a:ext cx="5951330" cy="246221"/>
          </a:xfrm>
          <a:prstGeom prst="rect">
            <a:avLst/>
          </a:prstGeom>
          <a:noFill/>
        </p:spPr>
        <p:txBody>
          <a:bodyPr wrap="square" rtlCol="0">
            <a:spAutoFit/>
          </a:bodyPr>
          <a:lstStyle/>
          <a:p>
            <a:r>
              <a:rPr lang="pt-BR" sz="1000" i="1" dirty="0" smtClean="0"/>
              <a:t>Fig</a:t>
            </a:r>
            <a:r>
              <a:rPr lang="pt-BR" sz="1000" i="1" dirty="0"/>
              <a:t>. </a:t>
            </a:r>
            <a:r>
              <a:rPr lang="pt-BR" sz="1000" i="1" dirty="0" smtClean="0"/>
              <a:t>19 </a:t>
            </a:r>
            <a:r>
              <a:rPr lang="pt-BR" sz="1000" i="1" dirty="0"/>
              <a:t>– Monitor serial com </a:t>
            </a:r>
            <a:r>
              <a:rPr lang="pt-BR" sz="1000" i="1" dirty="0" err="1"/>
              <a:t>Serial.println</a:t>
            </a:r>
            <a:r>
              <a:rPr lang="pt-BR" sz="1000" i="1" dirty="0"/>
              <a:t>() usando </a:t>
            </a:r>
            <a:r>
              <a:rPr lang="pt-BR" sz="1000" i="1" dirty="0" smtClean="0"/>
              <a:t>texto.</a:t>
            </a:r>
            <a:endParaRPr lang="pt-BR" sz="1000" dirty="0"/>
          </a:p>
        </p:txBody>
      </p:sp>
      <p:sp>
        <p:nvSpPr>
          <p:cNvPr id="4" name="CaixaDeTexto 3"/>
          <p:cNvSpPr txBox="1"/>
          <p:nvPr/>
        </p:nvSpPr>
        <p:spPr>
          <a:xfrm>
            <a:off x="2077054" y="5589239"/>
            <a:ext cx="4320480" cy="246221"/>
          </a:xfrm>
          <a:prstGeom prst="rect">
            <a:avLst/>
          </a:prstGeom>
          <a:noFill/>
        </p:spPr>
        <p:txBody>
          <a:bodyPr wrap="square" rtlCol="0">
            <a:spAutoFit/>
          </a:bodyPr>
          <a:lstStyle/>
          <a:p>
            <a:r>
              <a:rPr lang="pt-BR" sz="1000" i="1" dirty="0" smtClean="0"/>
              <a:t>Fonte: autoria própria</a:t>
            </a:r>
            <a:endParaRPr lang="pt-BR" sz="1000" i="1" dirty="0"/>
          </a:p>
        </p:txBody>
      </p:sp>
      <p:pic>
        <p:nvPicPr>
          <p:cNvPr id="12" name="Imagem 11"/>
          <p:cNvPicPr/>
          <p:nvPr/>
        </p:nvPicPr>
        <p:blipFill>
          <a:blip r:embed="rId2">
            <a:extLst>
              <a:ext uri="{28A0092B-C50C-407E-A947-70E740481C1C}">
                <a14:useLocalDpi xmlns:a14="http://schemas.microsoft.com/office/drawing/2010/main" val="0"/>
              </a:ext>
            </a:extLst>
          </a:blip>
          <a:srcRect/>
          <a:stretch>
            <a:fillRect/>
          </a:stretch>
        </p:blipFill>
        <p:spPr bwMode="auto">
          <a:xfrm>
            <a:off x="2118776" y="1427433"/>
            <a:ext cx="4814629" cy="4161806"/>
          </a:xfrm>
          <a:prstGeom prst="rect">
            <a:avLst/>
          </a:prstGeom>
          <a:noFill/>
          <a:ln>
            <a:noFill/>
          </a:ln>
        </p:spPr>
      </p:pic>
      <p:pic>
        <p:nvPicPr>
          <p:cNvPr id="11" name="Picture 3" descr="C:\Users\Januário\AppData\Local\Microsoft\Windows\Temporary Internet Files\Content.IE5\JROPVSXA\arrow-curved-blue[1].png">
            <a:hlinkClick r:id="rId3" action="ppaction://hlinksldjump"/>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81897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upo 4"/>
          <p:cNvGrpSpPr/>
          <p:nvPr/>
        </p:nvGrpSpPr>
        <p:grpSpPr>
          <a:xfrm>
            <a:off x="251520" y="1412776"/>
            <a:ext cx="4176464" cy="3528392"/>
            <a:chOff x="885830" y="2204864"/>
            <a:chExt cx="3686175" cy="3248025"/>
          </a:xfrm>
        </p:grpSpPr>
        <p:pic>
          <p:nvPicPr>
            <p:cNvPr id="44033" name="Imagem 295"/>
            <p:cNvPicPr>
              <a:picLocks noChangeAspect="1" noChangeArrowheads="1"/>
            </p:cNvPicPr>
            <p:nvPr/>
          </p:nvPicPr>
          <p:blipFill>
            <a:blip r:embed="rId5">
              <a:extLst>
                <a:ext uri="{28A0092B-C50C-407E-A947-70E740481C1C}">
                  <a14:useLocalDpi xmlns:a14="http://schemas.microsoft.com/office/drawing/2010/main" val="0"/>
                </a:ext>
              </a:extLst>
            </a:blip>
            <a:srcRect l="17438" t="4349" r="33430" b="18550"/>
            <a:stretch>
              <a:fillRect/>
            </a:stretch>
          </p:blipFill>
          <p:spPr bwMode="auto">
            <a:xfrm>
              <a:off x="885830" y="2204864"/>
              <a:ext cx="3686175" cy="3248025"/>
            </a:xfrm>
            <a:prstGeom prst="rect">
              <a:avLst/>
            </a:prstGeom>
            <a:noFill/>
            <a:extLst>
              <a:ext uri="{909E8E84-426E-40DD-AFC4-6F175D3DCCD1}">
                <a14:hiddenFill xmlns:a14="http://schemas.microsoft.com/office/drawing/2010/main">
                  <a:solidFill>
                    <a:srgbClr val="FFFFFF"/>
                  </a:solidFill>
                </a14:hiddenFill>
              </a:ext>
            </a:extLst>
          </p:spPr>
        </p:pic>
        <p:sp>
          <p:nvSpPr>
            <p:cNvPr id="9" name="Retângulo 8"/>
            <p:cNvSpPr>
              <a:spLocks/>
            </p:cNvSpPr>
            <p:nvPr/>
          </p:nvSpPr>
          <p:spPr>
            <a:xfrm>
              <a:off x="3561085" y="2204864"/>
              <a:ext cx="1010920" cy="896620"/>
            </a:xfrm>
            <a:prstGeom prst="rect">
              <a:avLst/>
            </a:prstGeom>
            <a:solidFill>
              <a:sysClr val="window" lastClr="FFFFFF"/>
            </a:solidFill>
            <a:ln w="25400" cap="flat" cmpd="sng" algn="ctr">
              <a:no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pt-BR"/>
            </a:p>
          </p:txBody>
        </p:sp>
      </p:grpSp>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000" b="0" i="1" u="none" strike="noStrike" cap="none" normalizeH="0" baseline="0" smtClean="0">
                <a:ln>
                  <a:noFill/>
                </a:ln>
                <a:solidFill>
                  <a:schemeClr val="tx1"/>
                </a:solidFill>
                <a:effectLst/>
                <a:latin typeface="Calibri" pitchFamily="34" charset="0"/>
                <a:ea typeface="Times New Roman" pitchFamily="18" charset="0"/>
                <a:cs typeface="Arial" pitchFamily="34" charset="0"/>
              </a:rPr>
              <a:t>Fonte: autoria própria.</a:t>
            </a:r>
            <a:endParaRPr kumimoji="0" lang="pt-BR" altLang="pt-BR" sz="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t-BR" alt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3" name="Rectangle 4"/>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4" name="Rectangle 5"/>
          <p:cNvSpPr>
            <a:spLocks noChangeArrowheads="1"/>
          </p:cNvSpPr>
          <p:nvPr/>
        </p:nvSpPr>
        <p:spPr bwMode="auto">
          <a:xfrm>
            <a:off x="0" y="3705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sz="1800" b="0" i="0" u="none" strike="noStrike" cap="none" normalizeH="0" baseline="0" smtClean="0">
              <a:ln>
                <a:noFill/>
              </a:ln>
              <a:solidFill>
                <a:schemeClr val="tx1"/>
              </a:solidFill>
              <a:effectLst/>
              <a:latin typeface="Arial" pitchFamily="34" charset="0"/>
              <a:cs typeface="Arial" pitchFamily="34" charset="0"/>
            </a:endParaRPr>
          </a:p>
        </p:txBody>
      </p:sp>
      <p:pic>
        <p:nvPicPr>
          <p:cNvPr id="13" name="Imagem 12"/>
          <p:cNvPicPr/>
          <p:nvPr/>
        </p:nvPicPr>
        <p:blipFill>
          <a:blip r:embed="rId6">
            <a:extLst>
              <a:ext uri="{28A0092B-C50C-407E-A947-70E740481C1C}">
                <a14:useLocalDpi xmlns:a14="http://schemas.microsoft.com/office/drawing/2010/main" val="0"/>
              </a:ext>
            </a:extLst>
          </a:blip>
          <a:srcRect l="22327" t="18552" r="30577" b="4578"/>
          <a:stretch>
            <a:fillRect/>
          </a:stretch>
        </p:blipFill>
        <p:spPr bwMode="auto">
          <a:xfrm>
            <a:off x="4740504" y="1380876"/>
            <a:ext cx="3955157" cy="3600401"/>
          </a:xfrm>
          <a:prstGeom prst="rect">
            <a:avLst/>
          </a:prstGeom>
          <a:noFill/>
          <a:ln>
            <a:noFill/>
          </a:ln>
        </p:spPr>
      </p:pic>
      <p:sp>
        <p:nvSpPr>
          <p:cNvPr id="6" name="CaixaDeTexto 5"/>
          <p:cNvSpPr txBox="1"/>
          <p:nvPr/>
        </p:nvSpPr>
        <p:spPr>
          <a:xfrm>
            <a:off x="2215059" y="404664"/>
            <a:ext cx="4713882" cy="369332"/>
          </a:xfrm>
          <a:prstGeom prst="rect">
            <a:avLst/>
          </a:prstGeom>
          <a:noFill/>
        </p:spPr>
        <p:txBody>
          <a:bodyPr wrap="square" rtlCol="0">
            <a:spAutoFit/>
          </a:bodyPr>
          <a:lstStyle/>
          <a:p>
            <a:r>
              <a:rPr lang="pt-BR" dirty="0" smtClean="0">
                <a:latin typeface="Britannic Bold" panose="020B0903060703020204" pitchFamily="34" charset="0"/>
              </a:rPr>
              <a:t>Configurar a </a:t>
            </a:r>
            <a:r>
              <a:rPr lang="pt-BR" dirty="0">
                <a:latin typeface="Britannic Bold" panose="020B0903060703020204" pitchFamily="34" charset="0"/>
              </a:rPr>
              <a:t>P</a:t>
            </a:r>
            <a:r>
              <a:rPr lang="pt-BR" dirty="0" smtClean="0">
                <a:latin typeface="Britannic Bold" panose="020B0903060703020204" pitchFamily="34" charset="0"/>
              </a:rPr>
              <a:t>laca Arduino e porta COM</a:t>
            </a:r>
            <a:endParaRPr lang="pt-BR" dirty="0">
              <a:latin typeface="Britannic Bold" panose="020B0903060703020204" pitchFamily="34" charset="0"/>
            </a:endParaRPr>
          </a:p>
        </p:txBody>
      </p:sp>
      <p:sp>
        <p:nvSpPr>
          <p:cNvPr id="7" name="CaixaDeTexto 6"/>
          <p:cNvSpPr txBox="1"/>
          <p:nvPr/>
        </p:nvSpPr>
        <p:spPr>
          <a:xfrm>
            <a:off x="3635896" y="5229200"/>
            <a:ext cx="1872208" cy="246221"/>
          </a:xfrm>
          <a:prstGeom prst="rect">
            <a:avLst/>
          </a:prstGeom>
          <a:noFill/>
        </p:spPr>
        <p:txBody>
          <a:bodyPr wrap="square" rtlCol="0">
            <a:spAutoFit/>
          </a:bodyPr>
          <a:lstStyle/>
          <a:p>
            <a:r>
              <a:rPr lang="pt-BR" sz="1000" i="1" dirty="0" smtClean="0"/>
              <a:t>Fonte: autoria própria.</a:t>
            </a:r>
            <a:endParaRPr lang="pt-BR" sz="1000" i="1" dirty="0"/>
          </a:p>
        </p:txBody>
      </p:sp>
      <p:sp>
        <p:nvSpPr>
          <p:cNvPr id="10" name="CaixaDeTexto 9"/>
          <p:cNvSpPr txBox="1"/>
          <p:nvPr/>
        </p:nvSpPr>
        <p:spPr>
          <a:xfrm>
            <a:off x="240524" y="1166555"/>
            <a:ext cx="3011325" cy="246221"/>
          </a:xfrm>
          <a:prstGeom prst="rect">
            <a:avLst/>
          </a:prstGeom>
          <a:noFill/>
        </p:spPr>
        <p:txBody>
          <a:bodyPr wrap="square" rtlCol="0">
            <a:spAutoFit/>
          </a:bodyPr>
          <a:lstStyle/>
          <a:p>
            <a:r>
              <a:rPr lang="pt-BR" sz="1000" i="1" dirty="0" smtClean="0"/>
              <a:t>Fig. 12 – Configurando modelo da placa.</a:t>
            </a:r>
            <a:endParaRPr lang="pt-BR" sz="1000" i="1" dirty="0"/>
          </a:p>
        </p:txBody>
      </p:sp>
      <p:sp>
        <p:nvSpPr>
          <p:cNvPr id="20" name="CaixaDeTexto 19"/>
          <p:cNvSpPr txBox="1"/>
          <p:nvPr/>
        </p:nvSpPr>
        <p:spPr>
          <a:xfrm>
            <a:off x="4740504" y="1167073"/>
            <a:ext cx="3011325" cy="246221"/>
          </a:xfrm>
          <a:prstGeom prst="rect">
            <a:avLst/>
          </a:prstGeom>
          <a:noFill/>
        </p:spPr>
        <p:txBody>
          <a:bodyPr wrap="square" rtlCol="0">
            <a:spAutoFit/>
          </a:bodyPr>
          <a:lstStyle/>
          <a:p>
            <a:r>
              <a:rPr lang="pt-BR" sz="1000" i="1" dirty="0" smtClean="0"/>
              <a:t>Fig. 13 – Configurando a porta.</a:t>
            </a:r>
            <a:endParaRPr lang="pt-BR" sz="1000" i="1" dirty="0"/>
          </a:p>
        </p:txBody>
      </p:sp>
    </p:spTree>
    <p:extLst>
      <p:ext uri="{BB962C8B-B14F-4D97-AF65-F5344CB8AC3E}">
        <p14:creationId xmlns:p14="http://schemas.microsoft.com/office/powerpoint/2010/main" val="24517665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0">
  <p:cSld>
    <p:bg>
      <p:bgPr>
        <a:solidFill>
          <a:schemeClr val="tx1">
            <a:lumMod val="10000"/>
            <a:lumOff val="90000"/>
            <a:alpha val="38000"/>
          </a:schemeClr>
        </a:solidFill>
        <a:effectLst/>
      </p:bgPr>
    </p:bg>
    <p:spTree>
      <p:nvGrpSpPr>
        <p:cNvPr id="1" name=""/>
        <p:cNvGrpSpPr/>
        <p:nvPr/>
      </p:nvGrpSpPr>
      <p:grpSpPr>
        <a:xfrm>
          <a:off x="0" y="0"/>
          <a:ext cx="0" cy="0"/>
          <a:chOff x="0" y="0"/>
          <a:chExt cx="0" cy="0"/>
        </a:xfrm>
      </p:grpSpPr>
      <p:sp>
        <p:nvSpPr>
          <p:cNvPr id="8" name="Retângulo 7"/>
          <p:cNvSpPr/>
          <p:nvPr/>
        </p:nvSpPr>
        <p:spPr>
          <a:xfrm>
            <a:off x="143514" y="116634"/>
            <a:ext cx="8856983" cy="662473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spcCol="0" rtlCol="0" anchor="ctr"/>
          <a:lstStyle/>
          <a:p>
            <a:pPr algn="ctr"/>
            <a:endParaRPr lang="pt-BR">
              <a:solidFill>
                <a:prstClr val="white"/>
              </a:solidFill>
            </a:endParaRPr>
          </a:p>
        </p:txBody>
      </p:sp>
      <p:pic>
        <p:nvPicPr>
          <p:cNvPr id="19" name="Picture 3" descr="C:\Users\Januário\AppData\Local\Microsoft\Windows\Temporary Internet Files\Content.IE5\JROPVSXA\arrow-curved-blue[1].png">
            <a:hlinkClick r:id="rId2" action="ppaction://hlinksldjump"/>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p:cNvSpPr/>
          <p:nvPr/>
        </p:nvSpPr>
        <p:spPr>
          <a:xfrm>
            <a:off x="402046" y="480045"/>
            <a:ext cx="8339917" cy="785728"/>
          </a:xfrm>
          <a:prstGeom prst="rect">
            <a:avLst/>
          </a:prstGeom>
        </p:spPr>
        <p:txBody>
          <a:bodyPr wrap="square">
            <a:spAutoFit/>
          </a:bodyPr>
          <a:lstStyle/>
          <a:p>
            <a:pPr algn="just">
              <a:lnSpc>
                <a:spcPct val="150000"/>
              </a:lnSpc>
            </a:pPr>
            <a:r>
              <a:rPr lang="pt-BR" sz="1600" dirty="0">
                <a:latin typeface="Britannic Bold" panose="020B0903060703020204" pitchFamily="34" charset="0"/>
              </a:rPr>
              <a:t>Para certificar se todo o processo de configuração está correto, você pode utilizar um código de exemplo e tentar carregar. Vá ao </a:t>
            </a:r>
            <a:r>
              <a:rPr lang="pt-BR" sz="1600" i="1" dirty="0">
                <a:latin typeface="Britannic Bold" panose="020B0903060703020204" pitchFamily="34" charset="0"/>
              </a:rPr>
              <a:t>menu&gt;arquivo&gt;exemplos&gt;</a:t>
            </a:r>
            <a:r>
              <a:rPr lang="pt-BR" sz="1600" i="1" dirty="0" err="1">
                <a:latin typeface="Britannic Bold" panose="020B0903060703020204" pitchFamily="34" charset="0"/>
              </a:rPr>
              <a:t>basics</a:t>
            </a:r>
            <a:r>
              <a:rPr lang="pt-BR" sz="1600" i="1" dirty="0">
                <a:latin typeface="Britannic Bold" panose="020B0903060703020204" pitchFamily="34" charset="0"/>
              </a:rPr>
              <a:t>&gt;</a:t>
            </a:r>
            <a:r>
              <a:rPr lang="pt-BR" sz="1600" i="1" dirty="0" err="1">
                <a:latin typeface="Britannic Bold" panose="020B0903060703020204" pitchFamily="34" charset="0"/>
              </a:rPr>
              <a:t>blink</a:t>
            </a:r>
            <a:endParaRPr lang="pt-BR" sz="1600" dirty="0">
              <a:latin typeface="Britannic Bold" panose="020B0903060703020204" pitchFamily="34" charset="0"/>
            </a:endParaRPr>
          </a:p>
        </p:txBody>
      </p:sp>
      <p:grpSp>
        <p:nvGrpSpPr>
          <p:cNvPr id="3" name="Grupo 2"/>
          <p:cNvGrpSpPr/>
          <p:nvPr/>
        </p:nvGrpSpPr>
        <p:grpSpPr>
          <a:xfrm>
            <a:off x="2195736" y="1435892"/>
            <a:ext cx="4752529" cy="3073228"/>
            <a:chOff x="1979712" y="2132856"/>
            <a:chExt cx="5040560" cy="3240360"/>
          </a:xfrm>
        </p:grpSpPr>
        <p:pic>
          <p:nvPicPr>
            <p:cNvPr id="9" name="Imagem 8"/>
            <p:cNvPicPr/>
            <p:nvPr/>
          </p:nvPicPr>
          <p:blipFill>
            <a:blip r:embed="rId5">
              <a:extLst>
                <a:ext uri="{28A0092B-C50C-407E-A947-70E740481C1C}">
                  <a14:useLocalDpi xmlns:a14="http://schemas.microsoft.com/office/drawing/2010/main" val="0"/>
                </a:ext>
              </a:extLst>
            </a:blip>
            <a:srcRect l="22327" t="18262" r="35303" b="36453"/>
            <a:stretch>
              <a:fillRect/>
            </a:stretch>
          </p:blipFill>
          <p:spPr bwMode="auto">
            <a:xfrm>
              <a:off x="1979712" y="2132856"/>
              <a:ext cx="5040560" cy="3240360"/>
            </a:xfrm>
            <a:prstGeom prst="rect">
              <a:avLst/>
            </a:prstGeom>
            <a:noFill/>
            <a:ln>
              <a:noFill/>
            </a:ln>
          </p:spPr>
        </p:pic>
        <p:sp>
          <p:nvSpPr>
            <p:cNvPr id="10" name="Retângulo 9"/>
            <p:cNvSpPr>
              <a:spLocks/>
            </p:cNvSpPr>
            <p:nvPr/>
          </p:nvSpPr>
          <p:spPr>
            <a:xfrm>
              <a:off x="6372200" y="4221088"/>
              <a:ext cx="648072" cy="1152128"/>
            </a:xfrm>
            <a:prstGeom prst="rect">
              <a:avLst/>
            </a:prstGeom>
            <a:solidFill>
              <a:sysClr val="window" lastClr="FFFFFF"/>
            </a:solidFill>
            <a:ln w="25400" cap="flat" cmpd="sng" algn="ctr">
              <a:no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pt-BR"/>
            </a:p>
          </p:txBody>
        </p:sp>
      </p:grpSp>
      <p:sp>
        <p:nvSpPr>
          <p:cNvPr id="4" name="Rectangle 2"/>
          <p:cNvSpPr>
            <a:spLocks noChangeArrowheads="1"/>
          </p:cNvSpPr>
          <p:nvPr/>
        </p:nvSpPr>
        <p:spPr bwMode="auto">
          <a:xfrm>
            <a:off x="467543" y="4591188"/>
            <a:ext cx="8424935"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pt-BR" altLang="pt-BR" sz="1600" b="0" i="0" u="none" strike="noStrike" cap="none" normalizeH="0" baseline="0" dirty="0" smtClean="0">
                <a:ln>
                  <a:noFill/>
                </a:ln>
                <a:solidFill>
                  <a:srgbClr val="000000"/>
                </a:solidFill>
                <a:effectLst/>
                <a:latin typeface="Britannic Bold" panose="020B0903060703020204" pitchFamily="34" charset="0"/>
                <a:ea typeface="Calibri" pitchFamily="34" charset="0"/>
                <a:cs typeface="Calibri" pitchFamily="34" charset="0"/>
              </a:rPr>
              <a:t>Carregue o código e se tudo ocorreu corretamente deverá aparecer uma mensagem na área inferior semelhante à figura abaixo e, logo em seguida, o do pino 13 da placa começará a piscar.</a:t>
            </a:r>
            <a:endParaRPr kumimoji="0" lang="pt-BR" altLang="pt-BR" sz="1600" b="0" i="0" u="none" strike="noStrike" cap="none" normalizeH="0" baseline="0" dirty="0" smtClean="0">
              <a:ln>
                <a:noFill/>
              </a:ln>
              <a:solidFill>
                <a:schemeClr val="tx1"/>
              </a:solidFill>
              <a:effectLst/>
              <a:latin typeface="Britannic Bold" panose="020B0903060703020204"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pt-BR" altLang="pt-BR" sz="1600" b="0" i="0" u="none" strike="noStrike" cap="none" normalizeH="0" baseline="0" dirty="0" smtClean="0">
              <a:ln>
                <a:noFill/>
              </a:ln>
              <a:solidFill>
                <a:schemeClr val="tx1"/>
              </a:solidFill>
              <a:effectLst/>
              <a:latin typeface="Britannic Bold" panose="020B0903060703020204" pitchFamily="34" charset="0"/>
              <a:cs typeface="Arial" pitchFamily="34" charset="0"/>
            </a:endParaRPr>
          </a:p>
        </p:txBody>
      </p:sp>
      <p:pic>
        <p:nvPicPr>
          <p:cNvPr id="45057" name="Imagem 30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50787" y="5665001"/>
            <a:ext cx="6307162" cy="82597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tângulo 5"/>
          <p:cNvSpPr/>
          <p:nvPr/>
        </p:nvSpPr>
        <p:spPr>
          <a:xfrm>
            <a:off x="2195736" y="1211433"/>
            <a:ext cx="4572000" cy="246221"/>
          </a:xfrm>
          <a:prstGeom prst="rect">
            <a:avLst/>
          </a:prstGeom>
        </p:spPr>
        <p:txBody>
          <a:bodyPr>
            <a:spAutoFit/>
          </a:bodyPr>
          <a:lstStyle/>
          <a:p>
            <a:r>
              <a:rPr lang="pt-BR" sz="1000" i="1" dirty="0"/>
              <a:t>Fig. </a:t>
            </a:r>
            <a:r>
              <a:rPr lang="pt-BR" sz="1000" i="1" dirty="0" smtClean="0"/>
              <a:t>14 </a:t>
            </a:r>
            <a:r>
              <a:rPr lang="pt-BR" sz="1000" i="1" dirty="0"/>
              <a:t>– Carregando o código de exemplo </a:t>
            </a:r>
            <a:r>
              <a:rPr lang="pt-BR" sz="1000" i="1" dirty="0" err="1"/>
              <a:t>blink</a:t>
            </a:r>
            <a:r>
              <a:rPr lang="pt-BR" sz="1000" i="1" dirty="0"/>
              <a:t>.</a:t>
            </a:r>
            <a:endParaRPr lang="pt-BR" sz="1000" i="1" dirty="0">
              <a:effectLst/>
            </a:endParaRPr>
          </a:p>
        </p:txBody>
      </p:sp>
      <p:sp>
        <p:nvSpPr>
          <p:cNvPr id="15" name="Retângulo 14"/>
          <p:cNvSpPr/>
          <p:nvPr/>
        </p:nvSpPr>
        <p:spPr>
          <a:xfrm>
            <a:off x="2195736" y="4509120"/>
            <a:ext cx="4572000" cy="246221"/>
          </a:xfrm>
          <a:prstGeom prst="rect">
            <a:avLst/>
          </a:prstGeom>
        </p:spPr>
        <p:txBody>
          <a:bodyPr>
            <a:spAutoFit/>
          </a:bodyPr>
          <a:lstStyle/>
          <a:p>
            <a:r>
              <a:rPr lang="pt-BR" sz="1000" i="1" dirty="0" smtClean="0"/>
              <a:t>Fonte: autoria própria..</a:t>
            </a:r>
            <a:endParaRPr lang="pt-BR" sz="1000" i="1" dirty="0">
              <a:effectLst/>
            </a:endParaRPr>
          </a:p>
        </p:txBody>
      </p:sp>
      <p:sp>
        <p:nvSpPr>
          <p:cNvPr id="20" name="Retângulo 19"/>
          <p:cNvSpPr/>
          <p:nvPr/>
        </p:nvSpPr>
        <p:spPr>
          <a:xfrm>
            <a:off x="2370033" y="5464946"/>
            <a:ext cx="4572000" cy="400110"/>
          </a:xfrm>
          <a:prstGeom prst="rect">
            <a:avLst/>
          </a:prstGeom>
        </p:spPr>
        <p:txBody>
          <a:bodyPr>
            <a:spAutoFit/>
          </a:bodyPr>
          <a:lstStyle/>
          <a:p>
            <a:r>
              <a:rPr lang="pt-BR" sz="1000" i="1" dirty="0"/>
              <a:t>Fig. </a:t>
            </a:r>
            <a:r>
              <a:rPr lang="pt-BR" sz="1000" i="1" dirty="0" smtClean="0"/>
              <a:t>15 </a:t>
            </a:r>
            <a:r>
              <a:rPr lang="pt-BR" sz="1000" i="1" dirty="0"/>
              <a:t>– </a:t>
            </a:r>
            <a:r>
              <a:rPr lang="pt-BR" sz="1000" i="1" dirty="0" smtClean="0"/>
              <a:t>Mensagem de carregamento ao final do processo</a:t>
            </a:r>
            <a:endParaRPr lang="pt-BR" sz="1000" dirty="0" smtClean="0"/>
          </a:p>
          <a:p>
            <a:r>
              <a:rPr lang="pt-BR" sz="1000" i="1" dirty="0" smtClean="0"/>
              <a:t>.</a:t>
            </a:r>
            <a:endParaRPr lang="pt-BR" sz="1000" i="1" dirty="0">
              <a:effectLst/>
            </a:endParaRPr>
          </a:p>
        </p:txBody>
      </p:sp>
      <p:sp>
        <p:nvSpPr>
          <p:cNvPr id="7" name="Retângulo 6"/>
          <p:cNvSpPr/>
          <p:nvPr/>
        </p:nvSpPr>
        <p:spPr>
          <a:xfrm>
            <a:off x="2450787" y="6484950"/>
            <a:ext cx="7056345" cy="246221"/>
          </a:xfrm>
          <a:prstGeom prst="rect">
            <a:avLst/>
          </a:prstGeom>
        </p:spPr>
        <p:txBody>
          <a:bodyPr wrap="square">
            <a:spAutoFit/>
          </a:bodyPr>
          <a:lstStyle/>
          <a:p>
            <a:r>
              <a:rPr lang="pt-BR" sz="1000" i="1" dirty="0" smtClean="0"/>
              <a:t>Fonte: autoria própria</a:t>
            </a:r>
            <a:endParaRPr lang="pt-BR" sz="1000" dirty="0"/>
          </a:p>
        </p:txBody>
      </p:sp>
    </p:spTree>
    <p:extLst>
      <p:ext uri="{BB962C8B-B14F-4D97-AF65-F5344CB8AC3E}">
        <p14:creationId xmlns:p14="http://schemas.microsoft.com/office/powerpoint/2010/main" val="32141717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764704"/>
            <a:ext cx="3604220" cy="41021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descr="C:\Users\Januário\AppData\Local\Microsoft\Windows\Temporary Internet Files\Content.IE5\JROPVSXA\arrow-curved-blue[1].png">
            <a:hlinkClick r:id="rId3" action="ppaction://hlinksldjump"/>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0979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89"/>
          <a:stretch/>
        </p:blipFill>
        <p:spPr bwMode="auto">
          <a:xfrm>
            <a:off x="1125413" y="1916832"/>
            <a:ext cx="7776481" cy="28734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tângulo de cantos arredondados 3"/>
          <p:cNvSpPr/>
          <p:nvPr/>
        </p:nvSpPr>
        <p:spPr>
          <a:xfrm>
            <a:off x="6813662" y="3861048"/>
            <a:ext cx="2088232" cy="165618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6" name="Picture 3" descr="C:\Users\Januário\AppData\Local\Microsoft\Windows\Temporary Internet Files\Content.IE5\JROPVSXA\arrow-curved-blue[1].png">
            <a:hlinkClick r:id="rId3" action="ppaction://hlinksldjump"/>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1677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2188718"/>
            <a:ext cx="2090142" cy="26126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6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8691" y="2188718"/>
            <a:ext cx="2232248" cy="6439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6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3888" y="4866872"/>
            <a:ext cx="2808312" cy="637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descr="C:\Users\Januário\AppData\Local\Microsoft\Windows\Temporary Internet Files\Content.IE5\JROPVSXA\arrow-curved-blue[1].png">
            <a:hlinkClick r:id="rId5" action="ppaction://hlinksldjump"/>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51428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2496359"/>
            <a:ext cx="2376264" cy="18218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6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922"/>
          <a:stretch/>
        </p:blipFill>
        <p:spPr bwMode="auto">
          <a:xfrm>
            <a:off x="5508104" y="3407261"/>
            <a:ext cx="3248962" cy="11018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descr="C:\Users\Januário\AppData\Local\Microsoft\Windows\Temporary Internet Files\Content.IE5\JROPVSXA\arrow-curved-blue[1].png">
            <a:hlinkClick r:id="rId4" action="ppaction://hlinksldjump"/>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6861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319893"/>
            <a:ext cx="5794976" cy="1475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6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2520" y="3057597"/>
            <a:ext cx="2784003" cy="7954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descr="C:\Users\Januário\AppData\Local\Microsoft\Windows\Temporary Internet Files\Content.IE5\JROPVSXA\arrow-curved-blue[1].png">
            <a:hlinkClick r:id="rId4" action="ppaction://hlinksldjump"/>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0915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5800" y="362191"/>
            <a:ext cx="5997892" cy="2341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24"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18986" b="16944"/>
          <a:stretch/>
        </p:blipFill>
        <p:spPr bwMode="auto">
          <a:xfrm>
            <a:off x="7279601" y="1906312"/>
            <a:ext cx="1920112" cy="478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7693" y="2661802"/>
            <a:ext cx="2529061" cy="720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26"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10865" y="2661802"/>
            <a:ext cx="1425529" cy="10256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27"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930" y="4033442"/>
            <a:ext cx="3036482"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28"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07633" y="3864673"/>
            <a:ext cx="3000687" cy="11516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Conector reto 4"/>
          <p:cNvCxnSpPr/>
          <p:nvPr/>
        </p:nvCxnSpPr>
        <p:spPr>
          <a:xfrm>
            <a:off x="4228915" y="2661802"/>
            <a:ext cx="0" cy="1202871"/>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Conector reto 6"/>
          <p:cNvCxnSpPr/>
          <p:nvPr/>
        </p:nvCxnSpPr>
        <p:spPr>
          <a:xfrm flipH="1">
            <a:off x="1747393" y="2645177"/>
            <a:ext cx="463472" cy="1388265"/>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pic>
        <p:nvPicPr>
          <p:cNvPr id="30730"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713" y="1734433"/>
            <a:ext cx="1782736" cy="17345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0" name="Conector reto 9"/>
          <p:cNvCxnSpPr/>
          <p:nvPr/>
        </p:nvCxnSpPr>
        <p:spPr>
          <a:xfrm flipH="1">
            <a:off x="1387353" y="1906312"/>
            <a:ext cx="498447" cy="47845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pic>
        <p:nvPicPr>
          <p:cNvPr id="20" name="Picture 3" descr="C:\Users\Januário\AppData\Local\Microsoft\Windows\Temporary Internet Files\Content.IE5\JROPVSXA\arrow-curved-blue[1].png">
            <a:hlinkClick r:id="rId9" action="ppaction://hlinksldjump"/>
          </p:cNvPr>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168000" y="5733256"/>
            <a:ext cx="779081" cy="3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74524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1765" y="1556792"/>
            <a:ext cx="6784073" cy="345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tângulo 3"/>
          <p:cNvSpPr/>
          <p:nvPr/>
        </p:nvSpPr>
        <p:spPr>
          <a:xfrm>
            <a:off x="7330437" y="4418281"/>
            <a:ext cx="808558" cy="15841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6" name="Picture 3" descr="C:\Users\Januário\AppData\Local\Microsoft\Windows\Temporary Internet Files\Content.IE5\JROPVSXA\arrow-curved-blue[1].png">
            <a:hlinkClick r:id="rId3" action="ppaction://hlinksldjump"/>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5992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3006"/>
          <a:stretch/>
        </p:blipFill>
        <p:spPr bwMode="auto">
          <a:xfrm>
            <a:off x="971600" y="1844824"/>
            <a:ext cx="7158758" cy="27099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descr="C:\Users\Januário\AppData\Local\Microsoft\Windows\Temporary Internet Files\Content.IE5\JROPVSXA\arrow-curved-blue[1].png">
            <a:hlinkClick r:id="rId3" action="ppaction://hlinksldjump"/>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flipH="1">
            <a:off x="408547" y="6047443"/>
            <a:ext cx="779081" cy="3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16633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show="0">
  <p:cSld>
    <p:bg>
      <p:bgPr>
        <a:solidFill>
          <a:srgbClr val="FF0000">
            <a:alpha val="79000"/>
          </a:srgbClr>
        </a:solidFill>
        <a:effectLst/>
      </p:bgPr>
    </p:bg>
    <p:spTree>
      <p:nvGrpSpPr>
        <p:cNvPr id="1" name=""/>
        <p:cNvGrpSpPr/>
        <p:nvPr/>
      </p:nvGrpSpPr>
      <p:grpSpPr>
        <a:xfrm>
          <a:off x="0" y="0"/>
          <a:ext cx="0" cy="0"/>
          <a:chOff x="0" y="0"/>
          <a:chExt cx="0" cy="0"/>
        </a:xfrm>
      </p:grpSpPr>
      <p:sp>
        <p:nvSpPr>
          <p:cNvPr id="4" name="CaixaDeTexto 3"/>
          <p:cNvSpPr txBox="1"/>
          <p:nvPr/>
        </p:nvSpPr>
        <p:spPr>
          <a:xfrm>
            <a:off x="1871700" y="2151728"/>
            <a:ext cx="5400600" cy="2554545"/>
          </a:xfrm>
          <a:prstGeom prst="rect">
            <a:avLst/>
          </a:prstGeom>
          <a:noFill/>
        </p:spPr>
        <p:txBody>
          <a:bodyPr wrap="square" rtlCol="0">
            <a:spAutoFit/>
          </a:bodyPr>
          <a:lstStyle/>
          <a:p>
            <a:pPr algn="ctr"/>
            <a:r>
              <a:rPr lang="pt-BR" sz="8000" b="1" dirty="0" smtClean="0">
                <a:solidFill>
                  <a:schemeClr val="bg1"/>
                </a:solidFill>
              </a:rPr>
              <a:t>Alternativa Incorreta!!!</a:t>
            </a:r>
            <a:endParaRPr lang="pt-BR" sz="8000" b="1" dirty="0">
              <a:solidFill>
                <a:schemeClr val="bg1"/>
              </a:solidFill>
            </a:endParaRPr>
          </a:p>
        </p:txBody>
      </p:sp>
      <p:sp>
        <p:nvSpPr>
          <p:cNvPr id="5" name="Retângulo de cantos arredondados 4">
            <a:hlinkClick r:id="" action="ppaction://hlinkshowjump?jump=lastslideviewed"/>
          </p:cNvPr>
          <p:cNvSpPr/>
          <p:nvPr/>
        </p:nvSpPr>
        <p:spPr>
          <a:xfrm>
            <a:off x="3563888" y="5733256"/>
            <a:ext cx="2016224" cy="576064"/>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Continuar</a:t>
            </a:r>
            <a:endParaRPr lang="pt-BR" dirty="0"/>
          </a:p>
        </p:txBody>
      </p:sp>
    </p:spTree>
    <p:extLst>
      <p:ext uri="{BB962C8B-B14F-4D97-AF65-F5344CB8AC3E}">
        <p14:creationId xmlns:p14="http://schemas.microsoft.com/office/powerpoint/2010/main" val="40959019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show="0">
  <p:cSld>
    <p:bg>
      <p:bgPr>
        <a:solidFill>
          <a:srgbClr val="00B050">
            <a:alpha val="84000"/>
          </a:srgbClr>
        </a:solidFill>
        <a:effectLst/>
      </p:bgPr>
    </p:bg>
    <p:spTree>
      <p:nvGrpSpPr>
        <p:cNvPr id="1" name=""/>
        <p:cNvGrpSpPr/>
        <p:nvPr/>
      </p:nvGrpSpPr>
      <p:grpSpPr>
        <a:xfrm>
          <a:off x="0" y="0"/>
          <a:ext cx="0" cy="0"/>
          <a:chOff x="0" y="0"/>
          <a:chExt cx="0" cy="0"/>
        </a:xfrm>
      </p:grpSpPr>
      <p:sp>
        <p:nvSpPr>
          <p:cNvPr id="3" name="CaixaDeTexto 2"/>
          <p:cNvSpPr txBox="1"/>
          <p:nvPr/>
        </p:nvSpPr>
        <p:spPr>
          <a:xfrm>
            <a:off x="1871700" y="2151728"/>
            <a:ext cx="5400600" cy="2554545"/>
          </a:xfrm>
          <a:prstGeom prst="rect">
            <a:avLst/>
          </a:prstGeom>
          <a:noFill/>
        </p:spPr>
        <p:txBody>
          <a:bodyPr wrap="square" rtlCol="0">
            <a:spAutoFit/>
          </a:bodyPr>
          <a:lstStyle/>
          <a:p>
            <a:pPr algn="ctr"/>
            <a:r>
              <a:rPr lang="pt-BR" sz="8000" b="1" dirty="0" smtClean="0">
                <a:solidFill>
                  <a:schemeClr val="bg1"/>
                </a:solidFill>
              </a:rPr>
              <a:t>Alternativa Correta!!!</a:t>
            </a:r>
            <a:endParaRPr lang="pt-BR" sz="8000" b="1" dirty="0">
              <a:solidFill>
                <a:schemeClr val="bg1"/>
              </a:solidFill>
            </a:endParaRPr>
          </a:p>
        </p:txBody>
      </p:sp>
      <p:sp>
        <p:nvSpPr>
          <p:cNvPr id="4" name="Retângulo de cantos arredondados 3">
            <a:hlinkClick r:id="" action="ppaction://hlinkshowjump?jump=lastslideviewed"/>
          </p:cNvPr>
          <p:cNvSpPr/>
          <p:nvPr/>
        </p:nvSpPr>
        <p:spPr>
          <a:xfrm>
            <a:off x="3563888" y="5733256"/>
            <a:ext cx="2016224" cy="57606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Continuar</a:t>
            </a:r>
            <a:endParaRPr lang="pt-BR" dirty="0"/>
          </a:p>
        </p:txBody>
      </p:sp>
    </p:spTree>
    <p:extLst>
      <p:ext uri="{BB962C8B-B14F-4D97-AF65-F5344CB8AC3E}">
        <p14:creationId xmlns:p14="http://schemas.microsoft.com/office/powerpoint/2010/main" val="2684862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p:cNvSpPr txBox="1"/>
          <p:nvPr/>
        </p:nvSpPr>
        <p:spPr>
          <a:xfrm>
            <a:off x="2159732" y="2554719"/>
            <a:ext cx="4824536" cy="1569660"/>
          </a:xfrm>
          <a:prstGeom prst="rect">
            <a:avLst/>
          </a:prstGeom>
          <a:noFill/>
        </p:spPr>
        <p:txBody>
          <a:bodyPr wrap="square" rtlCol="0">
            <a:spAutoFit/>
          </a:bodyPr>
          <a:lstStyle/>
          <a:p>
            <a:pPr algn="ctr"/>
            <a:r>
              <a:rPr lang="pt-BR" sz="4800" dirty="0" smtClean="0">
                <a:solidFill>
                  <a:srgbClr val="0000FF"/>
                </a:solidFill>
                <a:latin typeface="Britannic Bold" panose="020B0903060703020204" pitchFamily="34" charset="0"/>
              </a:rPr>
              <a:t>Deseja Sair do Curso?</a:t>
            </a:r>
            <a:endParaRPr lang="pt-BR" sz="4800" dirty="0">
              <a:solidFill>
                <a:srgbClr val="0000FF"/>
              </a:solidFill>
              <a:latin typeface="Britannic Bold" panose="020B0903060703020204" pitchFamily="34" charset="0"/>
            </a:endParaRPr>
          </a:p>
        </p:txBody>
      </p:sp>
      <p:sp>
        <p:nvSpPr>
          <p:cNvPr id="5" name="Retângulo de cantos arredondados 4">
            <a:hlinkClick r:id="" action="ppaction://hlinkshowjump?jump=lastslideviewed"/>
          </p:cNvPr>
          <p:cNvSpPr/>
          <p:nvPr/>
        </p:nvSpPr>
        <p:spPr>
          <a:xfrm>
            <a:off x="4770780" y="4623518"/>
            <a:ext cx="2016224" cy="576064"/>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dirty="0" smtClean="0"/>
              <a:t>Não</a:t>
            </a:r>
            <a:endParaRPr lang="pt-BR" sz="2800" dirty="0"/>
          </a:p>
        </p:txBody>
      </p:sp>
      <p:sp>
        <p:nvSpPr>
          <p:cNvPr id="6" name="Retângulo de cantos arredondados 5">
            <a:hlinkClick r:id="" action="ppaction://hlinkshowjump?jump=endshow"/>
          </p:cNvPr>
          <p:cNvSpPr/>
          <p:nvPr/>
        </p:nvSpPr>
        <p:spPr>
          <a:xfrm>
            <a:off x="2421699" y="4623518"/>
            <a:ext cx="2016224" cy="576064"/>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dirty="0" smtClean="0"/>
              <a:t>Sim</a:t>
            </a:r>
            <a:endParaRPr lang="pt-BR" sz="2800" dirty="0"/>
          </a:p>
        </p:txBody>
      </p:sp>
    </p:spTree>
    <p:extLst>
      <p:ext uri="{BB962C8B-B14F-4D97-AF65-F5344CB8AC3E}">
        <p14:creationId xmlns:p14="http://schemas.microsoft.com/office/powerpoint/2010/main" val="275429353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Personalizar design">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Tema do Office">
  <a:themeElements>
    <a:clrScheme name="Adjacê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1292</TotalTime>
  <Words>5827</Words>
  <Application>Microsoft Office PowerPoint</Application>
  <PresentationFormat>Apresentação na tela (4:3)</PresentationFormat>
  <Paragraphs>640</Paragraphs>
  <Slides>86</Slides>
  <Notes>4</Notes>
  <HiddenSlides>31</HiddenSlides>
  <MMClips>0</MMClips>
  <ScaleCrop>false</ScaleCrop>
  <HeadingPairs>
    <vt:vector size="4" baseType="variant">
      <vt:variant>
        <vt:lpstr>Tema</vt:lpstr>
      </vt:variant>
      <vt:variant>
        <vt:i4>3</vt:i4>
      </vt:variant>
      <vt:variant>
        <vt:lpstr>Títulos de slides</vt:lpstr>
      </vt:variant>
      <vt:variant>
        <vt:i4>86</vt:i4>
      </vt:variant>
    </vt:vector>
  </HeadingPairs>
  <TitlesOfParts>
    <vt:vector size="89" baseType="lpstr">
      <vt:lpstr>Tema do Office</vt:lpstr>
      <vt:lpstr>Personalizar design</vt:lpstr>
      <vt:lpstr>1_Tema do Office</vt:lpstr>
      <vt:lpstr>Apresentação do PowerPoint</vt:lpstr>
      <vt:lpstr>Produção Educacional Curso de Introdução ao Arduino para Professores</vt:lpstr>
      <vt:lpstr>Índice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resumo</dc:title>
  <dc:creator>Januário</dc:creator>
  <cp:lastModifiedBy>JANUARIO DIAS RIBEIRO</cp:lastModifiedBy>
  <cp:revision>122</cp:revision>
  <dcterms:created xsi:type="dcterms:W3CDTF">2017-12-03T12:53:09Z</dcterms:created>
  <dcterms:modified xsi:type="dcterms:W3CDTF">2018-04-19T18:52:15Z</dcterms:modified>
</cp:coreProperties>
</file>