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Default Extension="docx" ContentType="application/vnd.openxmlformats-officedocument.wordprocessingml.document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Override PartName="/ppt/diagrams/quickStyle1.xml" ContentType="application/vnd.openxmlformats-officedocument.drawingml.diagramStyle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1"/>
  </p:notesMasterIdLst>
  <p:sldIdLst>
    <p:sldId id="256" r:id="rId2"/>
    <p:sldId id="281" r:id="rId3"/>
    <p:sldId id="282" r:id="rId4"/>
    <p:sldId id="257" r:id="rId5"/>
    <p:sldId id="258" r:id="rId6"/>
    <p:sldId id="259" r:id="rId7"/>
    <p:sldId id="285" r:id="rId8"/>
    <p:sldId id="286" r:id="rId9"/>
    <p:sldId id="287" r:id="rId10"/>
    <p:sldId id="288" r:id="rId11"/>
    <p:sldId id="289" r:id="rId12"/>
    <p:sldId id="290" r:id="rId13"/>
    <p:sldId id="291" r:id="rId14"/>
    <p:sldId id="292" r:id="rId15"/>
    <p:sldId id="293" r:id="rId16"/>
    <p:sldId id="261" r:id="rId17"/>
    <p:sldId id="308" r:id="rId18"/>
    <p:sldId id="309" r:id="rId19"/>
    <p:sldId id="310" r:id="rId20"/>
    <p:sldId id="314" r:id="rId21"/>
    <p:sldId id="311" r:id="rId22"/>
    <p:sldId id="312" r:id="rId23"/>
    <p:sldId id="313" r:id="rId24"/>
    <p:sldId id="294" r:id="rId25"/>
    <p:sldId id="295" r:id="rId26"/>
    <p:sldId id="296" r:id="rId27"/>
    <p:sldId id="297" r:id="rId28"/>
    <p:sldId id="298" r:id="rId29"/>
    <p:sldId id="299" r:id="rId30"/>
    <p:sldId id="300" r:id="rId31"/>
    <p:sldId id="301" r:id="rId32"/>
    <p:sldId id="302" r:id="rId33"/>
    <p:sldId id="303" r:id="rId34"/>
    <p:sldId id="304" r:id="rId35"/>
    <p:sldId id="305" r:id="rId36"/>
    <p:sldId id="306" r:id="rId37"/>
    <p:sldId id="307" r:id="rId38"/>
    <p:sldId id="263" r:id="rId39"/>
    <p:sldId id="264" r:id="rId40"/>
    <p:sldId id="324" r:id="rId41"/>
    <p:sldId id="325" r:id="rId42"/>
    <p:sldId id="326" r:id="rId43"/>
    <p:sldId id="317" r:id="rId44"/>
    <p:sldId id="315" r:id="rId45"/>
    <p:sldId id="316" r:id="rId46"/>
    <p:sldId id="266" r:id="rId47"/>
    <p:sldId id="265" r:id="rId48"/>
    <p:sldId id="267" r:id="rId49"/>
    <p:sldId id="268" r:id="rId50"/>
    <p:sldId id="318" r:id="rId51"/>
    <p:sldId id="269" r:id="rId52"/>
    <p:sldId id="270" r:id="rId53"/>
    <p:sldId id="319" r:id="rId54"/>
    <p:sldId id="271" r:id="rId55"/>
    <p:sldId id="272" r:id="rId56"/>
    <p:sldId id="320" r:id="rId57"/>
    <p:sldId id="273" r:id="rId58"/>
    <p:sldId id="274" r:id="rId59"/>
    <p:sldId id="284" r:id="rId60"/>
    <p:sldId id="275" r:id="rId61"/>
    <p:sldId id="276" r:id="rId62"/>
    <p:sldId id="321" r:id="rId63"/>
    <p:sldId id="277" r:id="rId64"/>
    <p:sldId id="283" r:id="rId65"/>
    <p:sldId id="278" r:id="rId66"/>
    <p:sldId id="322" r:id="rId67"/>
    <p:sldId id="279" r:id="rId68"/>
    <p:sldId id="323" r:id="rId69"/>
    <p:sldId id="280" r:id="rId70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6600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656" y="-2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slide" Target="../slides/slide14.xml"/><Relationship Id="rId3" Type="http://schemas.openxmlformats.org/officeDocument/2006/relationships/slide" Target="../slides/slide10.xml"/><Relationship Id="rId7" Type="http://schemas.openxmlformats.org/officeDocument/2006/relationships/slide" Target="../slides/slide15.xml"/><Relationship Id="rId2" Type="http://schemas.openxmlformats.org/officeDocument/2006/relationships/slide" Target="../slides/slide9.xml"/><Relationship Id="rId1" Type="http://schemas.openxmlformats.org/officeDocument/2006/relationships/slide" Target="../slides/slide8.xml"/><Relationship Id="rId6" Type="http://schemas.openxmlformats.org/officeDocument/2006/relationships/slide" Target="../slides/slide13.xml"/><Relationship Id="rId5" Type="http://schemas.openxmlformats.org/officeDocument/2006/relationships/slide" Target="../slides/slide12.xml"/><Relationship Id="rId4" Type="http://schemas.openxmlformats.org/officeDocument/2006/relationships/slide" Target="../slides/slide1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233994-E9C4-45F5-80B9-40E12D9A08F8}" type="doc">
      <dgm:prSet loTypeId="urn:microsoft.com/office/officeart/2005/8/layout/radial5" loCatId="cycle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pt-BR"/>
        </a:p>
      </dgm:t>
    </dgm:pt>
    <dgm:pt modelId="{6F63BA95-20B8-4736-BCD8-B40DF213A233}">
      <dgm:prSet phldrT="[Texto]"/>
      <dgm:spPr/>
      <dgm:t>
        <a:bodyPr/>
        <a:lstStyle/>
        <a:p>
          <a:r>
            <a:rPr lang="pt-BR" dirty="0">
              <a:solidFill>
                <a:schemeClr val="bg1"/>
              </a:solidFill>
              <a:hlinkClick xmlns:r="http://schemas.openxmlformats.org/officeDocument/2006/relationships" r:id="" action="ppaction://hlinkshowjump?jump=nextslide"/>
            </a:rPr>
            <a:t>UEPS</a:t>
          </a:r>
          <a:endParaRPr lang="pt-BR" dirty="0">
            <a:solidFill>
              <a:schemeClr val="bg1"/>
            </a:solidFill>
          </a:endParaRPr>
        </a:p>
      </dgm:t>
    </dgm:pt>
    <dgm:pt modelId="{3B60D927-7A15-4283-AB94-5D0B93DBE31A}" type="parTrans" cxnId="{5FDE83F2-81E2-4012-AFF6-18DF3EA90ED5}">
      <dgm:prSet/>
      <dgm:spPr/>
      <dgm:t>
        <a:bodyPr/>
        <a:lstStyle/>
        <a:p>
          <a:endParaRPr lang="pt-BR"/>
        </a:p>
      </dgm:t>
    </dgm:pt>
    <dgm:pt modelId="{930C9729-E068-47D7-84FA-1A60F1C17972}" type="sibTrans" cxnId="{5FDE83F2-81E2-4012-AFF6-18DF3EA90ED5}">
      <dgm:prSet/>
      <dgm:spPr/>
      <dgm:t>
        <a:bodyPr/>
        <a:lstStyle/>
        <a:p>
          <a:endParaRPr lang="pt-BR"/>
        </a:p>
      </dgm:t>
    </dgm:pt>
    <dgm:pt modelId="{0512BE66-DF49-49BE-B451-27F7FB53B9CF}">
      <dgm:prSet phldrT="[Texto]" custT="1"/>
      <dgm:spPr/>
      <dgm:t>
        <a:bodyPr/>
        <a:lstStyle/>
        <a:p>
          <a:r>
            <a:rPr lang="pt-BR" sz="1000" dirty="0">
              <a:solidFill>
                <a:schemeClr val="bg1"/>
              </a:solidFill>
              <a:hlinkClick xmlns:r="http://schemas.openxmlformats.org/officeDocument/2006/relationships" r:id="rId1" action="ppaction://hlinksldjump"/>
            </a:rPr>
            <a:t>1-DEFINIR TÓPICO</a:t>
          </a:r>
          <a:endParaRPr lang="pt-BR" sz="1000" dirty="0">
            <a:solidFill>
              <a:schemeClr val="bg1"/>
            </a:solidFill>
          </a:endParaRPr>
        </a:p>
      </dgm:t>
    </dgm:pt>
    <dgm:pt modelId="{E3B3EAC4-3207-4BD5-ACC5-982AF2ED7F79}" type="parTrans" cxnId="{9A06CB5D-5AE6-4E19-806F-F9777D9D5E4A}">
      <dgm:prSet/>
      <dgm:spPr/>
      <dgm:t>
        <a:bodyPr/>
        <a:lstStyle/>
        <a:p>
          <a:endParaRPr lang="pt-BR"/>
        </a:p>
      </dgm:t>
    </dgm:pt>
    <dgm:pt modelId="{9064DA12-11C8-42D9-8BE1-86826D4E42A8}" type="sibTrans" cxnId="{9A06CB5D-5AE6-4E19-806F-F9777D9D5E4A}">
      <dgm:prSet/>
      <dgm:spPr/>
      <dgm:t>
        <a:bodyPr/>
        <a:lstStyle/>
        <a:p>
          <a:endParaRPr lang="pt-BR"/>
        </a:p>
      </dgm:t>
    </dgm:pt>
    <dgm:pt modelId="{1A136FCD-890D-4A0F-9A10-10FDE40CFD7C}">
      <dgm:prSet phldrT="[Texto]" custT="1"/>
      <dgm:spPr/>
      <dgm:t>
        <a:bodyPr/>
        <a:lstStyle/>
        <a:p>
          <a:r>
            <a:rPr lang="pt-BR" sz="800" dirty="0">
              <a:hlinkClick xmlns:r="http://schemas.openxmlformats.org/officeDocument/2006/relationships" r:id="rId2" action="ppaction://hlinksldjump"/>
            </a:rPr>
            <a:t>2-CRIAR E PROPOR  SITUAÇÕES E QUESTIONAMENTOS</a:t>
          </a:r>
          <a:endParaRPr lang="pt-BR" sz="800" dirty="0"/>
        </a:p>
      </dgm:t>
    </dgm:pt>
    <dgm:pt modelId="{3B90D94A-9BBA-400E-9671-D755B776367F}" type="parTrans" cxnId="{D29F5C48-E377-4552-B725-E7CDBE502B03}">
      <dgm:prSet/>
      <dgm:spPr/>
      <dgm:t>
        <a:bodyPr/>
        <a:lstStyle/>
        <a:p>
          <a:endParaRPr lang="pt-BR"/>
        </a:p>
      </dgm:t>
    </dgm:pt>
    <dgm:pt modelId="{3F1F3CBD-BDAE-4B75-B49B-4A3229BD85F7}" type="sibTrans" cxnId="{D29F5C48-E377-4552-B725-E7CDBE502B03}">
      <dgm:prSet/>
      <dgm:spPr/>
      <dgm:t>
        <a:bodyPr/>
        <a:lstStyle/>
        <a:p>
          <a:endParaRPr lang="pt-BR"/>
        </a:p>
      </dgm:t>
    </dgm:pt>
    <dgm:pt modelId="{91661940-EC68-43ED-B890-112FD43E5C49}">
      <dgm:prSet phldrT="[Texto]"/>
      <dgm:spPr/>
      <dgm:t>
        <a:bodyPr/>
        <a:lstStyle/>
        <a:p>
          <a:r>
            <a:rPr lang="pt-BR" dirty="0">
              <a:hlinkClick xmlns:r="http://schemas.openxmlformats.org/officeDocument/2006/relationships" r:id="rId3" action="ppaction://hlinksldjump"/>
            </a:rPr>
            <a:t>3- SITUAÇÕES PROBLEMA</a:t>
          </a:r>
          <a:endParaRPr lang="pt-BR" dirty="0"/>
        </a:p>
      </dgm:t>
    </dgm:pt>
    <dgm:pt modelId="{677F6A00-3AFC-4D77-9D90-7CBC4E360917}" type="parTrans" cxnId="{E5570428-E20E-4324-A8BC-76C4AE2F1469}">
      <dgm:prSet/>
      <dgm:spPr/>
      <dgm:t>
        <a:bodyPr/>
        <a:lstStyle/>
        <a:p>
          <a:endParaRPr lang="pt-BR"/>
        </a:p>
      </dgm:t>
    </dgm:pt>
    <dgm:pt modelId="{E49821AC-C185-427A-80B3-498641A850E9}" type="sibTrans" cxnId="{E5570428-E20E-4324-A8BC-76C4AE2F1469}">
      <dgm:prSet/>
      <dgm:spPr/>
      <dgm:t>
        <a:bodyPr/>
        <a:lstStyle/>
        <a:p>
          <a:endParaRPr lang="pt-BR"/>
        </a:p>
      </dgm:t>
    </dgm:pt>
    <dgm:pt modelId="{3ABC356C-A8B8-4FC5-BC84-9F2D463E0AD9}">
      <dgm:prSet phldrT="[Texto]"/>
      <dgm:spPr/>
      <dgm:t>
        <a:bodyPr/>
        <a:lstStyle/>
        <a:p>
          <a:r>
            <a:rPr lang="pt-BR" dirty="0">
              <a:hlinkClick xmlns:r="http://schemas.openxmlformats.org/officeDocument/2006/relationships" r:id="rId4" action="ppaction://hlinksldjump"/>
            </a:rPr>
            <a:t>4- APRESENTAR O NOVO CONHECIMENTO</a:t>
          </a:r>
          <a:endParaRPr lang="pt-BR" dirty="0"/>
        </a:p>
      </dgm:t>
    </dgm:pt>
    <dgm:pt modelId="{7AEB15BB-9D11-416F-8354-3327EBE4539A}" type="parTrans" cxnId="{3AACF287-0DB5-4A26-8412-7A21D73E9869}">
      <dgm:prSet/>
      <dgm:spPr/>
      <dgm:t>
        <a:bodyPr/>
        <a:lstStyle/>
        <a:p>
          <a:endParaRPr lang="pt-BR"/>
        </a:p>
      </dgm:t>
    </dgm:pt>
    <dgm:pt modelId="{8814F6B7-3B0B-4EE9-B5BA-AED09B158CE6}" type="sibTrans" cxnId="{3AACF287-0DB5-4A26-8412-7A21D73E9869}">
      <dgm:prSet/>
      <dgm:spPr/>
      <dgm:t>
        <a:bodyPr/>
        <a:lstStyle/>
        <a:p>
          <a:endParaRPr lang="pt-BR"/>
        </a:p>
      </dgm:t>
    </dgm:pt>
    <dgm:pt modelId="{53E605C8-AFF9-4149-855B-0DBC317F6095}">
      <dgm:prSet/>
      <dgm:spPr/>
      <dgm:t>
        <a:bodyPr/>
        <a:lstStyle/>
        <a:p>
          <a:r>
            <a:rPr lang="pt-BR" dirty="0">
              <a:hlinkClick xmlns:r="http://schemas.openxmlformats.org/officeDocument/2006/relationships" r:id="rId5" action="ppaction://hlinksldjump"/>
            </a:rPr>
            <a:t>5- RETOMAR ASPECTOS INICIAIS</a:t>
          </a:r>
          <a:endParaRPr lang="pt-BR" dirty="0"/>
        </a:p>
      </dgm:t>
    </dgm:pt>
    <dgm:pt modelId="{CAB4E05D-636A-45D2-B71F-A181ABC107DD}" type="parTrans" cxnId="{99BD7088-59FE-4E83-BAAA-08467093F053}">
      <dgm:prSet/>
      <dgm:spPr/>
      <dgm:t>
        <a:bodyPr/>
        <a:lstStyle/>
        <a:p>
          <a:endParaRPr lang="pt-BR"/>
        </a:p>
      </dgm:t>
    </dgm:pt>
    <dgm:pt modelId="{784CC28E-B176-4F0B-8DD9-1EC1D19BF5B2}" type="sibTrans" cxnId="{99BD7088-59FE-4E83-BAAA-08467093F053}">
      <dgm:prSet/>
      <dgm:spPr/>
      <dgm:t>
        <a:bodyPr/>
        <a:lstStyle/>
        <a:p>
          <a:endParaRPr lang="pt-BR"/>
        </a:p>
      </dgm:t>
    </dgm:pt>
    <dgm:pt modelId="{BCF12002-6653-4064-B86C-5E71DF9FE023}">
      <dgm:prSet/>
      <dgm:spPr/>
      <dgm:t>
        <a:bodyPr/>
        <a:lstStyle/>
        <a:p>
          <a:r>
            <a:rPr lang="pt-BR" dirty="0">
              <a:hlinkClick xmlns:r="http://schemas.openxmlformats.org/officeDocument/2006/relationships" r:id="rId6" action="ppaction://hlinksldjump"/>
            </a:rPr>
            <a:t>6- DAR  CONTINUIDADE A DIFERENCIAÇÃO PROGRESSIVA</a:t>
          </a:r>
          <a:endParaRPr lang="pt-BR" dirty="0"/>
        </a:p>
      </dgm:t>
    </dgm:pt>
    <dgm:pt modelId="{4FCD6D90-BABA-4A87-A8CB-3A35BDC3DA33}" type="parTrans" cxnId="{249DEA82-33E3-457D-8BB4-F8FEF6560843}">
      <dgm:prSet/>
      <dgm:spPr/>
      <dgm:t>
        <a:bodyPr/>
        <a:lstStyle/>
        <a:p>
          <a:endParaRPr lang="pt-BR"/>
        </a:p>
      </dgm:t>
    </dgm:pt>
    <dgm:pt modelId="{3F86B3FB-24DD-4B10-8147-00A428ED6E3E}" type="sibTrans" cxnId="{249DEA82-33E3-457D-8BB4-F8FEF6560843}">
      <dgm:prSet/>
      <dgm:spPr/>
      <dgm:t>
        <a:bodyPr/>
        <a:lstStyle/>
        <a:p>
          <a:endParaRPr lang="pt-BR"/>
        </a:p>
      </dgm:t>
    </dgm:pt>
    <dgm:pt modelId="{07A05923-5F0C-4490-B11F-0B2DC298742A}">
      <dgm:prSet/>
      <dgm:spPr/>
      <dgm:t>
        <a:bodyPr/>
        <a:lstStyle/>
        <a:p>
          <a:r>
            <a:rPr lang="pt-BR" dirty="0">
              <a:hlinkClick xmlns:r="http://schemas.openxmlformats.org/officeDocument/2006/relationships" r:id="rId7" action="ppaction://hlinksldjump"/>
            </a:rPr>
            <a:t>8- EVIDÊNCIAS SE HOUVE APRENDIZAGEM SIGNIFICATIVA</a:t>
          </a:r>
          <a:endParaRPr lang="pt-BR" dirty="0"/>
        </a:p>
      </dgm:t>
    </dgm:pt>
    <dgm:pt modelId="{77B7C776-CCEC-41C6-83FC-B5773E45A38B}" type="parTrans" cxnId="{05197F29-D869-4222-9D37-8131E5A03B2E}">
      <dgm:prSet/>
      <dgm:spPr/>
      <dgm:t>
        <a:bodyPr/>
        <a:lstStyle/>
        <a:p>
          <a:endParaRPr lang="pt-BR"/>
        </a:p>
      </dgm:t>
    </dgm:pt>
    <dgm:pt modelId="{90A476BE-0400-4A47-8A44-A5A953DD0BB5}" type="sibTrans" cxnId="{05197F29-D869-4222-9D37-8131E5A03B2E}">
      <dgm:prSet/>
      <dgm:spPr/>
      <dgm:t>
        <a:bodyPr/>
        <a:lstStyle/>
        <a:p>
          <a:endParaRPr lang="pt-BR"/>
        </a:p>
      </dgm:t>
    </dgm:pt>
    <dgm:pt modelId="{0D61BBE6-68C6-4BA5-86EF-2CC4E85E8978}">
      <dgm:prSet/>
      <dgm:spPr/>
      <dgm:t>
        <a:bodyPr/>
        <a:lstStyle/>
        <a:p>
          <a:r>
            <a:rPr lang="pt-BR" dirty="0">
              <a:hlinkClick xmlns:r="http://schemas.openxmlformats.org/officeDocument/2006/relationships" r:id="rId8" action="ppaction://hlinksldjump"/>
            </a:rPr>
            <a:t>7- AVALIAÇÃO AO LONGO DA UEPS</a:t>
          </a:r>
          <a:endParaRPr lang="pt-BR" dirty="0"/>
        </a:p>
      </dgm:t>
    </dgm:pt>
    <dgm:pt modelId="{D5DA773E-A5C1-4C87-89EC-D0E2A7EA0B41}" type="parTrans" cxnId="{89E17F98-3B6C-42BE-A92A-044A605C33B1}">
      <dgm:prSet/>
      <dgm:spPr/>
      <dgm:t>
        <a:bodyPr/>
        <a:lstStyle/>
        <a:p>
          <a:endParaRPr lang="pt-BR"/>
        </a:p>
      </dgm:t>
    </dgm:pt>
    <dgm:pt modelId="{BC48075F-B46B-4164-BA1A-67DF5E4E3597}" type="sibTrans" cxnId="{89E17F98-3B6C-42BE-A92A-044A605C33B1}">
      <dgm:prSet/>
      <dgm:spPr/>
      <dgm:t>
        <a:bodyPr/>
        <a:lstStyle/>
        <a:p>
          <a:endParaRPr lang="pt-BR"/>
        </a:p>
      </dgm:t>
    </dgm:pt>
    <dgm:pt modelId="{8415D91B-6147-4A44-B687-13C41F95F934}" type="pres">
      <dgm:prSet presAssocID="{BA233994-E9C4-45F5-80B9-40E12D9A08F8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BF4C85F1-9D79-4B1F-BF0A-5488B579E74D}" type="pres">
      <dgm:prSet presAssocID="{6F63BA95-20B8-4736-BCD8-B40DF213A233}" presName="centerShape" presStyleLbl="node0" presStyleIdx="0" presStyleCnt="1" custLinFactNeighborX="-479" custLinFactNeighborY="-479"/>
      <dgm:spPr/>
      <dgm:t>
        <a:bodyPr/>
        <a:lstStyle/>
        <a:p>
          <a:endParaRPr lang="pt-BR"/>
        </a:p>
      </dgm:t>
    </dgm:pt>
    <dgm:pt modelId="{2C7B8F7B-C3B9-4DDD-90F3-786CEA919CDC}" type="pres">
      <dgm:prSet presAssocID="{E3B3EAC4-3207-4BD5-ACC5-982AF2ED7F79}" presName="parTrans" presStyleLbl="sibTrans2D1" presStyleIdx="0" presStyleCnt="8"/>
      <dgm:spPr/>
      <dgm:t>
        <a:bodyPr/>
        <a:lstStyle/>
        <a:p>
          <a:endParaRPr lang="pt-BR"/>
        </a:p>
      </dgm:t>
    </dgm:pt>
    <dgm:pt modelId="{DFD79949-56DB-411E-9C7E-6974E6A1573B}" type="pres">
      <dgm:prSet presAssocID="{E3B3EAC4-3207-4BD5-ACC5-982AF2ED7F79}" presName="connectorText" presStyleLbl="sibTrans2D1" presStyleIdx="0" presStyleCnt="8"/>
      <dgm:spPr/>
      <dgm:t>
        <a:bodyPr/>
        <a:lstStyle/>
        <a:p>
          <a:endParaRPr lang="pt-BR"/>
        </a:p>
      </dgm:t>
    </dgm:pt>
    <dgm:pt modelId="{EEC76B62-F23B-4556-A5A1-82760AD8EC97}" type="pres">
      <dgm:prSet presAssocID="{0512BE66-DF49-49BE-B451-27F7FB53B9CF}" presName="node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DB63E4DC-E590-4E4E-8828-1784A8A2CCB3}" type="pres">
      <dgm:prSet presAssocID="{3B90D94A-9BBA-400E-9671-D755B776367F}" presName="parTrans" presStyleLbl="sibTrans2D1" presStyleIdx="1" presStyleCnt="8"/>
      <dgm:spPr/>
      <dgm:t>
        <a:bodyPr/>
        <a:lstStyle/>
        <a:p>
          <a:endParaRPr lang="pt-BR"/>
        </a:p>
      </dgm:t>
    </dgm:pt>
    <dgm:pt modelId="{BBAAC961-06B1-4867-9415-EEE3BC175A64}" type="pres">
      <dgm:prSet presAssocID="{3B90D94A-9BBA-400E-9671-D755B776367F}" presName="connectorText" presStyleLbl="sibTrans2D1" presStyleIdx="1" presStyleCnt="8"/>
      <dgm:spPr/>
      <dgm:t>
        <a:bodyPr/>
        <a:lstStyle/>
        <a:p>
          <a:endParaRPr lang="pt-BR"/>
        </a:p>
      </dgm:t>
    </dgm:pt>
    <dgm:pt modelId="{6942B97E-DCD2-4727-989D-FD8C9DEACF36}" type="pres">
      <dgm:prSet presAssocID="{1A136FCD-890D-4A0F-9A10-10FDE40CFD7C}" presName="node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B189FAB7-D8F2-4915-BD24-1A1E6A337513}" type="pres">
      <dgm:prSet presAssocID="{677F6A00-3AFC-4D77-9D90-7CBC4E360917}" presName="parTrans" presStyleLbl="sibTrans2D1" presStyleIdx="2" presStyleCnt="8"/>
      <dgm:spPr/>
      <dgm:t>
        <a:bodyPr/>
        <a:lstStyle/>
        <a:p>
          <a:endParaRPr lang="pt-BR"/>
        </a:p>
      </dgm:t>
    </dgm:pt>
    <dgm:pt modelId="{0F7ADFEF-7858-4099-84A2-D0A931800FF4}" type="pres">
      <dgm:prSet presAssocID="{677F6A00-3AFC-4D77-9D90-7CBC4E360917}" presName="connectorText" presStyleLbl="sibTrans2D1" presStyleIdx="2" presStyleCnt="8"/>
      <dgm:spPr/>
      <dgm:t>
        <a:bodyPr/>
        <a:lstStyle/>
        <a:p>
          <a:endParaRPr lang="pt-BR"/>
        </a:p>
      </dgm:t>
    </dgm:pt>
    <dgm:pt modelId="{7AF6D868-277E-45EA-B8F1-29B0DB882107}" type="pres">
      <dgm:prSet presAssocID="{91661940-EC68-43ED-B890-112FD43E5C49}" presName="node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2CAAB03B-5261-40CC-B2F8-902D90945B0D}" type="pres">
      <dgm:prSet presAssocID="{7AEB15BB-9D11-416F-8354-3327EBE4539A}" presName="parTrans" presStyleLbl="sibTrans2D1" presStyleIdx="3" presStyleCnt="8"/>
      <dgm:spPr/>
      <dgm:t>
        <a:bodyPr/>
        <a:lstStyle/>
        <a:p>
          <a:endParaRPr lang="pt-BR"/>
        </a:p>
      </dgm:t>
    </dgm:pt>
    <dgm:pt modelId="{BD00D4C2-D678-4AA6-ADCB-82CE167632A4}" type="pres">
      <dgm:prSet presAssocID="{7AEB15BB-9D11-416F-8354-3327EBE4539A}" presName="connectorText" presStyleLbl="sibTrans2D1" presStyleIdx="3" presStyleCnt="8"/>
      <dgm:spPr/>
      <dgm:t>
        <a:bodyPr/>
        <a:lstStyle/>
        <a:p>
          <a:endParaRPr lang="pt-BR"/>
        </a:p>
      </dgm:t>
    </dgm:pt>
    <dgm:pt modelId="{4D39D6FA-3F25-40D6-A840-654AEE09B727}" type="pres">
      <dgm:prSet presAssocID="{3ABC356C-A8B8-4FC5-BC84-9F2D463E0AD9}" presName="node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49FE868B-6690-484C-9FAF-1E04A40AE6FC}" type="pres">
      <dgm:prSet presAssocID="{CAB4E05D-636A-45D2-B71F-A181ABC107DD}" presName="parTrans" presStyleLbl="sibTrans2D1" presStyleIdx="4" presStyleCnt="8"/>
      <dgm:spPr/>
      <dgm:t>
        <a:bodyPr/>
        <a:lstStyle/>
        <a:p>
          <a:endParaRPr lang="pt-BR"/>
        </a:p>
      </dgm:t>
    </dgm:pt>
    <dgm:pt modelId="{F919C7E8-4C5E-4308-99A2-4864AFD8D7F3}" type="pres">
      <dgm:prSet presAssocID="{CAB4E05D-636A-45D2-B71F-A181ABC107DD}" presName="connectorText" presStyleLbl="sibTrans2D1" presStyleIdx="4" presStyleCnt="8"/>
      <dgm:spPr/>
      <dgm:t>
        <a:bodyPr/>
        <a:lstStyle/>
        <a:p>
          <a:endParaRPr lang="pt-BR"/>
        </a:p>
      </dgm:t>
    </dgm:pt>
    <dgm:pt modelId="{DCEFF598-E4BE-440F-8DC8-BC03E48C6D4A}" type="pres">
      <dgm:prSet presAssocID="{53E605C8-AFF9-4149-855B-0DBC317F6095}" presName="node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4F1BEDD1-D7CD-4473-98B0-DE368E74F84C}" type="pres">
      <dgm:prSet presAssocID="{4FCD6D90-BABA-4A87-A8CB-3A35BDC3DA33}" presName="parTrans" presStyleLbl="sibTrans2D1" presStyleIdx="5" presStyleCnt="8"/>
      <dgm:spPr/>
      <dgm:t>
        <a:bodyPr/>
        <a:lstStyle/>
        <a:p>
          <a:endParaRPr lang="pt-BR"/>
        </a:p>
      </dgm:t>
    </dgm:pt>
    <dgm:pt modelId="{F49D1F70-E7AF-4B1E-9A6B-41E832BCE02F}" type="pres">
      <dgm:prSet presAssocID="{4FCD6D90-BABA-4A87-A8CB-3A35BDC3DA33}" presName="connectorText" presStyleLbl="sibTrans2D1" presStyleIdx="5" presStyleCnt="8"/>
      <dgm:spPr/>
      <dgm:t>
        <a:bodyPr/>
        <a:lstStyle/>
        <a:p>
          <a:endParaRPr lang="pt-BR"/>
        </a:p>
      </dgm:t>
    </dgm:pt>
    <dgm:pt modelId="{CED156BB-7043-4C4D-8B29-2980F2D94D81}" type="pres">
      <dgm:prSet presAssocID="{BCF12002-6653-4064-B86C-5E71DF9FE023}" presName="node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F90CC030-AEE6-4ABB-9AE9-869B2F0F35F7}" type="pres">
      <dgm:prSet presAssocID="{D5DA773E-A5C1-4C87-89EC-D0E2A7EA0B41}" presName="parTrans" presStyleLbl="sibTrans2D1" presStyleIdx="6" presStyleCnt="8"/>
      <dgm:spPr/>
      <dgm:t>
        <a:bodyPr/>
        <a:lstStyle/>
        <a:p>
          <a:endParaRPr lang="pt-BR"/>
        </a:p>
      </dgm:t>
    </dgm:pt>
    <dgm:pt modelId="{91C01448-29BC-443F-8395-A9720EDE48C2}" type="pres">
      <dgm:prSet presAssocID="{D5DA773E-A5C1-4C87-89EC-D0E2A7EA0B41}" presName="connectorText" presStyleLbl="sibTrans2D1" presStyleIdx="6" presStyleCnt="8"/>
      <dgm:spPr/>
      <dgm:t>
        <a:bodyPr/>
        <a:lstStyle/>
        <a:p>
          <a:endParaRPr lang="pt-BR"/>
        </a:p>
      </dgm:t>
    </dgm:pt>
    <dgm:pt modelId="{7C701DE9-89D7-4966-8672-9F62B6C8B2B4}" type="pres">
      <dgm:prSet presAssocID="{0D61BBE6-68C6-4BA5-86EF-2CC4E85E8978}" presName="node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3176A4E2-BF1E-454D-962B-DBF5E7A55AC6}" type="pres">
      <dgm:prSet presAssocID="{77B7C776-CCEC-41C6-83FC-B5773E45A38B}" presName="parTrans" presStyleLbl="sibTrans2D1" presStyleIdx="7" presStyleCnt="8"/>
      <dgm:spPr/>
      <dgm:t>
        <a:bodyPr/>
        <a:lstStyle/>
        <a:p>
          <a:endParaRPr lang="pt-BR"/>
        </a:p>
      </dgm:t>
    </dgm:pt>
    <dgm:pt modelId="{291E7D88-BDC0-4CA9-A916-9999995CD2DF}" type="pres">
      <dgm:prSet presAssocID="{77B7C776-CCEC-41C6-83FC-B5773E45A38B}" presName="connectorText" presStyleLbl="sibTrans2D1" presStyleIdx="7" presStyleCnt="8"/>
      <dgm:spPr/>
      <dgm:t>
        <a:bodyPr/>
        <a:lstStyle/>
        <a:p>
          <a:endParaRPr lang="pt-BR"/>
        </a:p>
      </dgm:t>
    </dgm:pt>
    <dgm:pt modelId="{A5C4D342-3E8E-4335-A9D1-C2B2095AC0C3}" type="pres">
      <dgm:prSet presAssocID="{07A05923-5F0C-4490-B11F-0B2DC298742A}" presName="node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0A66248A-7F34-44DB-9F69-7660A30849A1}" type="presOf" srcId="{D5DA773E-A5C1-4C87-89EC-D0E2A7EA0B41}" destId="{91C01448-29BC-443F-8395-A9720EDE48C2}" srcOrd="1" destOrd="0" presId="urn:microsoft.com/office/officeart/2005/8/layout/radial5"/>
    <dgm:cxn modelId="{5D826FA9-9F3B-469D-8395-D3AB10131FF4}" type="presOf" srcId="{CAB4E05D-636A-45D2-B71F-A181ABC107DD}" destId="{49FE868B-6690-484C-9FAF-1E04A40AE6FC}" srcOrd="0" destOrd="0" presId="urn:microsoft.com/office/officeart/2005/8/layout/radial5"/>
    <dgm:cxn modelId="{44F13271-FC92-4187-A78B-23B45CF0E9CF}" type="presOf" srcId="{53E605C8-AFF9-4149-855B-0DBC317F6095}" destId="{DCEFF598-E4BE-440F-8DC8-BC03E48C6D4A}" srcOrd="0" destOrd="0" presId="urn:microsoft.com/office/officeart/2005/8/layout/radial5"/>
    <dgm:cxn modelId="{8E455BFF-6390-4D91-A845-24FA2D34B011}" type="presOf" srcId="{91661940-EC68-43ED-B890-112FD43E5C49}" destId="{7AF6D868-277E-45EA-B8F1-29B0DB882107}" srcOrd="0" destOrd="0" presId="urn:microsoft.com/office/officeart/2005/8/layout/radial5"/>
    <dgm:cxn modelId="{05197F29-D869-4222-9D37-8131E5A03B2E}" srcId="{6F63BA95-20B8-4736-BCD8-B40DF213A233}" destId="{07A05923-5F0C-4490-B11F-0B2DC298742A}" srcOrd="7" destOrd="0" parTransId="{77B7C776-CCEC-41C6-83FC-B5773E45A38B}" sibTransId="{90A476BE-0400-4A47-8A44-A5A953DD0BB5}"/>
    <dgm:cxn modelId="{F03C5CE6-6764-4193-9509-887A485926B5}" type="presOf" srcId="{7AEB15BB-9D11-416F-8354-3327EBE4539A}" destId="{2CAAB03B-5261-40CC-B2F8-902D90945B0D}" srcOrd="0" destOrd="0" presId="urn:microsoft.com/office/officeart/2005/8/layout/radial5"/>
    <dgm:cxn modelId="{888D1980-0457-428E-B9FA-64C2E7E60840}" type="presOf" srcId="{77B7C776-CCEC-41C6-83FC-B5773E45A38B}" destId="{3176A4E2-BF1E-454D-962B-DBF5E7A55AC6}" srcOrd="0" destOrd="0" presId="urn:microsoft.com/office/officeart/2005/8/layout/radial5"/>
    <dgm:cxn modelId="{25051FAB-2BEB-472D-831A-F19ED0CCFE89}" type="presOf" srcId="{4FCD6D90-BABA-4A87-A8CB-3A35BDC3DA33}" destId="{4F1BEDD1-D7CD-4473-98B0-DE368E74F84C}" srcOrd="0" destOrd="0" presId="urn:microsoft.com/office/officeart/2005/8/layout/radial5"/>
    <dgm:cxn modelId="{348EC1FD-64D7-41AF-82FE-5CE41550B892}" type="presOf" srcId="{0D61BBE6-68C6-4BA5-86EF-2CC4E85E8978}" destId="{7C701DE9-89D7-4966-8672-9F62B6C8B2B4}" srcOrd="0" destOrd="0" presId="urn:microsoft.com/office/officeart/2005/8/layout/radial5"/>
    <dgm:cxn modelId="{249DEA82-33E3-457D-8BB4-F8FEF6560843}" srcId="{6F63BA95-20B8-4736-BCD8-B40DF213A233}" destId="{BCF12002-6653-4064-B86C-5E71DF9FE023}" srcOrd="5" destOrd="0" parTransId="{4FCD6D90-BABA-4A87-A8CB-3A35BDC3DA33}" sibTransId="{3F86B3FB-24DD-4B10-8147-00A428ED6E3E}"/>
    <dgm:cxn modelId="{89E17F98-3B6C-42BE-A92A-044A605C33B1}" srcId="{6F63BA95-20B8-4736-BCD8-B40DF213A233}" destId="{0D61BBE6-68C6-4BA5-86EF-2CC4E85E8978}" srcOrd="6" destOrd="0" parTransId="{D5DA773E-A5C1-4C87-89EC-D0E2A7EA0B41}" sibTransId="{BC48075F-B46B-4164-BA1A-67DF5E4E3597}"/>
    <dgm:cxn modelId="{D79ABE8B-3633-4381-927B-E2BCBB6E9F7D}" type="presOf" srcId="{1A136FCD-890D-4A0F-9A10-10FDE40CFD7C}" destId="{6942B97E-DCD2-4727-989D-FD8C9DEACF36}" srcOrd="0" destOrd="0" presId="urn:microsoft.com/office/officeart/2005/8/layout/radial5"/>
    <dgm:cxn modelId="{99BD7088-59FE-4E83-BAAA-08467093F053}" srcId="{6F63BA95-20B8-4736-BCD8-B40DF213A233}" destId="{53E605C8-AFF9-4149-855B-0DBC317F6095}" srcOrd="4" destOrd="0" parTransId="{CAB4E05D-636A-45D2-B71F-A181ABC107DD}" sibTransId="{784CC28E-B176-4F0B-8DD9-1EC1D19BF5B2}"/>
    <dgm:cxn modelId="{F5134D45-AAE2-4C28-BC8C-FF12C1BF8FA4}" type="presOf" srcId="{77B7C776-CCEC-41C6-83FC-B5773E45A38B}" destId="{291E7D88-BDC0-4CA9-A916-9999995CD2DF}" srcOrd="1" destOrd="0" presId="urn:microsoft.com/office/officeart/2005/8/layout/radial5"/>
    <dgm:cxn modelId="{9A06CB5D-5AE6-4E19-806F-F9777D9D5E4A}" srcId="{6F63BA95-20B8-4736-BCD8-B40DF213A233}" destId="{0512BE66-DF49-49BE-B451-27F7FB53B9CF}" srcOrd="0" destOrd="0" parTransId="{E3B3EAC4-3207-4BD5-ACC5-982AF2ED7F79}" sibTransId="{9064DA12-11C8-42D9-8BE1-86826D4E42A8}"/>
    <dgm:cxn modelId="{988C88ED-5144-4E10-B63A-C09EFD847A69}" type="presOf" srcId="{E3B3EAC4-3207-4BD5-ACC5-982AF2ED7F79}" destId="{2C7B8F7B-C3B9-4DDD-90F3-786CEA919CDC}" srcOrd="0" destOrd="0" presId="urn:microsoft.com/office/officeart/2005/8/layout/radial5"/>
    <dgm:cxn modelId="{84F8E20C-7DC3-40F5-A24E-D0A57C9FE400}" type="presOf" srcId="{4FCD6D90-BABA-4A87-A8CB-3A35BDC3DA33}" destId="{F49D1F70-E7AF-4B1E-9A6B-41E832BCE02F}" srcOrd="1" destOrd="0" presId="urn:microsoft.com/office/officeart/2005/8/layout/radial5"/>
    <dgm:cxn modelId="{C39E81B1-2884-4E1A-AC6D-C442247F9A6F}" type="presOf" srcId="{3ABC356C-A8B8-4FC5-BC84-9F2D463E0AD9}" destId="{4D39D6FA-3F25-40D6-A840-654AEE09B727}" srcOrd="0" destOrd="0" presId="urn:microsoft.com/office/officeart/2005/8/layout/radial5"/>
    <dgm:cxn modelId="{7592BDC2-AC80-4132-83E8-70F616DA2DCF}" type="presOf" srcId="{CAB4E05D-636A-45D2-B71F-A181ABC107DD}" destId="{F919C7E8-4C5E-4308-99A2-4864AFD8D7F3}" srcOrd="1" destOrd="0" presId="urn:microsoft.com/office/officeart/2005/8/layout/radial5"/>
    <dgm:cxn modelId="{6D867692-0602-4554-8763-FAEA2C7DC77F}" type="presOf" srcId="{0512BE66-DF49-49BE-B451-27F7FB53B9CF}" destId="{EEC76B62-F23B-4556-A5A1-82760AD8EC97}" srcOrd="0" destOrd="0" presId="urn:microsoft.com/office/officeart/2005/8/layout/radial5"/>
    <dgm:cxn modelId="{120D2075-69E3-407B-B0F4-0BFCED317510}" type="presOf" srcId="{BA233994-E9C4-45F5-80B9-40E12D9A08F8}" destId="{8415D91B-6147-4A44-B687-13C41F95F934}" srcOrd="0" destOrd="0" presId="urn:microsoft.com/office/officeart/2005/8/layout/radial5"/>
    <dgm:cxn modelId="{BA42A325-A6F6-49BD-A6F6-99BEF86B8B53}" type="presOf" srcId="{E3B3EAC4-3207-4BD5-ACC5-982AF2ED7F79}" destId="{DFD79949-56DB-411E-9C7E-6974E6A1573B}" srcOrd="1" destOrd="0" presId="urn:microsoft.com/office/officeart/2005/8/layout/radial5"/>
    <dgm:cxn modelId="{E5570428-E20E-4324-A8BC-76C4AE2F1469}" srcId="{6F63BA95-20B8-4736-BCD8-B40DF213A233}" destId="{91661940-EC68-43ED-B890-112FD43E5C49}" srcOrd="2" destOrd="0" parTransId="{677F6A00-3AFC-4D77-9D90-7CBC4E360917}" sibTransId="{E49821AC-C185-427A-80B3-498641A850E9}"/>
    <dgm:cxn modelId="{E820716D-3336-4629-8ED6-30D576B34673}" type="presOf" srcId="{D5DA773E-A5C1-4C87-89EC-D0E2A7EA0B41}" destId="{F90CC030-AEE6-4ABB-9AE9-869B2F0F35F7}" srcOrd="0" destOrd="0" presId="urn:microsoft.com/office/officeart/2005/8/layout/radial5"/>
    <dgm:cxn modelId="{AD38CC4F-D30A-48A2-A18D-5C86125BDBBA}" type="presOf" srcId="{3B90D94A-9BBA-400E-9671-D755B776367F}" destId="{DB63E4DC-E590-4E4E-8828-1784A8A2CCB3}" srcOrd="0" destOrd="0" presId="urn:microsoft.com/office/officeart/2005/8/layout/radial5"/>
    <dgm:cxn modelId="{3AACF287-0DB5-4A26-8412-7A21D73E9869}" srcId="{6F63BA95-20B8-4736-BCD8-B40DF213A233}" destId="{3ABC356C-A8B8-4FC5-BC84-9F2D463E0AD9}" srcOrd="3" destOrd="0" parTransId="{7AEB15BB-9D11-416F-8354-3327EBE4539A}" sibTransId="{8814F6B7-3B0B-4EE9-B5BA-AED09B158CE6}"/>
    <dgm:cxn modelId="{E7BA1102-AC38-499A-B915-5E43B5A4617B}" type="presOf" srcId="{677F6A00-3AFC-4D77-9D90-7CBC4E360917}" destId="{B189FAB7-D8F2-4915-BD24-1A1E6A337513}" srcOrd="0" destOrd="0" presId="urn:microsoft.com/office/officeart/2005/8/layout/radial5"/>
    <dgm:cxn modelId="{E67E2D36-5BC7-4C67-943E-FD07E993A732}" type="presOf" srcId="{3B90D94A-9BBA-400E-9671-D755B776367F}" destId="{BBAAC961-06B1-4867-9415-EEE3BC175A64}" srcOrd="1" destOrd="0" presId="urn:microsoft.com/office/officeart/2005/8/layout/radial5"/>
    <dgm:cxn modelId="{50237ECA-3A12-4AAC-BCDF-8D5474E8BA61}" type="presOf" srcId="{7AEB15BB-9D11-416F-8354-3327EBE4539A}" destId="{BD00D4C2-D678-4AA6-ADCB-82CE167632A4}" srcOrd="1" destOrd="0" presId="urn:microsoft.com/office/officeart/2005/8/layout/radial5"/>
    <dgm:cxn modelId="{4FF14865-F2DA-4552-B2BB-2DF75295CBBB}" type="presOf" srcId="{6F63BA95-20B8-4736-BCD8-B40DF213A233}" destId="{BF4C85F1-9D79-4B1F-BF0A-5488B579E74D}" srcOrd="0" destOrd="0" presId="urn:microsoft.com/office/officeart/2005/8/layout/radial5"/>
    <dgm:cxn modelId="{62F694A6-21B7-4CA4-8EC9-95F64D4159D0}" type="presOf" srcId="{07A05923-5F0C-4490-B11F-0B2DC298742A}" destId="{A5C4D342-3E8E-4335-A9D1-C2B2095AC0C3}" srcOrd="0" destOrd="0" presId="urn:microsoft.com/office/officeart/2005/8/layout/radial5"/>
    <dgm:cxn modelId="{5FDE83F2-81E2-4012-AFF6-18DF3EA90ED5}" srcId="{BA233994-E9C4-45F5-80B9-40E12D9A08F8}" destId="{6F63BA95-20B8-4736-BCD8-B40DF213A233}" srcOrd="0" destOrd="0" parTransId="{3B60D927-7A15-4283-AB94-5D0B93DBE31A}" sibTransId="{930C9729-E068-47D7-84FA-1A60F1C17972}"/>
    <dgm:cxn modelId="{D29F5C48-E377-4552-B725-E7CDBE502B03}" srcId="{6F63BA95-20B8-4736-BCD8-B40DF213A233}" destId="{1A136FCD-890D-4A0F-9A10-10FDE40CFD7C}" srcOrd="1" destOrd="0" parTransId="{3B90D94A-9BBA-400E-9671-D755B776367F}" sibTransId="{3F1F3CBD-BDAE-4B75-B49B-4A3229BD85F7}"/>
    <dgm:cxn modelId="{F95BF6E7-D607-4C86-A005-F61DDF9428C6}" type="presOf" srcId="{677F6A00-3AFC-4D77-9D90-7CBC4E360917}" destId="{0F7ADFEF-7858-4099-84A2-D0A931800FF4}" srcOrd="1" destOrd="0" presId="urn:microsoft.com/office/officeart/2005/8/layout/radial5"/>
    <dgm:cxn modelId="{6A4361B0-E18F-4A15-9B00-45F294B0B89E}" type="presOf" srcId="{BCF12002-6653-4064-B86C-5E71DF9FE023}" destId="{CED156BB-7043-4C4D-8B29-2980F2D94D81}" srcOrd="0" destOrd="0" presId="urn:microsoft.com/office/officeart/2005/8/layout/radial5"/>
    <dgm:cxn modelId="{1DC4FBBD-AC48-4C95-8812-32CDF25A46EA}" type="presParOf" srcId="{8415D91B-6147-4A44-B687-13C41F95F934}" destId="{BF4C85F1-9D79-4B1F-BF0A-5488B579E74D}" srcOrd="0" destOrd="0" presId="urn:microsoft.com/office/officeart/2005/8/layout/radial5"/>
    <dgm:cxn modelId="{C6DF2C29-E676-4947-8D89-29738A0AA5CB}" type="presParOf" srcId="{8415D91B-6147-4A44-B687-13C41F95F934}" destId="{2C7B8F7B-C3B9-4DDD-90F3-786CEA919CDC}" srcOrd="1" destOrd="0" presId="urn:microsoft.com/office/officeart/2005/8/layout/radial5"/>
    <dgm:cxn modelId="{BD35B363-4246-48DD-A01B-CE39E60F62F0}" type="presParOf" srcId="{2C7B8F7B-C3B9-4DDD-90F3-786CEA919CDC}" destId="{DFD79949-56DB-411E-9C7E-6974E6A1573B}" srcOrd="0" destOrd="0" presId="urn:microsoft.com/office/officeart/2005/8/layout/radial5"/>
    <dgm:cxn modelId="{0F2242D5-1BD7-455B-8546-F4C66D9A6BF2}" type="presParOf" srcId="{8415D91B-6147-4A44-B687-13C41F95F934}" destId="{EEC76B62-F23B-4556-A5A1-82760AD8EC97}" srcOrd="2" destOrd="0" presId="urn:microsoft.com/office/officeart/2005/8/layout/radial5"/>
    <dgm:cxn modelId="{89C5C86C-CE8D-4AC1-926A-41C389BF971C}" type="presParOf" srcId="{8415D91B-6147-4A44-B687-13C41F95F934}" destId="{DB63E4DC-E590-4E4E-8828-1784A8A2CCB3}" srcOrd="3" destOrd="0" presId="urn:microsoft.com/office/officeart/2005/8/layout/radial5"/>
    <dgm:cxn modelId="{12598A9E-5EEF-4430-86CB-7DCE2D34EE23}" type="presParOf" srcId="{DB63E4DC-E590-4E4E-8828-1784A8A2CCB3}" destId="{BBAAC961-06B1-4867-9415-EEE3BC175A64}" srcOrd="0" destOrd="0" presId="urn:microsoft.com/office/officeart/2005/8/layout/radial5"/>
    <dgm:cxn modelId="{46CF9C28-635C-4360-8159-029AF0AA1248}" type="presParOf" srcId="{8415D91B-6147-4A44-B687-13C41F95F934}" destId="{6942B97E-DCD2-4727-989D-FD8C9DEACF36}" srcOrd="4" destOrd="0" presId="urn:microsoft.com/office/officeart/2005/8/layout/radial5"/>
    <dgm:cxn modelId="{8BF6DC14-6EF0-41C8-992B-4B190B29C886}" type="presParOf" srcId="{8415D91B-6147-4A44-B687-13C41F95F934}" destId="{B189FAB7-D8F2-4915-BD24-1A1E6A337513}" srcOrd="5" destOrd="0" presId="urn:microsoft.com/office/officeart/2005/8/layout/radial5"/>
    <dgm:cxn modelId="{4468B0E0-9DA3-490E-9E6E-E2E18706752C}" type="presParOf" srcId="{B189FAB7-D8F2-4915-BD24-1A1E6A337513}" destId="{0F7ADFEF-7858-4099-84A2-D0A931800FF4}" srcOrd="0" destOrd="0" presId="urn:microsoft.com/office/officeart/2005/8/layout/radial5"/>
    <dgm:cxn modelId="{411320DC-5A31-4833-AAD3-28028962837D}" type="presParOf" srcId="{8415D91B-6147-4A44-B687-13C41F95F934}" destId="{7AF6D868-277E-45EA-B8F1-29B0DB882107}" srcOrd="6" destOrd="0" presId="urn:microsoft.com/office/officeart/2005/8/layout/radial5"/>
    <dgm:cxn modelId="{303666B8-BCB3-4CAA-B932-504B90BC9A66}" type="presParOf" srcId="{8415D91B-6147-4A44-B687-13C41F95F934}" destId="{2CAAB03B-5261-40CC-B2F8-902D90945B0D}" srcOrd="7" destOrd="0" presId="urn:microsoft.com/office/officeart/2005/8/layout/radial5"/>
    <dgm:cxn modelId="{83D1862C-2AF6-40B9-B68A-DC36541ADF42}" type="presParOf" srcId="{2CAAB03B-5261-40CC-B2F8-902D90945B0D}" destId="{BD00D4C2-D678-4AA6-ADCB-82CE167632A4}" srcOrd="0" destOrd="0" presId="urn:microsoft.com/office/officeart/2005/8/layout/radial5"/>
    <dgm:cxn modelId="{75CCF7F2-AB45-48F3-90FC-7111A5F1F032}" type="presParOf" srcId="{8415D91B-6147-4A44-B687-13C41F95F934}" destId="{4D39D6FA-3F25-40D6-A840-654AEE09B727}" srcOrd="8" destOrd="0" presId="urn:microsoft.com/office/officeart/2005/8/layout/radial5"/>
    <dgm:cxn modelId="{DBD9926F-0B5E-4279-A1B1-5AD90989875B}" type="presParOf" srcId="{8415D91B-6147-4A44-B687-13C41F95F934}" destId="{49FE868B-6690-484C-9FAF-1E04A40AE6FC}" srcOrd="9" destOrd="0" presId="urn:microsoft.com/office/officeart/2005/8/layout/radial5"/>
    <dgm:cxn modelId="{0510BE23-54DD-40FA-AD76-CC72204C10A9}" type="presParOf" srcId="{49FE868B-6690-484C-9FAF-1E04A40AE6FC}" destId="{F919C7E8-4C5E-4308-99A2-4864AFD8D7F3}" srcOrd="0" destOrd="0" presId="urn:microsoft.com/office/officeart/2005/8/layout/radial5"/>
    <dgm:cxn modelId="{9AAF13BE-07EA-44BF-8D69-70305033A3FA}" type="presParOf" srcId="{8415D91B-6147-4A44-B687-13C41F95F934}" destId="{DCEFF598-E4BE-440F-8DC8-BC03E48C6D4A}" srcOrd="10" destOrd="0" presId="urn:microsoft.com/office/officeart/2005/8/layout/radial5"/>
    <dgm:cxn modelId="{108CF93E-294D-453A-9546-2C5EB0210DF2}" type="presParOf" srcId="{8415D91B-6147-4A44-B687-13C41F95F934}" destId="{4F1BEDD1-D7CD-4473-98B0-DE368E74F84C}" srcOrd="11" destOrd="0" presId="urn:microsoft.com/office/officeart/2005/8/layout/radial5"/>
    <dgm:cxn modelId="{01D4037D-EBF2-4232-ACA5-7561B46C73AA}" type="presParOf" srcId="{4F1BEDD1-D7CD-4473-98B0-DE368E74F84C}" destId="{F49D1F70-E7AF-4B1E-9A6B-41E832BCE02F}" srcOrd="0" destOrd="0" presId="urn:microsoft.com/office/officeart/2005/8/layout/radial5"/>
    <dgm:cxn modelId="{C9E8EC76-0CDD-4505-B77C-4EB88111BCD7}" type="presParOf" srcId="{8415D91B-6147-4A44-B687-13C41F95F934}" destId="{CED156BB-7043-4C4D-8B29-2980F2D94D81}" srcOrd="12" destOrd="0" presId="urn:microsoft.com/office/officeart/2005/8/layout/radial5"/>
    <dgm:cxn modelId="{58ACD31F-DB0D-4F5E-8844-FFE2C95AAC88}" type="presParOf" srcId="{8415D91B-6147-4A44-B687-13C41F95F934}" destId="{F90CC030-AEE6-4ABB-9AE9-869B2F0F35F7}" srcOrd="13" destOrd="0" presId="urn:microsoft.com/office/officeart/2005/8/layout/radial5"/>
    <dgm:cxn modelId="{29AA31AF-3B5C-4832-A5A0-424D394AC981}" type="presParOf" srcId="{F90CC030-AEE6-4ABB-9AE9-869B2F0F35F7}" destId="{91C01448-29BC-443F-8395-A9720EDE48C2}" srcOrd="0" destOrd="0" presId="urn:microsoft.com/office/officeart/2005/8/layout/radial5"/>
    <dgm:cxn modelId="{477AFF02-D30A-442C-ADFF-F18E627769EB}" type="presParOf" srcId="{8415D91B-6147-4A44-B687-13C41F95F934}" destId="{7C701DE9-89D7-4966-8672-9F62B6C8B2B4}" srcOrd="14" destOrd="0" presId="urn:microsoft.com/office/officeart/2005/8/layout/radial5"/>
    <dgm:cxn modelId="{8BE82113-6F8A-45CC-A424-03920E14ECE0}" type="presParOf" srcId="{8415D91B-6147-4A44-B687-13C41F95F934}" destId="{3176A4E2-BF1E-454D-962B-DBF5E7A55AC6}" srcOrd="15" destOrd="0" presId="urn:microsoft.com/office/officeart/2005/8/layout/radial5"/>
    <dgm:cxn modelId="{249AE287-40FF-4D43-BBB0-0348FF26308D}" type="presParOf" srcId="{3176A4E2-BF1E-454D-962B-DBF5E7A55AC6}" destId="{291E7D88-BDC0-4CA9-A916-9999995CD2DF}" srcOrd="0" destOrd="0" presId="urn:microsoft.com/office/officeart/2005/8/layout/radial5"/>
    <dgm:cxn modelId="{C11FEBF9-A5A7-43E5-911A-D33359E788E8}" type="presParOf" srcId="{8415D91B-6147-4A44-B687-13C41F95F934}" destId="{A5C4D342-3E8E-4335-A9D1-C2B2095AC0C3}" srcOrd="16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F4C85F1-9D79-4B1F-BF0A-5488B579E74D}">
      <dsp:nvSpPr>
        <dsp:cNvPr id="0" name=""/>
        <dsp:cNvSpPr/>
      </dsp:nvSpPr>
      <dsp:spPr>
        <a:xfrm>
          <a:off x="3329191" y="2321079"/>
          <a:ext cx="1076277" cy="107627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600" kern="1200" dirty="0">
              <a:solidFill>
                <a:schemeClr val="bg1"/>
              </a:solidFill>
              <a:hlinkClick xmlns:r="http://schemas.openxmlformats.org/officeDocument/2006/relationships" r:id="" action="ppaction://hlinkshowjump?jump=nextslide"/>
            </a:rPr>
            <a:t>UEPS</a:t>
          </a:r>
          <a:endParaRPr lang="pt-BR" sz="2600" kern="1200" dirty="0">
            <a:solidFill>
              <a:schemeClr val="bg1"/>
            </a:solidFill>
          </a:endParaRPr>
        </a:p>
      </dsp:txBody>
      <dsp:txXfrm>
        <a:off x="3329191" y="2321079"/>
        <a:ext cx="1076277" cy="1076277"/>
      </dsp:txXfrm>
    </dsp:sp>
    <dsp:sp modelId="{2C7B8F7B-C3B9-4DDD-90F3-786CEA919CDC}">
      <dsp:nvSpPr>
        <dsp:cNvPr id="0" name=""/>
        <dsp:cNvSpPr/>
      </dsp:nvSpPr>
      <dsp:spPr>
        <a:xfrm rot="16233251">
          <a:off x="3619811" y="1667292"/>
          <a:ext cx="514556" cy="365934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1000" kern="1200"/>
        </a:p>
      </dsp:txBody>
      <dsp:txXfrm rot="16233251">
        <a:off x="3619811" y="1667292"/>
        <a:ext cx="514556" cy="365934"/>
      </dsp:txXfrm>
    </dsp:sp>
    <dsp:sp modelId="{EEC76B62-F23B-4556-A5A1-82760AD8EC97}">
      <dsp:nvSpPr>
        <dsp:cNvPr id="0" name=""/>
        <dsp:cNvSpPr/>
      </dsp:nvSpPr>
      <dsp:spPr>
        <a:xfrm>
          <a:off x="3215758" y="4974"/>
          <a:ext cx="1345346" cy="134534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000" kern="1200" dirty="0">
              <a:solidFill>
                <a:schemeClr val="bg1"/>
              </a:solidFill>
              <a:hlinkClick xmlns:r="http://schemas.openxmlformats.org/officeDocument/2006/relationships" r:id="" action="ppaction://hlinksldjump"/>
            </a:rPr>
            <a:t>1-DEFINIR TÓPICO</a:t>
          </a:r>
          <a:endParaRPr lang="pt-BR" sz="1000" kern="1200" dirty="0">
            <a:solidFill>
              <a:schemeClr val="bg1"/>
            </a:solidFill>
          </a:endParaRPr>
        </a:p>
      </dsp:txBody>
      <dsp:txXfrm>
        <a:off x="3215758" y="4974"/>
        <a:ext cx="1345346" cy="1345346"/>
      </dsp:txXfrm>
    </dsp:sp>
    <dsp:sp modelId="{DB63E4DC-E590-4E4E-8828-1784A8A2CCB3}">
      <dsp:nvSpPr>
        <dsp:cNvPr id="0" name=""/>
        <dsp:cNvSpPr/>
      </dsp:nvSpPr>
      <dsp:spPr>
        <a:xfrm rot="18946572">
          <a:off x="4334877" y="1965335"/>
          <a:ext cx="525793" cy="365934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1000" kern="1200"/>
        </a:p>
      </dsp:txBody>
      <dsp:txXfrm rot="18946572">
        <a:off x="4334877" y="1965335"/>
        <a:ext cx="525793" cy="365934"/>
      </dsp:txXfrm>
    </dsp:sp>
    <dsp:sp modelId="{6942B97E-DCD2-4727-989D-FD8C9DEACF36}">
      <dsp:nvSpPr>
        <dsp:cNvPr id="0" name=""/>
        <dsp:cNvSpPr/>
      </dsp:nvSpPr>
      <dsp:spPr>
        <a:xfrm>
          <a:off x="4773283" y="650122"/>
          <a:ext cx="1345346" cy="1345346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800" kern="1200" dirty="0">
              <a:hlinkClick xmlns:r="http://schemas.openxmlformats.org/officeDocument/2006/relationships" r:id="" action="ppaction://hlinksldjump"/>
            </a:rPr>
            <a:t>2-CRIAR E PROPOR  SITUAÇÕES E QUESTIONAMENTOS</a:t>
          </a:r>
          <a:endParaRPr lang="pt-BR" sz="800" kern="1200" dirty="0"/>
        </a:p>
      </dsp:txBody>
      <dsp:txXfrm>
        <a:off x="4773283" y="650122"/>
        <a:ext cx="1345346" cy="1345346"/>
      </dsp:txXfrm>
    </dsp:sp>
    <dsp:sp modelId="{B189FAB7-D8F2-4915-BD24-1A1E6A337513}">
      <dsp:nvSpPr>
        <dsp:cNvPr id="0" name=""/>
        <dsp:cNvSpPr/>
      </dsp:nvSpPr>
      <dsp:spPr>
        <a:xfrm rot="32620">
          <a:off x="4628296" y="2686019"/>
          <a:ext cx="536922" cy="365934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1000" kern="1200"/>
        </a:p>
      </dsp:txBody>
      <dsp:txXfrm rot="32620">
        <a:off x="4628296" y="2686019"/>
        <a:ext cx="536922" cy="365934"/>
      </dsp:txXfrm>
    </dsp:sp>
    <dsp:sp modelId="{7AF6D868-277E-45EA-B8F1-29B0DB882107}">
      <dsp:nvSpPr>
        <dsp:cNvPr id="0" name=""/>
        <dsp:cNvSpPr/>
      </dsp:nvSpPr>
      <dsp:spPr>
        <a:xfrm>
          <a:off x="5418430" y="2207646"/>
          <a:ext cx="1345346" cy="1345346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000" kern="1200" dirty="0">
              <a:hlinkClick xmlns:r="http://schemas.openxmlformats.org/officeDocument/2006/relationships" r:id="" action="ppaction://hlinksldjump"/>
            </a:rPr>
            <a:t>3- SITUAÇÕES PROBLEMA</a:t>
          </a:r>
          <a:endParaRPr lang="pt-BR" sz="1000" kern="1200" dirty="0"/>
        </a:p>
      </dsp:txBody>
      <dsp:txXfrm>
        <a:off x="5418430" y="2207646"/>
        <a:ext cx="1345346" cy="1345346"/>
      </dsp:txXfrm>
    </dsp:sp>
    <dsp:sp modelId="{2CAAB03B-5261-40CC-B2F8-902D90945B0D}">
      <dsp:nvSpPr>
        <dsp:cNvPr id="0" name=""/>
        <dsp:cNvSpPr/>
      </dsp:nvSpPr>
      <dsp:spPr>
        <a:xfrm rot="2700000">
          <a:off x="4327490" y="3407162"/>
          <a:ext cx="541502" cy="36593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1000" kern="1200"/>
        </a:p>
      </dsp:txBody>
      <dsp:txXfrm rot="2700000">
        <a:off x="4327490" y="3407162"/>
        <a:ext cx="541502" cy="365934"/>
      </dsp:txXfrm>
    </dsp:sp>
    <dsp:sp modelId="{4D39D6FA-3F25-40D6-A840-654AEE09B727}">
      <dsp:nvSpPr>
        <dsp:cNvPr id="0" name=""/>
        <dsp:cNvSpPr/>
      </dsp:nvSpPr>
      <dsp:spPr>
        <a:xfrm>
          <a:off x="4773283" y="3765171"/>
          <a:ext cx="1345346" cy="1345346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000" kern="1200" dirty="0">
              <a:hlinkClick xmlns:r="http://schemas.openxmlformats.org/officeDocument/2006/relationships" r:id="" action="ppaction://hlinksldjump"/>
            </a:rPr>
            <a:t>4- APRESENTAR O NOVO CONHECIMENTO</a:t>
          </a:r>
          <a:endParaRPr lang="pt-BR" sz="1000" kern="1200" dirty="0"/>
        </a:p>
      </dsp:txBody>
      <dsp:txXfrm>
        <a:off x="4773283" y="3765171"/>
        <a:ext cx="1345346" cy="1345346"/>
      </dsp:txXfrm>
    </dsp:sp>
    <dsp:sp modelId="{49FE868B-6690-484C-9FAF-1E04A40AE6FC}">
      <dsp:nvSpPr>
        <dsp:cNvPr id="0" name=""/>
        <dsp:cNvSpPr/>
      </dsp:nvSpPr>
      <dsp:spPr>
        <a:xfrm rot="5367380">
          <a:off x="3608637" y="3705678"/>
          <a:ext cx="536922" cy="365934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1000" kern="1200"/>
        </a:p>
      </dsp:txBody>
      <dsp:txXfrm rot="5367380">
        <a:off x="3608637" y="3705678"/>
        <a:ext cx="536922" cy="365934"/>
      </dsp:txXfrm>
    </dsp:sp>
    <dsp:sp modelId="{DCEFF598-E4BE-440F-8DC8-BC03E48C6D4A}">
      <dsp:nvSpPr>
        <dsp:cNvPr id="0" name=""/>
        <dsp:cNvSpPr/>
      </dsp:nvSpPr>
      <dsp:spPr>
        <a:xfrm>
          <a:off x="3215758" y="4410318"/>
          <a:ext cx="1345346" cy="1345346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000" kern="1200" dirty="0">
              <a:hlinkClick xmlns:r="http://schemas.openxmlformats.org/officeDocument/2006/relationships" r:id="" action="ppaction://hlinksldjump"/>
            </a:rPr>
            <a:t>5- RETOMAR ASPECTOS INICIAIS</a:t>
          </a:r>
          <a:endParaRPr lang="pt-BR" sz="1000" kern="1200" dirty="0"/>
        </a:p>
      </dsp:txBody>
      <dsp:txXfrm>
        <a:off x="3215758" y="4410318"/>
        <a:ext cx="1345346" cy="1345346"/>
      </dsp:txXfrm>
    </dsp:sp>
    <dsp:sp modelId="{4F1BEDD1-D7CD-4473-98B0-DE368E74F84C}">
      <dsp:nvSpPr>
        <dsp:cNvPr id="0" name=""/>
        <dsp:cNvSpPr/>
      </dsp:nvSpPr>
      <dsp:spPr>
        <a:xfrm rot="8053428">
          <a:off x="2893517" y="3406695"/>
          <a:ext cx="525793" cy="365934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1000" kern="1200"/>
        </a:p>
      </dsp:txBody>
      <dsp:txXfrm rot="8053428">
        <a:off x="2893517" y="3406695"/>
        <a:ext cx="525793" cy="365934"/>
      </dsp:txXfrm>
    </dsp:sp>
    <dsp:sp modelId="{CED156BB-7043-4C4D-8B29-2980F2D94D81}">
      <dsp:nvSpPr>
        <dsp:cNvPr id="0" name=""/>
        <dsp:cNvSpPr/>
      </dsp:nvSpPr>
      <dsp:spPr>
        <a:xfrm>
          <a:off x="1658234" y="3765171"/>
          <a:ext cx="1345346" cy="134534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000" kern="1200" dirty="0">
              <a:hlinkClick xmlns:r="http://schemas.openxmlformats.org/officeDocument/2006/relationships" r:id="" action="ppaction://hlinksldjump"/>
            </a:rPr>
            <a:t>6- DAR  CONTINUIDADE A DIFERENCIAÇÃO PROGRESSIVA</a:t>
          </a:r>
          <a:endParaRPr lang="pt-BR" sz="1000" kern="1200" dirty="0"/>
        </a:p>
      </dsp:txBody>
      <dsp:txXfrm>
        <a:off x="1658234" y="3765171"/>
        <a:ext cx="1345346" cy="1345346"/>
      </dsp:txXfrm>
    </dsp:sp>
    <dsp:sp modelId="{F90CC030-AEE6-4ABB-9AE9-869B2F0F35F7}">
      <dsp:nvSpPr>
        <dsp:cNvPr id="0" name=""/>
        <dsp:cNvSpPr/>
      </dsp:nvSpPr>
      <dsp:spPr>
        <a:xfrm rot="10766749">
          <a:off x="2601093" y="2686010"/>
          <a:ext cx="514556" cy="365934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1000" kern="1200"/>
        </a:p>
      </dsp:txBody>
      <dsp:txXfrm rot="10766749">
        <a:off x="2601093" y="2686010"/>
        <a:ext cx="514556" cy="365934"/>
      </dsp:txXfrm>
    </dsp:sp>
    <dsp:sp modelId="{7C701DE9-89D7-4966-8672-9F62B6C8B2B4}">
      <dsp:nvSpPr>
        <dsp:cNvPr id="0" name=""/>
        <dsp:cNvSpPr/>
      </dsp:nvSpPr>
      <dsp:spPr>
        <a:xfrm>
          <a:off x="1013086" y="2207646"/>
          <a:ext cx="1345346" cy="1345346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000" kern="1200" dirty="0">
              <a:hlinkClick xmlns:r="http://schemas.openxmlformats.org/officeDocument/2006/relationships" r:id="" action="ppaction://hlinksldjump"/>
            </a:rPr>
            <a:t>7- AVALIAÇÃO AO LONGO DA UEPS</a:t>
          </a:r>
          <a:endParaRPr lang="pt-BR" sz="1000" kern="1200" dirty="0"/>
        </a:p>
      </dsp:txBody>
      <dsp:txXfrm>
        <a:off x="1013086" y="2207646"/>
        <a:ext cx="1345346" cy="1345346"/>
      </dsp:txXfrm>
    </dsp:sp>
    <dsp:sp modelId="{3176A4E2-BF1E-454D-962B-DBF5E7A55AC6}">
      <dsp:nvSpPr>
        <dsp:cNvPr id="0" name=""/>
        <dsp:cNvSpPr/>
      </dsp:nvSpPr>
      <dsp:spPr>
        <a:xfrm rot="13500000">
          <a:off x="2901953" y="1965808"/>
          <a:ext cx="509869" cy="365934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1000" kern="1200"/>
        </a:p>
      </dsp:txBody>
      <dsp:txXfrm rot="13500000">
        <a:off x="2901953" y="1965808"/>
        <a:ext cx="509869" cy="365934"/>
      </dsp:txXfrm>
    </dsp:sp>
    <dsp:sp modelId="{A5C4D342-3E8E-4335-A9D1-C2B2095AC0C3}">
      <dsp:nvSpPr>
        <dsp:cNvPr id="0" name=""/>
        <dsp:cNvSpPr/>
      </dsp:nvSpPr>
      <dsp:spPr>
        <a:xfrm>
          <a:off x="1658234" y="650122"/>
          <a:ext cx="1345346" cy="1345346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000" kern="1200" dirty="0">
              <a:hlinkClick xmlns:r="http://schemas.openxmlformats.org/officeDocument/2006/relationships" r:id="" action="ppaction://hlinksldjump"/>
            </a:rPr>
            <a:t>8- EVIDÊNCIAS SE HOUVE APRENDIZAGEM SIGNIFICATIVA</a:t>
          </a:r>
          <a:endParaRPr lang="pt-BR" sz="1000" kern="1200" dirty="0"/>
        </a:p>
      </dsp:txBody>
      <dsp:txXfrm>
        <a:off x="1658234" y="650122"/>
        <a:ext cx="1345346" cy="134534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81.emf"/><Relationship Id="rId1" Type="http://schemas.openxmlformats.org/officeDocument/2006/relationships/image" Target="../media/image80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50D1B5-DDE8-433C-BB61-8808BEDD44E7}" type="datetimeFigureOut">
              <a:rPr lang="pt-BR" smtClean="0"/>
              <a:pPr/>
              <a:t>11/05/2019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94E7E7-3D14-4CAB-AA54-BD4AC0B88523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40622381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E0C91-336C-4B68-8252-4CB2C5F73895}" type="datetimeFigureOut">
              <a:rPr lang="pt-BR" smtClean="0"/>
              <a:pPr/>
              <a:t>11/05/2019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CA8C7-3F23-4D7C-8D03-1D46DA05D79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E0C91-336C-4B68-8252-4CB2C5F73895}" type="datetimeFigureOut">
              <a:rPr lang="pt-BR" smtClean="0"/>
              <a:pPr/>
              <a:t>11/05/2019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CA8C7-3F23-4D7C-8D03-1D46DA05D79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E0C91-336C-4B68-8252-4CB2C5F73895}" type="datetimeFigureOut">
              <a:rPr lang="pt-BR" smtClean="0"/>
              <a:pPr/>
              <a:t>11/05/2019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CA8C7-3F23-4D7C-8D03-1D46DA05D79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E0C91-336C-4B68-8252-4CB2C5F73895}" type="datetimeFigureOut">
              <a:rPr lang="pt-BR" smtClean="0"/>
              <a:pPr/>
              <a:t>11/05/2019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CA8C7-3F23-4D7C-8D03-1D46DA05D79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E0C91-336C-4B68-8252-4CB2C5F73895}" type="datetimeFigureOut">
              <a:rPr lang="pt-BR" smtClean="0"/>
              <a:pPr/>
              <a:t>11/05/2019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CA8C7-3F23-4D7C-8D03-1D46DA05D79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E0C91-336C-4B68-8252-4CB2C5F73895}" type="datetimeFigureOut">
              <a:rPr lang="pt-BR" smtClean="0"/>
              <a:pPr/>
              <a:t>11/05/2019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CA8C7-3F23-4D7C-8D03-1D46DA05D79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E0C91-336C-4B68-8252-4CB2C5F73895}" type="datetimeFigureOut">
              <a:rPr lang="pt-BR" smtClean="0"/>
              <a:pPr/>
              <a:t>11/05/2019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CA8C7-3F23-4D7C-8D03-1D46DA05D79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E0C91-336C-4B68-8252-4CB2C5F73895}" type="datetimeFigureOut">
              <a:rPr lang="pt-BR" smtClean="0"/>
              <a:pPr/>
              <a:t>11/05/2019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CA8C7-3F23-4D7C-8D03-1D46DA05D79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E0C91-336C-4B68-8252-4CB2C5F73895}" type="datetimeFigureOut">
              <a:rPr lang="pt-BR" smtClean="0"/>
              <a:pPr/>
              <a:t>11/05/2019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CA8C7-3F23-4D7C-8D03-1D46DA05D79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E0C91-336C-4B68-8252-4CB2C5F73895}" type="datetimeFigureOut">
              <a:rPr lang="pt-BR" smtClean="0"/>
              <a:pPr/>
              <a:t>11/05/2019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CA8C7-3F23-4D7C-8D03-1D46DA05D79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E0C91-336C-4B68-8252-4CB2C5F73895}" type="datetimeFigureOut">
              <a:rPr lang="pt-BR" smtClean="0"/>
              <a:pPr/>
              <a:t>11/05/2019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CA8C7-3F23-4D7C-8D03-1D46DA05D79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8E0C91-336C-4B68-8252-4CB2C5F73895}" type="datetimeFigureOut">
              <a:rPr lang="pt-BR" smtClean="0"/>
              <a:pPr/>
              <a:t>11/05/2019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CCA8C7-3F23-4D7C-8D03-1D46DA05D79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39.xml"/><Relationship Id="rId13" Type="http://schemas.openxmlformats.org/officeDocument/2006/relationships/slide" Target="slide56.xml"/><Relationship Id="rId3" Type="http://schemas.openxmlformats.org/officeDocument/2006/relationships/slide" Target="slide6.xml"/><Relationship Id="rId7" Type="http://schemas.openxmlformats.org/officeDocument/2006/relationships/slide" Target="slide38.xml"/><Relationship Id="rId12" Type="http://schemas.openxmlformats.org/officeDocument/2006/relationships/slide" Target="slide53.xml"/><Relationship Id="rId2" Type="http://schemas.openxmlformats.org/officeDocument/2006/relationships/slide" Target="slide5.xml"/><Relationship Id="rId16" Type="http://schemas.openxmlformats.org/officeDocument/2006/relationships/slide" Target="slide68.xml"/><Relationship Id="rId1" Type="http://schemas.openxmlformats.org/officeDocument/2006/relationships/slideLayout" Target="../slideLayouts/slideLayout7.xml"/><Relationship Id="rId6" Type="http://schemas.openxmlformats.org/officeDocument/2006/relationships/slide" Target="slide24.xml"/><Relationship Id="rId11" Type="http://schemas.openxmlformats.org/officeDocument/2006/relationships/slide" Target="slide50.xml"/><Relationship Id="rId5" Type="http://schemas.openxmlformats.org/officeDocument/2006/relationships/slide" Target="slide20.xml"/><Relationship Id="rId15" Type="http://schemas.openxmlformats.org/officeDocument/2006/relationships/slide" Target="slide66.xml"/><Relationship Id="rId10" Type="http://schemas.openxmlformats.org/officeDocument/2006/relationships/slide" Target="slide43.xml"/><Relationship Id="rId4" Type="http://schemas.openxmlformats.org/officeDocument/2006/relationships/slide" Target="slide16.xml"/><Relationship Id="rId9" Type="http://schemas.openxmlformats.org/officeDocument/2006/relationships/slide" Target="slide40.xml"/><Relationship Id="rId14" Type="http://schemas.openxmlformats.org/officeDocument/2006/relationships/slide" Target="slide6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e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emf"/><Relationship Id="rId3" Type="http://schemas.openxmlformats.org/officeDocument/2006/relationships/diagramLayout" Target="../diagrams/layout1.xml"/><Relationship Id="rId7" Type="http://schemas.openxmlformats.org/officeDocument/2006/relationships/slide" Target="slide3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8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emf"/><Relationship Id="rId4" Type="http://schemas.openxmlformats.org/officeDocument/2006/relationships/slide" Target="slide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" Target="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" Target="slide1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22.xml"/><Relationship Id="rId2" Type="http://schemas.openxmlformats.org/officeDocument/2006/relationships/slide" Target="slide2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emf"/><Relationship Id="rId5" Type="http://schemas.openxmlformats.org/officeDocument/2006/relationships/slide" Target="slide3.xml"/><Relationship Id="rId4" Type="http://schemas.openxmlformats.org/officeDocument/2006/relationships/slide" Target="slide2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" Target="slide2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" Target="slide20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" Target="slide20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em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slide" Target="slide31.xml"/><Relationship Id="rId3" Type="http://schemas.openxmlformats.org/officeDocument/2006/relationships/slide" Target="slide27.xml"/><Relationship Id="rId7" Type="http://schemas.openxmlformats.org/officeDocument/2006/relationships/slide" Target="slide30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slide" Target="slide32.xml"/><Relationship Id="rId5" Type="http://schemas.openxmlformats.org/officeDocument/2006/relationships/slide" Target="slide29.xml"/><Relationship Id="rId4" Type="http://schemas.openxmlformats.org/officeDocument/2006/relationships/slide" Target="slide28.xml"/><Relationship Id="rId9" Type="http://schemas.openxmlformats.org/officeDocument/2006/relationships/slide" Target="slide33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gif"/><Relationship Id="rId7" Type="http://schemas.openxmlformats.org/officeDocument/2006/relationships/image" Target="../media/image15.jpeg"/><Relationship Id="rId12" Type="http://schemas.openxmlformats.org/officeDocument/2006/relationships/slide" Target="slide25.xml"/><Relationship Id="rId2" Type="http://schemas.openxmlformats.org/officeDocument/2006/relationships/slide" Target="slide3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5" Type="http://schemas.openxmlformats.org/officeDocument/2006/relationships/image" Target="../media/image13.jpe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slide" Target="slide34.xml"/><Relationship Id="rId3" Type="http://schemas.openxmlformats.org/officeDocument/2006/relationships/image" Target="../media/image21.jpeg"/><Relationship Id="rId7" Type="http://schemas.openxmlformats.org/officeDocument/2006/relationships/image" Target="../media/image25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10" Type="http://schemas.openxmlformats.org/officeDocument/2006/relationships/slide" Target="slide25.xml"/><Relationship Id="rId4" Type="http://schemas.openxmlformats.org/officeDocument/2006/relationships/image" Target="../media/image22.jpeg"/><Relationship Id="rId9" Type="http://schemas.openxmlformats.org/officeDocument/2006/relationships/image" Target="../media/image10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gif"/><Relationship Id="rId7" Type="http://schemas.openxmlformats.org/officeDocument/2006/relationships/image" Target="../media/image30.png"/><Relationship Id="rId2" Type="http://schemas.openxmlformats.org/officeDocument/2006/relationships/slide" Target="slide3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Relationship Id="rId9" Type="http://schemas.openxmlformats.org/officeDocument/2006/relationships/slide" Target="slide25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slide" Target="slide25.xml"/><Relationship Id="rId3" Type="http://schemas.openxmlformats.org/officeDocument/2006/relationships/image" Target="../media/image32.gif"/><Relationship Id="rId7" Type="http://schemas.openxmlformats.org/officeDocument/2006/relationships/image" Target="../media/image35.png"/><Relationship Id="rId2" Type="http://schemas.openxmlformats.org/officeDocument/2006/relationships/slide" Target="slide3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24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36.gif"/><Relationship Id="rId7" Type="http://schemas.openxmlformats.org/officeDocument/2006/relationships/image" Target="../media/image40.png"/><Relationship Id="rId2" Type="http://schemas.openxmlformats.org/officeDocument/2006/relationships/slide" Target="slide3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10" Type="http://schemas.openxmlformats.org/officeDocument/2006/relationships/slide" Target="slide25.xml"/><Relationship Id="rId4" Type="http://schemas.openxmlformats.org/officeDocument/2006/relationships/image" Target="../media/image37.png"/><Relationship Id="rId9" Type="http://schemas.openxmlformats.org/officeDocument/2006/relationships/image" Target="../media/image42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43.gif"/><Relationship Id="rId7" Type="http://schemas.openxmlformats.org/officeDocument/2006/relationships/image" Target="../media/image47.png"/><Relationship Id="rId2" Type="http://schemas.openxmlformats.org/officeDocument/2006/relationships/slide" Target="slide3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Relationship Id="rId9" Type="http://schemas.openxmlformats.org/officeDocument/2006/relationships/slide" Target="slide25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3" Type="http://schemas.openxmlformats.org/officeDocument/2006/relationships/image" Target="../media/image49.gif"/><Relationship Id="rId7" Type="http://schemas.openxmlformats.org/officeDocument/2006/relationships/image" Target="../media/image53.png"/><Relationship Id="rId2" Type="http://schemas.openxmlformats.org/officeDocument/2006/relationships/slide" Target="slide3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jpeg"/><Relationship Id="rId11" Type="http://schemas.openxmlformats.org/officeDocument/2006/relationships/slide" Target="slide25.xml"/><Relationship Id="rId5" Type="http://schemas.openxmlformats.org/officeDocument/2006/relationships/image" Target="../media/image51.jpeg"/><Relationship Id="rId10" Type="http://schemas.openxmlformats.org/officeDocument/2006/relationships/image" Target="../media/image56.png"/><Relationship Id="rId4" Type="http://schemas.openxmlformats.org/officeDocument/2006/relationships/image" Target="../media/image50.jpeg"/><Relationship Id="rId9" Type="http://schemas.openxmlformats.org/officeDocument/2006/relationships/image" Target="../media/image5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slide" Target="slide37.xml"/><Relationship Id="rId1" Type="http://schemas.openxmlformats.org/officeDocument/2006/relationships/slideLayout" Target="../slideLayouts/slideLayout7.xml"/><Relationship Id="rId6" Type="http://schemas.openxmlformats.org/officeDocument/2006/relationships/slide" Target="slide25.xml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gif"/><Relationship Id="rId3" Type="http://schemas.openxmlformats.org/officeDocument/2006/relationships/image" Target="../media/image61.jpeg"/><Relationship Id="rId7" Type="http://schemas.openxmlformats.org/officeDocument/2006/relationships/image" Target="../media/image11.gif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jpeg"/><Relationship Id="rId5" Type="http://schemas.openxmlformats.org/officeDocument/2006/relationships/image" Target="../media/image63.jpeg"/><Relationship Id="rId4" Type="http://schemas.openxmlformats.org/officeDocument/2006/relationships/image" Target="../media/image62.jpeg"/><Relationship Id="rId9" Type="http://schemas.openxmlformats.org/officeDocument/2006/relationships/slide" Target="slide25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slide" Target="slide25.xml"/><Relationship Id="rId3" Type="http://schemas.openxmlformats.org/officeDocument/2006/relationships/image" Target="../media/image67.jpeg"/><Relationship Id="rId7" Type="http://schemas.openxmlformats.org/officeDocument/2006/relationships/image" Target="../media/image69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gif"/><Relationship Id="rId5" Type="http://schemas.openxmlformats.org/officeDocument/2006/relationships/image" Target="../media/image49.gif"/><Relationship Id="rId4" Type="http://schemas.openxmlformats.org/officeDocument/2006/relationships/image" Target="../media/image68.jpe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slide" Target="slide25.xml"/><Relationship Id="rId3" Type="http://schemas.openxmlformats.org/officeDocument/2006/relationships/image" Target="../media/image70.jpeg"/><Relationship Id="rId7" Type="http://schemas.openxmlformats.org/officeDocument/2006/relationships/image" Target="../media/image43.gif"/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3.jpeg"/><Relationship Id="rId5" Type="http://schemas.openxmlformats.org/officeDocument/2006/relationships/image" Target="../media/image72.jpeg"/><Relationship Id="rId4" Type="http://schemas.openxmlformats.org/officeDocument/2006/relationships/image" Target="../media/image71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7" Type="http://schemas.openxmlformats.org/officeDocument/2006/relationships/slide" Target="slide25.xml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gif"/><Relationship Id="rId5" Type="http://schemas.openxmlformats.org/officeDocument/2006/relationships/image" Target="../media/image57.gif"/><Relationship Id="rId4" Type="http://schemas.openxmlformats.org/officeDocument/2006/relationships/image" Target="../media/image76.jpe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9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" Target="slide46.xml"/><Relationship Id="rId7" Type="http://schemas.openxmlformats.org/officeDocument/2006/relationships/image" Target="../media/image4.emf"/><Relationship Id="rId2" Type="http://schemas.openxmlformats.org/officeDocument/2006/relationships/slide" Target="slide45.xml"/><Relationship Id="rId1" Type="http://schemas.openxmlformats.org/officeDocument/2006/relationships/slideLayout" Target="../slideLayouts/slideLayout2.xml"/><Relationship Id="rId6" Type="http://schemas.openxmlformats.org/officeDocument/2006/relationships/slide" Target="slide3.xml"/><Relationship Id="rId5" Type="http://schemas.openxmlformats.org/officeDocument/2006/relationships/slide" Target="slide48.xml"/><Relationship Id="rId4" Type="http://schemas.openxmlformats.org/officeDocument/2006/relationships/slide" Target="slide4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slide" Target="slide43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Documento_do_Microsoft_Office_Word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slide" Target="slide43.xml"/><Relationship Id="rId4" Type="http://schemas.openxmlformats.org/officeDocument/2006/relationships/package" Target="../embeddings/Documento_do_Microsoft_Office_Word2.docx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slide" Target="slide43.xml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slide" Target="slide43.xml"/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7.xml"/><Relationship Id="rId4" Type="http://schemas.openxmlformats.org/officeDocument/2006/relationships/slide" Target="slide43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slide" Target="slide52.xml"/><Relationship Id="rId2" Type="http://schemas.openxmlformats.org/officeDocument/2006/relationships/slide" Target="slide5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emf"/><Relationship Id="rId4" Type="http://schemas.openxmlformats.org/officeDocument/2006/relationships/slide" Target="slide3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slide" Target="slide50.xml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slide" Target="slide50.xml"/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slide" Target="slide55.xml"/><Relationship Id="rId2" Type="http://schemas.openxmlformats.org/officeDocument/2006/relationships/slide" Target="slide5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emf"/><Relationship Id="rId4" Type="http://schemas.openxmlformats.org/officeDocument/2006/relationships/slide" Target="slide3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slide" Target="slide53.xml"/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slide" Target="slide50.xml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emf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emf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0.jpeg"/><Relationship Id="rId5" Type="http://schemas.openxmlformats.org/officeDocument/2006/relationships/image" Target="../media/image99.jpeg"/><Relationship Id="rId4" Type="http://schemas.openxmlformats.org/officeDocument/2006/relationships/image" Target="../media/image4.emf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0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2.png"/><Relationship Id="rId4" Type="http://schemas.openxmlformats.org/officeDocument/2006/relationships/image" Target="../media/image4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3568" y="1062429"/>
            <a:ext cx="7772400" cy="1070428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</a:pPr>
            <a:r>
              <a:rPr lang="pt-BR" sz="2000" b="1" dirty="0">
                <a:solidFill>
                  <a:srgbClr val="00000A"/>
                </a:solidFill>
                <a:latin typeface="Arial"/>
                <a:ea typeface="Arial"/>
                <a:cs typeface="Calibri"/>
              </a:rPr>
              <a:t>MESTRADO PROFISSIONAL EM ENSINO DE CIÊNCIAS</a:t>
            </a:r>
            <a:r>
              <a:rPr lang="pt-BR" sz="2000" dirty="0">
                <a:solidFill>
                  <a:srgbClr val="00000A"/>
                </a:solidFill>
                <a:latin typeface="Arial"/>
                <a:ea typeface="Arial"/>
                <a:cs typeface="Calibri"/>
              </a:rPr>
              <a:t> </a:t>
            </a:r>
            <a:r>
              <a:rPr lang="pt-BR" sz="2000" dirty="0">
                <a:solidFill>
                  <a:srgbClr val="00000A"/>
                </a:solidFill>
                <a:ea typeface="Calibri"/>
                <a:cs typeface="Calibri"/>
              </a:rPr>
              <a:t/>
            </a:r>
            <a:br>
              <a:rPr lang="pt-BR" sz="2000" dirty="0">
                <a:solidFill>
                  <a:srgbClr val="00000A"/>
                </a:solidFill>
                <a:ea typeface="Calibri"/>
                <a:cs typeface="Calibri"/>
              </a:rPr>
            </a:br>
            <a:endParaRPr lang="pt-BR" sz="2000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971600" y="2204864"/>
            <a:ext cx="6656784" cy="1368152"/>
          </a:xfrm>
        </p:spPr>
        <p:txBody>
          <a:bodyPr>
            <a:normAutofit fontScale="62500" lnSpcReduction="20000"/>
          </a:bodyPr>
          <a:lstStyle/>
          <a:p>
            <a:pPr>
              <a:lnSpc>
                <a:spcPct val="150000"/>
              </a:lnSpc>
            </a:pPr>
            <a:r>
              <a:rPr lang="pt-BR" b="1" dirty="0" smtClean="0">
                <a:solidFill>
                  <a:srgbClr val="00000A"/>
                </a:solidFill>
                <a:latin typeface="Arial"/>
                <a:ea typeface="Arial"/>
                <a:cs typeface="Calibri"/>
              </a:rPr>
              <a:t>INTRODUÇÃO </a:t>
            </a:r>
            <a:r>
              <a:rPr lang="pt-BR" b="1" dirty="0">
                <a:solidFill>
                  <a:srgbClr val="00000A"/>
                </a:solidFill>
                <a:latin typeface="Arial"/>
                <a:ea typeface="Arial"/>
                <a:cs typeface="Calibri"/>
              </a:rPr>
              <a:t>À FÍSICA NO ENSINO FUNDAMENTAL:</a:t>
            </a:r>
            <a:endParaRPr lang="pt-BR" sz="2800" dirty="0">
              <a:solidFill>
                <a:srgbClr val="00000A"/>
              </a:solidFill>
              <a:ea typeface="Calibri"/>
              <a:cs typeface="Calibri"/>
            </a:endParaRPr>
          </a:p>
          <a:p>
            <a:pPr>
              <a:lnSpc>
                <a:spcPct val="150000"/>
              </a:lnSpc>
            </a:pPr>
            <a:r>
              <a:rPr lang="pt-BR" b="1" dirty="0">
                <a:solidFill>
                  <a:srgbClr val="00000A"/>
                </a:solidFill>
                <a:latin typeface="Arial"/>
                <a:ea typeface="Arial"/>
                <a:cs typeface="Calibri"/>
              </a:rPr>
              <a:t>Tecnologia e Experimentação para Aprendizagem Significativa no Ensino de Ciências</a:t>
            </a:r>
            <a:endParaRPr lang="pt-BR" sz="2800" dirty="0">
              <a:solidFill>
                <a:srgbClr val="00000A"/>
              </a:solidFill>
              <a:ea typeface="Calibri"/>
              <a:cs typeface="Calibri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260648"/>
            <a:ext cx="1872208" cy="798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tângulo 3"/>
          <p:cNvSpPr/>
          <p:nvPr/>
        </p:nvSpPr>
        <p:spPr>
          <a:xfrm>
            <a:off x="2286000" y="5373216"/>
            <a:ext cx="4572000" cy="128342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pt-BR" b="1" dirty="0">
                <a:solidFill>
                  <a:srgbClr val="00000A"/>
                </a:solidFill>
                <a:latin typeface="Arial"/>
                <a:ea typeface="Arial"/>
                <a:cs typeface="Calibri"/>
              </a:rPr>
              <a:t>Bagé</a:t>
            </a:r>
            <a:endParaRPr lang="pt-BR" sz="1600" dirty="0">
              <a:solidFill>
                <a:srgbClr val="00000A"/>
              </a:solidFill>
              <a:ea typeface="Calibri"/>
              <a:cs typeface="Calibri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pt-BR" b="1" dirty="0">
                <a:solidFill>
                  <a:srgbClr val="00000A"/>
                </a:solidFill>
                <a:latin typeface="Arial"/>
                <a:ea typeface="Arial"/>
                <a:cs typeface="Calibri"/>
              </a:rPr>
              <a:t>2018</a:t>
            </a:r>
            <a:endParaRPr lang="pt-BR" sz="1600" dirty="0">
              <a:solidFill>
                <a:srgbClr val="00000A"/>
              </a:solidFill>
              <a:ea typeface="Calibri"/>
              <a:cs typeface="Calibri"/>
            </a:endParaRPr>
          </a:p>
          <a:p>
            <a:r>
              <a:rPr lang="pt-BR" b="1" dirty="0">
                <a:latin typeface="Arial"/>
                <a:ea typeface="Arial"/>
              </a:rPr>
              <a:t/>
            </a:r>
            <a:br>
              <a:rPr lang="pt-BR" b="1" dirty="0">
                <a:latin typeface="Arial"/>
                <a:ea typeface="Arial"/>
              </a:rPr>
            </a:br>
            <a:endParaRPr lang="pt-BR" dirty="0"/>
          </a:p>
        </p:txBody>
      </p:sp>
      <p:sp>
        <p:nvSpPr>
          <p:cNvPr id="5" name="CaixaDeTexto 4"/>
          <p:cNvSpPr txBox="1"/>
          <p:nvPr/>
        </p:nvSpPr>
        <p:spPr>
          <a:xfrm>
            <a:off x="539552" y="4653136"/>
            <a:ext cx="2721964" cy="369332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pt-BR" dirty="0" smtClean="0">
                <a:hlinkClick r:id="" action="ppaction://hlinkshowjump?jump=nextslide"/>
              </a:rPr>
              <a:t>APRESENTAÇÃO DO CURSO</a:t>
            </a:r>
            <a:endParaRPr lang="pt-BR" dirty="0"/>
          </a:p>
        </p:txBody>
      </p:sp>
      <p:sp>
        <p:nvSpPr>
          <p:cNvPr id="6" name="CaixaDeTexto 5"/>
          <p:cNvSpPr txBox="1"/>
          <p:nvPr/>
        </p:nvSpPr>
        <p:spPr>
          <a:xfrm>
            <a:off x="179512" y="6014930"/>
            <a:ext cx="4176464" cy="3754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15000"/>
              </a:lnSpc>
              <a:spcBef>
                <a:spcPct val="20000"/>
              </a:spcBef>
            </a:pPr>
            <a:r>
              <a:rPr lang="pt-BR" sz="1600" b="1" dirty="0">
                <a:solidFill>
                  <a:srgbClr val="00000A"/>
                </a:solidFill>
                <a:latin typeface="Arial"/>
                <a:ea typeface="Arial"/>
                <a:cs typeface="Calibri"/>
              </a:rPr>
              <a:t>LUIS AUGUSTO RAMOS ZBOROWSKI</a:t>
            </a:r>
            <a:endParaRPr lang="pt-BR" sz="1600" dirty="0">
              <a:solidFill>
                <a:srgbClr val="00000A"/>
              </a:solidFill>
              <a:ea typeface="Calibri"/>
              <a:cs typeface="Calibri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4788024" y="3651323"/>
            <a:ext cx="3960440" cy="1483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pt-BR" sz="1600" b="1" dirty="0">
                <a:solidFill>
                  <a:srgbClr val="00000A"/>
                </a:solidFill>
                <a:latin typeface="Arial" pitchFamily="34" charset="0"/>
                <a:ea typeface="Arial"/>
                <a:cs typeface="Arial" pitchFamily="34" charset="0"/>
              </a:rPr>
              <a:t>Orientador: Prof. Dr. Pedro Fernando Teixeira Dorneles</a:t>
            </a:r>
            <a:endParaRPr lang="pt-BR" sz="1600" b="1" dirty="0">
              <a:solidFill>
                <a:srgbClr val="00000A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marL="4000500" algn="just">
              <a:lnSpc>
                <a:spcPct val="115000"/>
              </a:lnSpc>
              <a:spcAft>
                <a:spcPts val="0"/>
              </a:spcAft>
            </a:pPr>
            <a:r>
              <a:rPr lang="pt-BR" sz="1600" b="1" dirty="0">
                <a:solidFill>
                  <a:srgbClr val="00000A"/>
                </a:solidFill>
                <a:latin typeface="Arial" pitchFamily="34" charset="0"/>
                <a:ea typeface="Arial"/>
                <a:cs typeface="Arial" pitchFamily="34" charset="0"/>
              </a:rPr>
              <a:t> </a:t>
            </a:r>
            <a:endParaRPr lang="pt-BR" sz="1600" b="1" dirty="0" smtClean="0">
              <a:solidFill>
                <a:srgbClr val="00000A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pt-BR" sz="1600" b="1" dirty="0" err="1" smtClean="0">
                <a:solidFill>
                  <a:srgbClr val="00000A"/>
                </a:solidFill>
                <a:latin typeface="Arial" pitchFamily="34" charset="0"/>
                <a:ea typeface="Arial"/>
                <a:cs typeface="Arial" pitchFamily="34" charset="0"/>
              </a:rPr>
              <a:t>Coorientadora</a:t>
            </a:r>
            <a:r>
              <a:rPr lang="pt-BR" sz="1600" b="1" dirty="0" smtClean="0">
                <a:solidFill>
                  <a:srgbClr val="00000A"/>
                </a:solidFill>
                <a:latin typeface="Arial" pitchFamily="34" charset="0"/>
                <a:ea typeface="Arial"/>
                <a:cs typeface="Arial" pitchFamily="34" charset="0"/>
              </a:rPr>
              <a:t>: Profa. Dra. Diana Paula Salomão de Freitas</a:t>
            </a:r>
            <a:endParaRPr lang="pt-BR" sz="1600" b="1" dirty="0">
              <a:solidFill>
                <a:srgbClr val="00000A"/>
              </a:solidFill>
              <a:latin typeface="Arial" pitchFamily="34" charset="0"/>
              <a:ea typeface="Calibri"/>
              <a:cs typeface="Arial" pitchFamily="34" charset="0"/>
            </a:endParaRPr>
          </a:p>
        </p:txBody>
      </p:sp>
      <p:pic>
        <p:nvPicPr>
          <p:cNvPr id="1027" name="Picture 3">
            <a:hlinkClick r:id="" action="ppaction://hlinkshowjump?jump=endshow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4452" y="5070594"/>
            <a:ext cx="792163" cy="927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460775" y="1556792"/>
            <a:ext cx="8290780" cy="42011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/>
              <a:t>PRODUÇÃO EDUCACIONAL </a:t>
            </a:r>
          </a:p>
          <a:p>
            <a:endParaRPr lang="pt-BR" dirty="0"/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pt-BR" b="1" dirty="0">
                <a:solidFill>
                  <a:srgbClr val="00000A"/>
                </a:solidFill>
                <a:latin typeface="Arial"/>
                <a:ea typeface="Arial"/>
                <a:cs typeface="Calibri"/>
              </a:rPr>
              <a:t>INTRODUÇÃO À FÍSICA NO ENSINO FUNDAMENTAL:</a:t>
            </a:r>
            <a:endParaRPr lang="pt-BR" sz="1600" dirty="0">
              <a:solidFill>
                <a:srgbClr val="00000A"/>
              </a:solidFill>
              <a:ea typeface="Calibri"/>
              <a:cs typeface="Calibri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pt-BR" b="1" dirty="0">
                <a:solidFill>
                  <a:srgbClr val="00000A"/>
                </a:solidFill>
                <a:latin typeface="Arial"/>
                <a:ea typeface="Arial"/>
                <a:cs typeface="Calibri"/>
              </a:rPr>
              <a:t>Tecnologia e Experimentação para Aprendizagem Significativa no Ensino de Ciências</a:t>
            </a:r>
            <a:endParaRPr lang="pt-BR" sz="1600" dirty="0">
              <a:solidFill>
                <a:srgbClr val="00000A"/>
              </a:solidFill>
              <a:ea typeface="Calibri"/>
              <a:cs typeface="Calibri"/>
            </a:endParaRPr>
          </a:p>
          <a:p>
            <a:endParaRPr lang="pt-BR" dirty="0" smtClean="0"/>
          </a:p>
          <a:p>
            <a:r>
              <a:rPr lang="pt-BR" dirty="0" smtClean="0"/>
              <a:t>CARO LEITOR</a:t>
            </a:r>
          </a:p>
          <a:p>
            <a:endParaRPr lang="pt-BR" dirty="0"/>
          </a:p>
          <a:p>
            <a:pPr algn="just"/>
            <a:r>
              <a:rPr lang="pt-BR" dirty="0" smtClean="0"/>
              <a:t>Apresentamos nossa construção coletiva que surge neste produto educacional através de uma UEPS (unidade de ensino potencialmente significativa) nosso trabalho tem o objetivo de fornecer aos possíveis leitores subsídios teóricos e práticos para implementação de uma unidade com intuito de introduzir a física no ensino fundamental, utilizando atividades potencialmente significativas.</a:t>
            </a:r>
            <a:endParaRPr lang="pt-BR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0648"/>
            <a:ext cx="1871663" cy="798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2051175" y="475238"/>
            <a:ext cx="67692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/>
              <a:t>Programa de Pós-Graduação em Ensino de Ciências (PPGEC)</a:t>
            </a:r>
            <a:endParaRPr lang="pt-BR" sz="2000" b="1" dirty="0"/>
          </a:p>
        </p:txBody>
      </p:sp>
      <p:sp>
        <p:nvSpPr>
          <p:cNvPr id="4" name="Seta em curva para cima 3">
            <a:hlinkClick r:id="" action="ppaction://hlinkshowjump?jump=previousslide"/>
          </p:cNvPr>
          <p:cNvSpPr/>
          <p:nvPr/>
        </p:nvSpPr>
        <p:spPr>
          <a:xfrm rot="14272569">
            <a:off x="534370" y="5892007"/>
            <a:ext cx="775729" cy="602699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2051" name="Picture 3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2044" y="5757942"/>
            <a:ext cx="898261" cy="9288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>
            <a:hlinkClick r:id="" action="ppaction://hlinkshowjump?jump=endshow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5796" y="5757942"/>
            <a:ext cx="792088" cy="928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216071348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2051720" y="0"/>
            <a:ext cx="5040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/>
              <a:t>ÍNDICE</a:t>
            </a:r>
            <a:endParaRPr lang="pt-BR" dirty="0"/>
          </a:p>
        </p:txBody>
      </p:sp>
      <p:sp>
        <p:nvSpPr>
          <p:cNvPr id="3" name="CaixaDeTexto 2"/>
          <p:cNvSpPr txBox="1"/>
          <p:nvPr/>
        </p:nvSpPr>
        <p:spPr>
          <a:xfrm>
            <a:off x="395536" y="836712"/>
            <a:ext cx="4032448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pt-BR" sz="2200" dirty="0" smtClean="0">
                <a:solidFill>
                  <a:srgbClr val="6600FF"/>
                </a:solidFill>
              </a:rPr>
              <a:t>CAPÍTULO I – Embasamento teórico:</a:t>
            </a:r>
            <a:endParaRPr lang="pt-BR" sz="2200" dirty="0" smtClean="0">
              <a:solidFill>
                <a:srgbClr val="6600FF"/>
              </a:solidFill>
              <a:hlinkClick r:id="" action="ppaction://hlinkshowjump?jump=nextslide"/>
            </a:endParaRPr>
          </a:p>
          <a:p>
            <a:pPr lvl="0" algn="just"/>
            <a:r>
              <a:rPr lang="pt-BR" sz="2200" dirty="0" smtClean="0">
                <a:solidFill>
                  <a:schemeClr val="bg1"/>
                </a:solidFill>
                <a:hlinkClick r:id="" action="ppaction://hlinkshowjump?jump=nextslide"/>
              </a:rPr>
              <a:t>-1.1Esquema de diferenciação entre Aprendizagem Mecânica e Aprendizagem Significativa; </a:t>
            </a:r>
            <a:endParaRPr lang="pt-BR" sz="2200" dirty="0" smtClean="0">
              <a:solidFill>
                <a:schemeClr val="bg1"/>
              </a:solidFill>
            </a:endParaRPr>
          </a:p>
          <a:p>
            <a:pPr lvl="0" algn="just"/>
            <a:r>
              <a:rPr lang="pt-BR" sz="2200" dirty="0" smtClean="0">
                <a:solidFill>
                  <a:schemeClr val="bg1"/>
                </a:solidFill>
                <a:hlinkClick r:id="rId2" action="ppaction://hlinksldjump"/>
              </a:rPr>
              <a:t>-1.2Visão Epistemológica de Bunge através do ciclo de modelagem;</a:t>
            </a:r>
            <a:endParaRPr lang="pt-BR" sz="2200" dirty="0" smtClean="0">
              <a:solidFill>
                <a:schemeClr val="bg1"/>
              </a:solidFill>
            </a:endParaRPr>
          </a:p>
          <a:p>
            <a:pPr lvl="0" algn="just"/>
            <a:r>
              <a:rPr lang="pt-BR" sz="2200" dirty="0" smtClean="0">
                <a:solidFill>
                  <a:schemeClr val="bg1"/>
                </a:solidFill>
                <a:hlinkClick r:id="rId3" action="ppaction://hlinksldjump"/>
              </a:rPr>
              <a:t>-1.3Definição da UEPS e seus principais passos;</a:t>
            </a:r>
            <a:endParaRPr lang="pt-BR" sz="2200" dirty="0" smtClean="0">
              <a:solidFill>
                <a:schemeClr val="bg1"/>
              </a:solidFill>
            </a:endParaRPr>
          </a:p>
          <a:p>
            <a:pPr lvl="0"/>
            <a:r>
              <a:rPr lang="pt-BR" sz="2200" dirty="0" smtClean="0">
                <a:solidFill>
                  <a:srgbClr val="6600FF"/>
                </a:solidFill>
              </a:rPr>
              <a:t>CAPÍTULO II – Instrumentos utilizados:</a:t>
            </a:r>
          </a:p>
          <a:p>
            <a:pPr lvl="0" algn="just"/>
            <a:r>
              <a:rPr lang="pt-BR" sz="2200" dirty="0" smtClean="0">
                <a:solidFill>
                  <a:schemeClr val="bg1"/>
                </a:solidFill>
                <a:hlinkClick r:id="rId4" action="ppaction://hlinksldjump"/>
              </a:rPr>
              <a:t>-2.1 Blocos lógicos;</a:t>
            </a:r>
            <a:endParaRPr lang="pt-BR" sz="2200" dirty="0" smtClean="0">
              <a:solidFill>
                <a:schemeClr val="bg1"/>
              </a:solidFill>
            </a:endParaRPr>
          </a:p>
          <a:p>
            <a:pPr lvl="0" algn="just"/>
            <a:r>
              <a:rPr lang="pt-BR" sz="2200" dirty="0" smtClean="0">
                <a:solidFill>
                  <a:schemeClr val="bg1"/>
                </a:solidFill>
                <a:hlinkClick r:id="rId5" action="ppaction://hlinksldjump"/>
              </a:rPr>
              <a:t>-2.2 Noções de lógica com Blocos lógicos;</a:t>
            </a:r>
            <a:endParaRPr lang="pt-BR" sz="2200" dirty="0" smtClean="0">
              <a:solidFill>
                <a:schemeClr val="bg1"/>
              </a:solidFill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4716016" y="980728"/>
            <a:ext cx="39239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endParaRPr lang="pt-BR" dirty="0" smtClean="0"/>
          </a:p>
          <a:p>
            <a:pPr lvl="0" algn="just"/>
            <a:endParaRPr lang="pt-BR" dirty="0" smtClean="0"/>
          </a:p>
        </p:txBody>
      </p:sp>
      <p:cxnSp>
        <p:nvCxnSpPr>
          <p:cNvPr id="9" name="Conector reto 8"/>
          <p:cNvCxnSpPr/>
          <p:nvPr/>
        </p:nvCxnSpPr>
        <p:spPr>
          <a:xfrm>
            <a:off x="4572000" y="1268760"/>
            <a:ext cx="0" cy="558924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CaixaDeTexto 5"/>
          <p:cNvSpPr txBox="1"/>
          <p:nvPr/>
        </p:nvSpPr>
        <p:spPr>
          <a:xfrm>
            <a:off x="4860032" y="980728"/>
            <a:ext cx="3888432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pt-BR" sz="2200" dirty="0" smtClean="0">
                <a:solidFill>
                  <a:schemeClr val="bg1"/>
                </a:solidFill>
                <a:hlinkClick r:id="rId6" action="ppaction://hlinksldjump"/>
              </a:rPr>
              <a:t>-2.3 Software Scratch e sua interface;</a:t>
            </a:r>
            <a:endParaRPr lang="pt-BR" sz="2200" dirty="0" smtClean="0">
              <a:solidFill>
                <a:schemeClr val="bg1"/>
              </a:solidFill>
            </a:endParaRPr>
          </a:p>
          <a:p>
            <a:pPr lvl="0" algn="just"/>
            <a:r>
              <a:rPr lang="pt-BR" sz="2200" dirty="0" smtClean="0">
                <a:solidFill>
                  <a:schemeClr val="bg1"/>
                </a:solidFill>
                <a:hlinkClick r:id="rId7" action="ppaction://hlinksldjump"/>
              </a:rPr>
              <a:t>-2.4 Placa </a:t>
            </a:r>
            <a:r>
              <a:rPr lang="pt-BR" sz="2200" dirty="0" err="1" smtClean="0">
                <a:solidFill>
                  <a:schemeClr val="bg1"/>
                </a:solidFill>
                <a:hlinkClick r:id="rId7" action="ppaction://hlinksldjump"/>
              </a:rPr>
              <a:t>Arduino</a:t>
            </a:r>
            <a:r>
              <a:rPr lang="pt-BR" sz="2200" dirty="0" smtClean="0">
                <a:solidFill>
                  <a:schemeClr val="bg1"/>
                </a:solidFill>
                <a:hlinkClick r:id="rId7" action="ppaction://hlinksldjump"/>
              </a:rPr>
              <a:t>;</a:t>
            </a:r>
            <a:endParaRPr lang="pt-BR" sz="2200" dirty="0" smtClean="0">
              <a:solidFill>
                <a:schemeClr val="bg1"/>
              </a:solidFill>
            </a:endParaRPr>
          </a:p>
          <a:p>
            <a:pPr lvl="0" algn="just"/>
            <a:r>
              <a:rPr lang="pt-BR" sz="2200" dirty="0" smtClean="0">
                <a:solidFill>
                  <a:schemeClr val="bg1"/>
                </a:solidFill>
                <a:hlinkClick r:id="rId8" action="ppaction://hlinksldjump"/>
              </a:rPr>
              <a:t>-2.5 Interface S4A;</a:t>
            </a:r>
            <a:endParaRPr lang="pt-BR" sz="2200" dirty="0" smtClean="0">
              <a:solidFill>
                <a:schemeClr val="bg1"/>
              </a:solidFill>
            </a:endParaRPr>
          </a:p>
          <a:p>
            <a:pPr lvl="0" algn="just"/>
            <a:endParaRPr lang="pt-BR" sz="2200" dirty="0" smtClean="0"/>
          </a:p>
          <a:p>
            <a:pPr lvl="0" algn="just"/>
            <a:r>
              <a:rPr lang="pt-BR" sz="2200" dirty="0" smtClean="0">
                <a:solidFill>
                  <a:srgbClr val="6600FF"/>
                </a:solidFill>
              </a:rPr>
              <a:t>CAPÍTULO III – Aplicação da UEPS</a:t>
            </a:r>
          </a:p>
          <a:p>
            <a:pPr lvl="0" algn="just"/>
            <a:r>
              <a:rPr lang="pt-BR" sz="2200" dirty="0" smtClean="0">
                <a:solidFill>
                  <a:srgbClr val="6600FF"/>
                </a:solidFill>
                <a:hlinkClick r:id="rId9" action="ppaction://hlinksldjump"/>
              </a:rPr>
              <a:t>- Quadro descritivo da UEPS</a:t>
            </a:r>
            <a:endParaRPr lang="pt-BR" sz="2200" dirty="0" smtClean="0">
              <a:solidFill>
                <a:srgbClr val="6600FF"/>
              </a:solidFill>
            </a:endParaRPr>
          </a:p>
          <a:p>
            <a:pPr marL="285750" indent="-285750"/>
            <a:r>
              <a:rPr lang="pt-BR" sz="2200" dirty="0" smtClean="0">
                <a:hlinkClick r:id="rId10" action="ppaction://hlinksldjump"/>
              </a:rPr>
              <a:t>-3.1 Atividade 1;</a:t>
            </a:r>
            <a:endParaRPr lang="pt-BR" sz="2200" dirty="0" smtClean="0"/>
          </a:p>
          <a:p>
            <a:pPr marL="285750" indent="-285750"/>
            <a:r>
              <a:rPr lang="pt-BR" sz="2200" dirty="0" smtClean="0">
                <a:hlinkClick r:id="rId11" action="ppaction://hlinksldjump"/>
              </a:rPr>
              <a:t>-3.2 Atividade 2;</a:t>
            </a:r>
            <a:endParaRPr lang="pt-BR" sz="2200" dirty="0" smtClean="0"/>
          </a:p>
          <a:p>
            <a:pPr marL="285750" indent="-285750"/>
            <a:r>
              <a:rPr lang="pt-BR" sz="2200" dirty="0" smtClean="0">
                <a:hlinkClick r:id="rId12" action="ppaction://hlinksldjump"/>
              </a:rPr>
              <a:t>-3.3 Atividade 3;</a:t>
            </a:r>
            <a:endParaRPr lang="pt-BR" sz="2200" dirty="0" smtClean="0"/>
          </a:p>
          <a:p>
            <a:pPr marL="285750" indent="-285750"/>
            <a:r>
              <a:rPr lang="pt-BR" sz="2200" dirty="0" smtClean="0">
                <a:hlinkClick r:id="rId13" action="ppaction://hlinksldjump"/>
              </a:rPr>
              <a:t>-3.4 Atividade 4;</a:t>
            </a:r>
            <a:endParaRPr lang="pt-BR" sz="2200" dirty="0" smtClean="0"/>
          </a:p>
          <a:p>
            <a:pPr marL="285750" indent="-285750"/>
            <a:r>
              <a:rPr lang="pt-BR" sz="2200" dirty="0" smtClean="0">
                <a:hlinkClick r:id="rId14" action="ppaction://hlinksldjump"/>
              </a:rPr>
              <a:t>-3.5 Atividade 5;</a:t>
            </a:r>
            <a:endParaRPr lang="pt-BR" sz="2200" dirty="0" smtClean="0"/>
          </a:p>
          <a:p>
            <a:pPr marL="285750" indent="-285750"/>
            <a:r>
              <a:rPr lang="pt-BR" sz="2200" dirty="0" smtClean="0">
                <a:hlinkClick r:id="rId15" action="ppaction://hlinksldjump"/>
              </a:rPr>
              <a:t>-3.6 Atividade 6;</a:t>
            </a:r>
            <a:endParaRPr lang="pt-BR" sz="2200" dirty="0" smtClean="0"/>
          </a:p>
          <a:p>
            <a:pPr marL="285750" indent="-285750"/>
            <a:r>
              <a:rPr lang="pt-BR" sz="2200" dirty="0" smtClean="0">
                <a:hlinkClick r:id="rId16" action="ppaction://hlinksldjump"/>
              </a:rPr>
              <a:t>-3.7 Atividade 7;</a:t>
            </a:r>
            <a:endParaRPr lang="pt-BR" sz="2200" dirty="0" smtClean="0"/>
          </a:p>
          <a:p>
            <a:pPr marL="285750" indent="-285750">
              <a:buFontTx/>
              <a:buChar char="-"/>
            </a:pPr>
            <a:endParaRPr lang="pt-BR" dirty="0"/>
          </a:p>
        </p:txBody>
      </p:sp>
      <p:sp>
        <p:nvSpPr>
          <p:cNvPr id="8" name="Seta em curva para cima 7">
            <a:hlinkClick r:id="" action="ppaction://hlinkshowjump?jump=previousslide"/>
          </p:cNvPr>
          <p:cNvSpPr/>
          <p:nvPr/>
        </p:nvSpPr>
        <p:spPr>
          <a:xfrm rot="14272569">
            <a:off x="8101980" y="5848625"/>
            <a:ext cx="775729" cy="602699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674166248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/>
          <p:nvPr/>
        </p:nvPicPr>
        <p:blipFill>
          <a:blip r:embed="rId2" cstate="print"/>
          <a:stretch>
            <a:fillRect/>
          </a:stretch>
        </p:blipFill>
        <p:spPr bwMode="auto">
          <a:xfrm>
            <a:off x="971600" y="2060848"/>
            <a:ext cx="6912768" cy="3528392"/>
          </a:xfrm>
          <a:prstGeom prst="rect">
            <a:avLst/>
          </a:prstGeom>
        </p:spPr>
      </p:pic>
      <p:pic>
        <p:nvPicPr>
          <p:cNvPr id="3" name="Picture 3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5733256"/>
            <a:ext cx="682237" cy="705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 Explicativo 3 3"/>
          <p:cNvSpPr/>
          <p:nvPr/>
        </p:nvSpPr>
        <p:spPr>
          <a:xfrm>
            <a:off x="3995936" y="332656"/>
            <a:ext cx="3600400" cy="1296144"/>
          </a:xfrm>
          <a:prstGeom prst="borderCallout3">
            <a:avLst>
              <a:gd name="adj1" fmla="val 101134"/>
              <a:gd name="adj2" fmla="val 50147"/>
              <a:gd name="adj3" fmla="val 130258"/>
              <a:gd name="adj4" fmla="val 50168"/>
              <a:gd name="adj5" fmla="val 129821"/>
              <a:gd name="adj6" fmla="val 1044"/>
              <a:gd name="adj7" fmla="val 159748"/>
              <a:gd name="adj8" fmla="val 1022"/>
            </a:avLst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sz="1400" dirty="0" smtClean="0"/>
              <a:t>ESTA IMAGEM TRADUZ O NOSSO CAMINHAR NA EDUCAÇÃO E O MOMENTO NO QUAL SAÍMOS DA ZONA CINZA E AVANÇAMOS PARA APRENDIZAGEM SIGNIFICATIVA,  ISTO OCORRE QUANDO UTLIZAMOS MATERIAIS E MÉTODOS POTENCIALMENTE SIGNIFICATIVOS</a:t>
            </a:r>
            <a:endParaRPr lang="pt-BR" sz="1400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76.png"/>
          <p:cNvPicPr/>
          <p:nvPr/>
        </p:nvPicPr>
        <p:blipFill>
          <a:blip r:embed="rId2" cstate="print"/>
          <a:stretch>
            <a:fillRect/>
          </a:stretch>
        </p:blipFill>
        <p:spPr bwMode="auto">
          <a:xfrm>
            <a:off x="251520" y="404664"/>
            <a:ext cx="8280920" cy="6048672"/>
          </a:xfrm>
          <a:prstGeom prst="rect">
            <a:avLst/>
          </a:prstGeom>
        </p:spPr>
      </p:pic>
      <p:pic>
        <p:nvPicPr>
          <p:cNvPr id="3" name="Picture 3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0297" y="5733256"/>
            <a:ext cx="696348" cy="720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4"/>
          <p:cNvGraphicFramePr/>
          <p:nvPr>
            <p:extLst>
              <p:ext uri="{D42A27DB-BD31-4B8C-83A1-F6EECF244321}">
                <p14:modId xmlns="" xmlns:p14="http://schemas.microsoft.com/office/powerpoint/2010/main" val="1667798767"/>
              </p:ext>
            </p:extLst>
          </p:nvPr>
        </p:nvGraphicFramePr>
        <p:xfrm>
          <a:off x="611560" y="620688"/>
          <a:ext cx="7776864" cy="57606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Picture 3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0392" y="5733256"/>
            <a:ext cx="682237" cy="705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043608" y="1340768"/>
            <a:ext cx="7344816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800" dirty="0" smtClean="0"/>
              <a:t>Segundo Moreira (2012) UEPS, Unidade de Ensino Potencialmente Significativa são basicamente, sequências didáticas que possuem como plano de fundo a Teoria de </a:t>
            </a:r>
            <a:r>
              <a:rPr lang="pt-BR" sz="2800" dirty="0" err="1" smtClean="0"/>
              <a:t>Ausubel</a:t>
            </a:r>
            <a:r>
              <a:rPr lang="pt-BR" sz="2800" dirty="0" smtClean="0"/>
              <a:t>, levando sempre em consideração que não existe ensino sem aprendizagem, e o ensino é o meio e a aprendizagem é o fim. Desta forma, a escola se torna um ambiente de interações e não, somente, um local preocupado em preparar seus alunos para desempenhar apenas uma função para o resto de suas vidas.</a:t>
            </a:r>
            <a:r>
              <a:rPr lang="pt-BR" dirty="0" smtClean="0"/>
              <a:t> </a:t>
            </a:r>
            <a:endParaRPr lang="pt-BR" dirty="0"/>
          </a:p>
        </p:txBody>
      </p:sp>
      <p:sp>
        <p:nvSpPr>
          <p:cNvPr id="3" name="Seta em curva para cima 2">
            <a:hlinkClick r:id="" action="ppaction://hlinkshowjump?jump=previousslide"/>
          </p:cNvPr>
          <p:cNvSpPr/>
          <p:nvPr/>
        </p:nvSpPr>
        <p:spPr>
          <a:xfrm rot="14272569">
            <a:off x="7525915" y="5848624"/>
            <a:ext cx="775729" cy="602699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827584" y="2060848"/>
            <a:ext cx="705678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pt-BR" sz="2800" b="1" dirty="0" smtClean="0">
                <a:solidFill>
                  <a:srgbClr val="00000A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Definição do tópico</a:t>
            </a:r>
            <a:r>
              <a:rPr lang="pt-BR" sz="2800" dirty="0" smtClean="0">
                <a:solidFill>
                  <a:srgbClr val="00000A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, através desta, foram identificados os aspectos abordados em nossa prática verificando os procedimentos e o contexto de ensino e, também, a prática em qual o conteúdo estava inserido;</a:t>
            </a:r>
            <a:endParaRPr lang="pt-BR" sz="28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eta em curva para cima 2">
            <a:hlinkClick r:id="rId2" action="ppaction://hlinksldjump"/>
          </p:cNvPr>
          <p:cNvSpPr/>
          <p:nvPr/>
        </p:nvSpPr>
        <p:spPr>
          <a:xfrm rot="14272569">
            <a:off x="7021860" y="5776617"/>
            <a:ext cx="775729" cy="602699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83568" y="1916832"/>
            <a:ext cx="763284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pt-BR" sz="2800" b="1" dirty="0" smtClean="0">
                <a:solidFill>
                  <a:srgbClr val="00000A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Criar e propor situações</a:t>
            </a:r>
            <a:r>
              <a:rPr lang="pt-BR" sz="2800" dirty="0" smtClean="0">
                <a:solidFill>
                  <a:srgbClr val="00000A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, buscamos em nosso trabalho propiciar a </a:t>
            </a:r>
            <a:r>
              <a:rPr lang="pt-BR" sz="2800" dirty="0" err="1" smtClean="0">
                <a:solidFill>
                  <a:srgbClr val="00000A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criticidade</a:t>
            </a:r>
            <a:r>
              <a:rPr lang="pt-BR" sz="2800" dirty="0" smtClean="0">
                <a:solidFill>
                  <a:srgbClr val="00000A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do aluno deixando que em cada atividade ele pudesse expor seus questionamentos e comentários de modo a surgir esquemas de organização de pensamentos aonde expusessem o que já entendiam sobre o exposto</a:t>
            </a:r>
            <a:r>
              <a:rPr lang="pt-BR" dirty="0" smtClean="0">
                <a:solidFill>
                  <a:srgbClr val="00000A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;</a:t>
            </a:r>
            <a:endParaRPr lang="pt-BR" sz="105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eta em curva para cima 2">
            <a:hlinkClick r:id="rId2" action="ppaction://hlinksldjump"/>
          </p:cNvPr>
          <p:cNvSpPr/>
          <p:nvPr/>
        </p:nvSpPr>
        <p:spPr>
          <a:xfrm rot="14272569">
            <a:off x="7525915" y="5848624"/>
            <a:ext cx="775729" cy="602699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043608" y="1844824"/>
            <a:ext cx="698477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pt-BR" sz="2800" b="1" dirty="0" smtClean="0">
                <a:solidFill>
                  <a:srgbClr val="00000A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Situação problema</a:t>
            </a:r>
            <a:r>
              <a:rPr lang="pt-BR" sz="2800" dirty="0" smtClean="0">
                <a:solidFill>
                  <a:srgbClr val="00000A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, entendemos que ela deve surgir de modo introdutório para servir como organizadores prévios possibilitando ao aluno fazer relações com seus conhecimentos prévios. Em nossas atividades procuramos sempre abordá-las na forma de jogos, experimentos e práticas computacionais;</a:t>
            </a:r>
            <a:endParaRPr lang="pt-BR" sz="28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eta em curva para cima 2">
            <a:hlinkClick r:id="rId2" action="ppaction://hlinksldjump"/>
          </p:cNvPr>
          <p:cNvSpPr/>
          <p:nvPr/>
        </p:nvSpPr>
        <p:spPr>
          <a:xfrm rot="14272569">
            <a:off x="7525915" y="5848624"/>
            <a:ext cx="775729" cy="602699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899592" y="1628800"/>
            <a:ext cx="741682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pt-BR" sz="2800" b="1" dirty="0" smtClean="0">
                <a:solidFill>
                  <a:srgbClr val="00000A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Apresentar o novo conhecimento</a:t>
            </a:r>
            <a:r>
              <a:rPr lang="pt-BR" sz="2800" dirty="0" smtClean="0">
                <a:solidFill>
                  <a:srgbClr val="00000A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, procuramos introduzir o novo conhecimento observando a diferenciação progressiva, iniciando por aspectos mais gerais, mostrando uma visão mais ampla dos tópicos mais importantes explanados oralmente para, no próximo momento, apresentar a atividade mais participativa;</a:t>
            </a:r>
            <a:endParaRPr lang="pt-BR" sz="28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eta em curva para cima 2">
            <a:hlinkClick r:id="rId2" action="ppaction://hlinksldjump"/>
          </p:cNvPr>
          <p:cNvSpPr/>
          <p:nvPr/>
        </p:nvSpPr>
        <p:spPr>
          <a:xfrm rot="14272569">
            <a:off x="7525915" y="5848624"/>
            <a:ext cx="775729" cy="602699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11560" y="980728"/>
            <a:ext cx="777686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pt-BR" sz="2800" b="1" dirty="0" smtClean="0">
                <a:solidFill>
                  <a:srgbClr val="00000A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Retomar aspectos iniciais</a:t>
            </a:r>
            <a:r>
              <a:rPr lang="pt-BR" sz="2800" dirty="0" smtClean="0">
                <a:solidFill>
                  <a:srgbClr val="00000A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, atividade com a qual buscamos levantar os tópicos mais gerais e que fizessem parte do conteúdo que desenvolvemos, porém se fez necessário um nível mais elevado de complexidade propiciando situações-problema que fizeram surgir diferenciações com o que já tinha sido trabalhado. Como ponto principal, procuramos propiciar a reconciliação integradora, sempre procurando atuarmos como mediadores em atividades colaborativas para que os alunos interagissem socialmente. </a:t>
            </a:r>
            <a:endParaRPr lang="pt-BR" sz="28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eta em curva para cima 2">
            <a:hlinkClick r:id="rId2" action="ppaction://hlinksldjump"/>
          </p:cNvPr>
          <p:cNvSpPr/>
          <p:nvPr/>
        </p:nvSpPr>
        <p:spPr>
          <a:xfrm rot="14272569">
            <a:off x="7525915" y="5848624"/>
            <a:ext cx="775729" cy="602699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755576" y="1124744"/>
            <a:ext cx="748883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pt-BR" sz="2800" b="1" dirty="0" smtClean="0">
                <a:solidFill>
                  <a:srgbClr val="00000A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Dar continuidade a diferenciação progressiva</a:t>
            </a:r>
            <a:r>
              <a:rPr lang="pt-BR" sz="2800" dirty="0" smtClean="0">
                <a:solidFill>
                  <a:srgbClr val="00000A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, buscamos assim retomar características que foram mais marcantes nos conteúdos desenvolvidos, idealizando sempre uma visão integradora. Desta forma buscamos a reconciliação integrativa, apresentada através de exposições orais, textos impressos, recursos audiovisuais e/ou computacionais.</a:t>
            </a:r>
            <a:endParaRPr lang="pt-BR" sz="28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eta em curva para cima 2">
            <a:hlinkClick r:id="rId2" action="ppaction://hlinksldjump"/>
          </p:cNvPr>
          <p:cNvSpPr/>
          <p:nvPr/>
        </p:nvSpPr>
        <p:spPr>
          <a:xfrm rot="14272569">
            <a:off x="7525915" y="5848624"/>
            <a:ext cx="775729" cy="602699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043608" y="1772816"/>
            <a:ext cx="698477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pt-BR" sz="2800" b="1" dirty="0" smtClean="0">
                <a:solidFill>
                  <a:srgbClr val="00000A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Avaliação ao longo da UEPS</a:t>
            </a:r>
            <a:r>
              <a:rPr lang="pt-BR" sz="2800" dirty="0" smtClean="0">
                <a:solidFill>
                  <a:srgbClr val="00000A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, procuramos avaliar ao longo de nossa implementação, na medida em que todos os momentos foram registrados.</a:t>
            </a:r>
            <a:endParaRPr lang="pt-BR" sz="28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eta em curva para cima 2">
            <a:hlinkClick r:id="rId2" action="ppaction://hlinksldjump"/>
          </p:cNvPr>
          <p:cNvSpPr/>
          <p:nvPr/>
        </p:nvSpPr>
        <p:spPr>
          <a:xfrm rot="14272569">
            <a:off x="7525915" y="5848624"/>
            <a:ext cx="775729" cy="602699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971600" y="1556792"/>
            <a:ext cx="705678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pt-BR" sz="2800" b="1" dirty="0" smtClean="0">
                <a:solidFill>
                  <a:srgbClr val="00000A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Evidências se houve aprendizagem significativa</a:t>
            </a:r>
            <a:r>
              <a:rPr lang="pt-BR" sz="2800" dirty="0" smtClean="0">
                <a:solidFill>
                  <a:srgbClr val="4F81B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, </a:t>
            </a:r>
            <a:r>
              <a:rPr lang="pt-BR" sz="28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momento no qual buscamos </a:t>
            </a:r>
            <a:r>
              <a:rPr lang="pt-BR" sz="2800" dirty="0" smtClean="0">
                <a:solidFill>
                  <a:srgbClr val="00000A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verificar evidências de aprendizagem significativa no decorrer do conteúdo desenvolvido. </a:t>
            </a:r>
            <a:endParaRPr lang="pt-BR" sz="28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eta em curva para cima 2">
            <a:hlinkClick r:id="rId2" action="ppaction://hlinksldjump"/>
          </p:cNvPr>
          <p:cNvSpPr/>
          <p:nvPr/>
        </p:nvSpPr>
        <p:spPr>
          <a:xfrm rot="14272569">
            <a:off x="7525915" y="5848624"/>
            <a:ext cx="775729" cy="602699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82.jpg" descr="http://image.slidesharecdn.com/blocoslogicos-140507203557-phpapp02/95/blocos-logicos-1-638.jpg?cb=1399495001"/>
          <p:cNvPicPr/>
          <p:nvPr/>
        </p:nvPicPr>
        <p:blipFill>
          <a:blip r:embed="rId2" cstate="print"/>
          <a:srcRect l="11242" t="10784" r="11242" b="4248"/>
          <a:stretch>
            <a:fillRect/>
          </a:stretch>
        </p:blipFill>
        <p:spPr bwMode="auto">
          <a:xfrm>
            <a:off x="467544" y="1484784"/>
            <a:ext cx="4464496" cy="280831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932040" y="1268760"/>
            <a:ext cx="388843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dirty="0" smtClean="0"/>
              <a:t>Esses blocos são um conjunto de pequenas peças geométricas divididas em quadrados, retângulos, triângulos e círculos e têm por finalidade auxiliar na aprendizagem de crianças na educação infantil e educação básica.</a:t>
            </a:r>
          </a:p>
          <a:p>
            <a:endParaRPr lang="pt-BR" dirty="0" smtClean="0"/>
          </a:p>
          <a:p>
            <a:pPr algn="just"/>
            <a:r>
              <a:rPr lang="pt-BR" dirty="0" smtClean="0"/>
              <a:t>Constitui-se de 48 peças, que combinam quatro atributos em cada uma sendo:</a:t>
            </a:r>
          </a:p>
          <a:p>
            <a:pPr lvl="0"/>
            <a:r>
              <a:rPr lang="pt-BR" dirty="0" smtClean="0">
                <a:hlinkClick r:id="" action="ppaction://hlinkshowjump?jump=nextslide"/>
              </a:rPr>
              <a:t>Tamanho (grande e pequeno)</a:t>
            </a:r>
          </a:p>
          <a:p>
            <a:pPr lvl="0"/>
            <a:r>
              <a:rPr lang="pt-BR" dirty="0" smtClean="0">
                <a:hlinkClick r:id="" action="ppaction://hlinkshowjump?jump=nextslide"/>
              </a:rPr>
              <a:t>Forma (círculo, quadrado, triângulo e retângulo)</a:t>
            </a:r>
            <a:endParaRPr lang="pt-BR" dirty="0" smtClean="0"/>
          </a:p>
          <a:p>
            <a:r>
              <a:rPr lang="pt-BR" dirty="0" smtClean="0">
                <a:hlinkClick r:id="rId3" action="ppaction://hlinksldjump"/>
              </a:rPr>
              <a:t>Cor (amarelo, azul e vermelho)</a:t>
            </a:r>
          </a:p>
          <a:p>
            <a:pPr lvl="0"/>
            <a:r>
              <a:rPr lang="pt-BR" dirty="0" smtClean="0">
                <a:hlinkClick r:id="rId3" action="ppaction://hlinksldjump"/>
              </a:rPr>
              <a:t>Espessura (grosso e fino)</a:t>
            </a:r>
            <a:endParaRPr lang="pt-BR" dirty="0" smtClean="0"/>
          </a:p>
          <a:p>
            <a:endParaRPr lang="pt-BR" dirty="0"/>
          </a:p>
        </p:txBody>
      </p:sp>
      <p:pic>
        <p:nvPicPr>
          <p:cNvPr id="4" name="Picture 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5877272"/>
            <a:ext cx="626713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ítulo 1"/>
          <p:cNvSpPr txBox="1">
            <a:spLocks/>
          </p:cNvSpPr>
          <p:nvPr/>
        </p:nvSpPr>
        <p:spPr>
          <a:xfrm>
            <a:off x="457200" y="274638"/>
            <a:ext cx="8229600" cy="922114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Blocos Lógicos</a:t>
            </a:r>
            <a:endParaRPr kumimoji="0" lang="pt-B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Blocos Lógicos</a:t>
            </a:r>
            <a:endParaRPr lang="pt-BR" dirty="0"/>
          </a:p>
        </p:txBody>
      </p:sp>
      <p:sp>
        <p:nvSpPr>
          <p:cNvPr id="7" name="CaixaDeTexto 6"/>
          <p:cNvSpPr txBox="1"/>
          <p:nvPr/>
        </p:nvSpPr>
        <p:spPr>
          <a:xfrm>
            <a:off x="467544" y="1268760"/>
            <a:ext cx="71287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/>
              <a:t>Tamanho</a:t>
            </a:r>
            <a:endParaRPr lang="pt-BR" sz="2400" dirty="0"/>
          </a:p>
        </p:txBody>
      </p:sp>
      <p:sp>
        <p:nvSpPr>
          <p:cNvPr id="8" name="Retângulo 7"/>
          <p:cNvSpPr/>
          <p:nvPr/>
        </p:nvSpPr>
        <p:spPr>
          <a:xfrm>
            <a:off x="611560" y="1844824"/>
            <a:ext cx="1512168" cy="648072"/>
          </a:xfrm>
          <a:prstGeom prst="rect">
            <a:avLst/>
          </a:prstGeom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/>
          <p:cNvSpPr/>
          <p:nvPr/>
        </p:nvSpPr>
        <p:spPr>
          <a:xfrm>
            <a:off x="2699792" y="1916832"/>
            <a:ext cx="1008112" cy="504056"/>
          </a:xfrm>
          <a:prstGeom prst="rect">
            <a:avLst/>
          </a:prstGeom>
          <a:solidFill>
            <a:srgbClr val="FFFF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Elipse 9"/>
          <p:cNvSpPr/>
          <p:nvPr/>
        </p:nvSpPr>
        <p:spPr>
          <a:xfrm>
            <a:off x="4283968" y="1628800"/>
            <a:ext cx="1152128" cy="1080120"/>
          </a:xfrm>
          <a:prstGeom prst="ellipse">
            <a:avLst/>
          </a:prstGeom>
          <a:solidFill>
            <a:srgbClr val="FF00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2" name="Elipse 11"/>
          <p:cNvSpPr/>
          <p:nvPr/>
        </p:nvSpPr>
        <p:spPr>
          <a:xfrm>
            <a:off x="6084168" y="1916832"/>
            <a:ext cx="584448" cy="584448"/>
          </a:xfrm>
          <a:prstGeom prst="ellipse">
            <a:avLst/>
          </a:prstGeom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4" name="Triângulo isósceles 13"/>
          <p:cNvSpPr/>
          <p:nvPr/>
        </p:nvSpPr>
        <p:spPr>
          <a:xfrm>
            <a:off x="827584" y="2780928"/>
            <a:ext cx="1296144" cy="1008112"/>
          </a:xfrm>
          <a:prstGeom prst="triangle">
            <a:avLst/>
          </a:prstGeom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5" name="Triângulo isósceles 14"/>
          <p:cNvSpPr/>
          <p:nvPr/>
        </p:nvSpPr>
        <p:spPr>
          <a:xfrm>
            <a:off x="2771800" y="3068960"/>
            <a:ext cx="800472" cy="584448"/>
          </a:xfrm>
          <a:prstGeom prst="triangle">
            <a:avLst/>
          </a:prstGeom>
          <a:solidFill>
            <a:srgbClr val="FF00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6" name="Retângulo 15"/>
          <p:cNvSpPr/>
          <p:nvPr/>
        </p:nvSpPr>
        <p:spPr>
          <a:xfrm>
            <a:off x="4283968" y="2852936"/>
            <a:ext cx="1152128" cy="1008112"/>
          </a:xfrm>
          <a:prstGeom prst="rect">
            <a:avLst/>
          </a:prstGeom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7" name="Retângulo 16"/>
          <p:cNvSpPr/>
          <p:nvPr/>
        </p:nvSpPr>
        <p:spPr>
          <a:xfrm>
            <a:off x="6084168" y="3068960"/>
            <a:ext cx="656456" cy="584448"/>
          </a:xfrm>
          <a:prstGeom prst="rect">
            <a:avLst/>
          </a:prstGeom>
          <a:solidFill>
            <a:srgbClr val="FFFF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8" name="CaixaDeTexto 17"/>
          <p:cNvSpPr txBox="1"/>
          <p:nvPr/>
        </p:nvSpPr>
        <p:spPr>
          <a:xfrm>
            <a:off x="611560" y="4005064"/>
            <a:ext cx="71287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/>
              <a:t>Forma</a:t>
            </a:r>
            <a:endParaRPr lang="pt-BR" sz="2400" dirty="0"/>
          </a:p>
        </p:txBody>
      </p:sp>
      <p:sp>
        <p:nvSpPr>
          <p:cNvPr id="19" name="Retângulo 18"/>
          <p:cNvSpPr/>
          <p:nvPr/>
        </p:nvSpPr>
        <p:spPr>
          <a:xfrm>
            <a:off x="611560" y="4725144"/>
            <a:ext cx="1512168" cy="648072"/>
          </a:xfrm>
          <a:prstGeom prst="rect">
            <a:avLst/>
          </a:prstGeom>
          <a:solidFill>
            <a:srgbClr val="FFFF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0" name="Triângulo isósceles 19"/>
          <p:cNvSpPr/>
          <p:nvPr/>
        </p:nvSpPr>
        <p:spPr>
          <a:xfrm>
            <a:off x="2627784" y="4509120"/>
            <a:ext cx="1296144" cy="1008112"/>
          </a:xfrm>
          <a:prstGeom prst="triangle">
            <a:avLst/>
          </a:prstGeom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1" name="Retângulo 20"/>
          <p:cNvSpPr/>
          <p:nvPr/>
        </p:nvSpPr>
        <p:spPr>
          <a:xfrm>
            <a:off x="5940152" y="4509120"/>
            <a:ext cx="1152128" cy="1008112"/>
          </a:xfrm>
          <a:prstGeom prst="rect">
            <a:avLst/>
          </a:prstGeom>
          <a:solidFill>
            <a:srgbClr val="FF00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2" name="Elipse 21"/>
          <p:cNvSpPr/>
          <p:nvPr/>
        </p:nvSpPr>
        <p:spPr>
          <a:xfrm>
            <a:off x="4283968" y="4509120"/>
            <a:ext cx="1152128" cy="1080120"/>
          </a:xfrm>
          <a:prstGeom prst="ellipse">
            <a:avLst/>
          </a:prstGeom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3" name="Seta em curva para cima 22">
            <a:hlinkClick r:id="rId2" action="ppaction://hlinksldjump"/>
          </p:cNvPr>
          <p:cNvSpPr/>
          <p:nvPr/>
        </p:nvSpPr>
        <p:spPr>
          <a:xfrm rot="14272569">
            <a:off x="7525915" y="5848624"/>
            <a:ext cx="775729" cy="602699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Blocos Lógicos</a:t>
            </a:r>
            <a:endParaRPr lang="pt-BR" dirty="0"/>
          </a:p>
        </p:txBody>
      </p:sp>
      <p:sp>
        <p:nvSpPr>
          <p:cNvPr id="4" name="CaixaDeTexto 3"/>
          <p:cNvSpPr txBox="1"/>
          <p:nvPr/>
        </p:nvSpPr>
        <p:spPr>
          <a:xfrm>
            <a:off x="467544" y="1268760"/>
            <a:ext cx="71287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/>
              <a:t>Cor</a:t>
            </a:r>
            <a:endParaRPr lang="pt-BR" sz="2400" dirty="0"/>
          </a:p>
        </p:txBody>
      </p:sp>
      <p:sp>
        <p:nvSpPr>
          <p:cNvPr id="5" name="Triângulo isósceles 4"/>
          <p:cNvSpPr/>
          <p:nvPr/>
        </p:nvSpPr>
        <p:spPr>
          <a:xfrm>
            <a:off x="611560" y="1844824"/>
            <a:ext cx="1296144" cy="1008112"/>
          </a:xfrm>
          <a:prstGeom prst="triangle">
            <a:avLst/>
          </a:prstGeom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Triângulo isósceles 5"/>
          <p:cNvSpPr/>
          <p:nvPr/>
        </p:nvSpPr>
        <p:spPr>
          <a:xfrm>
            <a:off x="2339752" y="1844824"/>
            <a:ext cx="1296144" cy="1008112"/>
          </a:xfrm>
          <a:prstGeom prst="triangle">
            <a:avLst/>
          </a:prstGeom>
          <a:solidFill>
            <a:srgbClr val="FF00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Triângulo isósceles 6"/>
          <p:cNvSpPr/>
          <p:nvPr/>
        </p:nvSpPr>
        <p:spPr>
          <a:xfrm>
            <a:off x="4067944" y="1844824"/>
            <a:ext cx="1296144" cy="1008112"/>
          </a:xfrm>
          <a:prstGeom prst="triangle">
            <a:avLst/>
          </a:prstGeom>
          <a:solidFill>
            <a:srgbClr val="FFFF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/>
          <p:cNvSpPr/>
          <p:nvPr/>
        </p:nvSpPr>
        <p:spPr>
          <a:xfrm>
            <a:off x="899592" y="3140968"/>
            <a:ext cx="656456" cy="584448"/>
          </a:xfrm>
          <a:prstGeom prst="rect">
            <a:avLst/>
          </a:prstGeom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Retângulo 10"/>
          <p:cNvSpPr/>
          <p:nvPr/>
        </p:nvSpPr>
        <p:spPr>
          <a:xfrm>
            <a:off x="2699792" y="3140968"/>
            <a:ext cx="656456" cy="584448"/>
          </a:xfrm>
          <a:prstGeom prst="rect">
            <a:avLst/>
          </a:prstGeom>
          <a:solidFill>
            <a:srgbClr val="FF00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4" name="Retângulo 13"/>
          <p:cNvSpPr/>
          <p:nvPr/>
        </p:nvSpPr>
        <p:spPr>
          <a:xfrm>
            <a:off x="4427984" y="3140968"/>
            <a:ext cx="656456" cy="584448"/>
          </a:xfrm>
          <a:prstGeom prst="rect">
            <a:avLst/>
          </a:prstGeom>
          <a:solidFill>
            <a:srgbClr val="FFFF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5" name="CaixaDeTexto 14"/>
          <p:cNvSpPr txBox="1"/>
          <p:nvPr/>
        </p:nvSpPr>
        <p:spPr>
          <a:xfrm>
            <a:off x="611560" y="4005064"/>
            <a:ext cx="71287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/>
              <a:t>Espessura</a:t>
            </a:r>
            <a:endParaRPr lang="pt-BR" sz="2400" dirty="0"/>
          </a:p>
        </p:txBody>
      </p:sp>
      <p:sp>
        <p:nvSpPr>
          <p:cNvPr id="16" name="Retângulo 15"/>
          <p:cNvSpPr/>
          <p:nvPr/>
        </p:nvSpPr>
        <p:spPr>
          <a:xfrm>
            <a:off x="827584" y="4653136"/>
            <a:ext cx="1152128" cy="1008112"/>
          </a:xfrm>
          <a:prstGeom prst="rect">
            <a:avLst/>
          </a:prstGeom>
          <a:solidFill>
            <a:srgbClr val="FF00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7" name="Retângulo 16"/>
          <p:cNvSpPr/>
          <p:nvPr/>
        </p:nvSpPr>
        <p:spPr>
          <a:xfrm>
            <a:off x="2483768" y="4653136"/>
            <a:ext cx="1152128" cy="1008112"/>
          </a:xfrm>
          <a:prstGeom prst="rect">
            <a:avLst/>
          </a:prstGeom>
          <a:solidFill>
            <a:srgbClr val="FF0000"/>
          </a:solidFill>
          <a:ln w="76200"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8" name="Elipse 17"/>
          <p:cNvSpPr/>
          <p:nvPr/>
        </p:nvSpPr>
        <p:spPr>
          <a:xfrm>
            <a:off x="4283968" y="4581128"/>
            <a:ext cx="1152128" cy="1080120"/>
          </a:xfrm>
          <a:prstGeom prst="ellipse">
            <a:avLst/>
          </a:prstGeom>
          <a:solidFill>
            <a:srgbClr val="FFFF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9" name="Elipse 18"/>
          <p:cNvSpPr/>
          <p:nvPr/>
        </p:nvSpPr>
        <p:spPr>
          <a:xfrm>
            <a:off x="5868144" y="4581128"/>
            <a:ext cx="1152128" cy="1080120"/>
          </a:xfrm>
          <a:prstGeom prst="ellipse">
            <a:avLst/>
          </a:prstGeom>
          <a:solidFill>
            <a:srgbClr val="FFFF00"/>
          </a:solidFill>
          <a:ln w="76200"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0" name="Seta em curva para cima 19">
            <a:hlinkClick r:id="rId2" action="ppaction://hlinksldjump"/>
          </p:cNvPr>
          <p:cNvSpPr/>
          <p:nvPr/>
        </p:nvSpPr>
        <p:spPr>
          <a:xfrm rot="14272569">
            <a:off x="7525915" y="5848624"/>
            <a:ext cx="775729" cy="602699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Conjuntos</a:t>
            </a:r>
            <a:endParaRPr lang="pt-BR" dirty="0"/>
          </a:p>
        </p:txBody>
      </p:sp>
      <p:sp>
        <p:nvSpPr>
          <p:cNvPr id="5" name="CaixaDeTexto 4"/>
          <p:cNvSpPr txBox="1"/>
          <p:nvPr/>
        </p:nvSpPr>
        <p:spPr>
          <a:xfrm>
            <a:off x="755576" y="1700808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/>
              <a:t>Todas os blocos</a:t>
            </a:r>
            <a:endParaRPr lang="pt-BR" dirty="0"/>
          </a:p>
        </p:txBody>
      </p:sp>
      <p:sp>
        <p:nvSpPr>
          <p:cNvPr id="6" name="CaixaDeTexto 5"/>
          <p:cNvSpPr txBox="1"/>
          <p:nvPr/>
        </p:nvSpPr>
        <p:spPr>
          <a:xfrm>
            <a:off x="5364088" y="1484784"/>
            <a:ext cx="2520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/>
              <a:t>Somente blocos redondos</a:t>
            </a:r>
            <a:endParaRPr lang="pt-BR" dirty="0"/>
          </a:p>
        </p:txBody>
      </p:sp>
      <p:sp>
        <p:nvSpPr>
          <p:cNvPr id="7" name="CaixaDeTexto 6"/>
          <p:cNvSpPr txBox="1"/>
          <p:nvPr/>
        </p:nvSpPr>
        <p:spPr>
          <a:xfrm>
            <a:off x="755576" y="3933056"/>
            <a:ext cx="2520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/>
              <a:t>Somente blocos vermelhos</a:t>
            </a:r>
            <a:endParaRPr lang="pt-BR" dirty="0"/>
          </a:p>
        </p:txBody>
      </p:sp>
      <p:sp>
        <p:nvSpPr>
          <p:cNvPr id="8" name="CaixaDeTexto 7"/>
          <p:cNvSpPr txBox="1"/>
          <p:nvPr/>
        </p:nvSpPr>
        <p:spPr>
          <a:xfrm>
            <a:off x="5364088" y="3933056"/>
            <a:ext cx="25922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/>
              <a:t>Somente blocos pequenos</a:t>
            </a:r>
            <a:endParaRPr lang="pt-BR" dirty="0"/>
          </a:p>
        </p:txBody>
      </p:sp>
      <p:sp>
        <p:nvSpPr>
          <p:cNvPr id="9" name="Fluxograma: Operação manual 8"/>
          <p:cNvSpPr/>
          <p:nvPr/>
        </p:nvSpPr>
        <p:spPr>
          <a:xfrm>
            <a:off x="755576" y="2132856"/>
            <a:ext cx="2520280" cy="1656184"/>
          </a:xfrm>
          <a:prstGeom prst="flowChartManualOperation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Fluxograma: Operação manual 9"/>
          <p:cNvSpPr/>
          <p:nvPr/>
        </p:nvSpPr>
        <p:spPr>
          <a:xfrm>
            <a:off x="5364088" y="2132856"/>
            <a:ext cx="2520280" cy="1656184"/>
          </a:xfrm>
          <a:prstGeom prst="flowChartManualOperation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Fluxograma: Operação manual 10"/>
          <p:cNvSpPr/>
          <p:nvPr/>
        </p:nvSpPr>
        <p:spPr>
          <a:xfrm>
            <a:off x="755576" y="4581128"/>
            <a:ext cx="2520280" cy="1656184"/>
          </a:xfrm>
          <a:prstGeom prst="flowChartManualOperation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2" name="Fluxograma: Operação manual 11"/>
          <p:cNvSpPr/>
          <p:nvPr/>
        </p:nvSpPr>
        <p:spPr>
          <a:xfrm>
            <a:off x="5436096" y="4581128"/>
            <a:ext cx="2520280" cy="1656184"/>
          </a:xfrm>
          <a:prstGeom prst="flowChartManualOperation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3" name="Retângulo 12"/>
          <p:cNvSpPr/>
          <p:nvPr/>
        </p:nvSpPr>
        <p:spPr>
          <a:xfrm>
            <a:off x="1475656" y="2276872"/>
            <a:ext cx="432048" cy="216024"/>
          </a:xfrm>
          <a:prstGeom prst="rect">
            <a:avLst/>
          </a:prstGeom>
          <a:solidFill>
            <a:srgbClr val="FFFF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4" name="Elipse 13"/>
          <p:cNvSpPr/>
          <p:nvPr/>
        </p:nvSpPr>
        <p:spPr>
          <a:xfrm>
            <a:off x="2411760" y="3356992"/>
            <a:ext cx="288032" cy="288032"/>
          </a:xfrm>
          <a:prstGeom prst="ellipse">
            <a:avLst/>
          </a:prstGeom>
          <a:solidFill>
            <a:srgbClr val="FF00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5" name="Retângulo 14"/>
          <p:cNvSpPr/>
          <p:nvPr/>
        </p:nvSpPr>
        <p:spPr>
          <a:xfrm>
            <a:off x="2339752" y="2204864"/>
            <a:ext cx="720080" cy="360040"/>
          </a:xfrm>
          <a:prstGeom prst="rect">
            <a:avLst/>
          </a:prstGeom>
          <a:solidFill>
            <a:srgbClr val="FF00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6" name="Triângulo isósceles 15"/>
          <p:cNvSpPr/>
          <p:nvPr/>
        </p:nvSpPr>
        <p:spPr>
          <a:xfrm>
            <a:off x="1475656" y="3356992"/>
            <a:ext cx="288032" cy="288032"/>
          </a:xfrm>
          <a:prstGeom prst="triangle">
            <a:avLst/>
          </a:prstGeom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7" name="Retângulo 16"/>
          <p:cNvSpPr/>
          <p:nvPr/>
        </p:nvSpPr>
        <p:spPr>
          <a:xfrm>
            <a:off x="1187624" y="2708920"/>
            <a:ext cx="432048" cy="410344"/>
          </a:xfrm>
          <a:prstGeom prst="rect">
            <a:avLst/>
          </a:prstGeom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8" name="Retângulo 17"/>
          <p:cNvSpPr/>
          <p:nvPr/>
        </p:nvSpPr>
        <p:spPr>
          <a:xfrm>
            <a:off x="2555776" y="2708920"/>
            <a:ext cx="207640" cy="202704"/>
          </a:xfrm>
          <a:prstGeom prst="rect">
            <a:avLst/>
          </a:prstGeom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9" name="Elipse 18"/>
          <p:cNvSpPr/>
          <p:nvPr/>
        </p:nvSpPr>
        <p:spPr>
          <a:xfrm>
            <a:off x="1763688" y="2852936"/>
            <a:ext cx="656456" cy="584448"/>
          </a:xfrm>
          <a:prstGeom prst="ellipse">
            <a:avLst/>
          </a:prstGeom>
          <a:solidFill>
            <a:srgbClr val="FFFF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0" name="Elipse 19"/>
          <p:cNvSpPr/>
          <p:nvPr/>
        </p:nvSpPr>
        <p:spPr>
          <a:xfrm>
            <a:off x="5652120" y="2276872"/>
            <a:ext cx="656456" cy="584448"/>
          </a:xfrm>
          <a:prstGeom prst="ellipse">
            <a:avLst/>
          </a:prstGeom>
          <a:solidFill>
            <a:srgbClr val="FF00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1" name="Elipse 20"/>
          <p:cNvSpPr/>
          <p:nvPr/>
        </p:nvSpPr>
        <p:spPr>
          <a:xfrm>
            <a:off x="7020272" y="3356992"/>
            <a:ext cx="288032" cy="288032"/>
          </a:xfrm>
          <a:prstGeom prst="ellipse">
            <a:avLst/>
          </a:prstGeom>
          <a:solidFill>
            <a:srgbClr val="FFFF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2" name="Elipse 21"/>
          <p:cNvSpPr/>
          <p:nvPr/>
        </p:nvSpPr>
        <p:spPr>
          <a:xfrm>
            <a:off x="7452320" y="2276872"/>
            <a:ext cx="288032" cy="288032"/>
          </a:xfrm>
          <a:prstGeom prst="ellipse">
            <a:avLst/>
          </a:prstGeom>
          <a:solidFill>
            <a:srgbClr val="FFFF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3" name="Elipse 22"/>
          <p:cNvSpPr/>
          <p:nvPr/>
        </p:nvSpPr>
        <p:spPr>
          <a:xfrm>
            <a:off x="6444208" y="2780928"/>
            <a:ext cx="288032" cy="288032"/>
          </a:xfrm>
          <a:prstGeom prst="ellipse">
            <a:avLst/>
          </a:prstGeom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4" name="Elipse 23"/>
          <p:cNvSpPr/>
          <p:nvPr/>
        </p:nvSpPr>
        <p:spPr>
          <a:xfrm>
            <a:off x="5868144" y="3068960"/>
            <a:ext cx="656456" cy="584448"/>
          </a:xfrm>
          <a:prstGeom prst="ellipse">
            <a:avLst/>
          </a:prstGeom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5" name="Elipse 24"/>
          <p:cNvSpPr/>
          <p:nvPr/>
        </p:nvSpPr>
        <p:spPr>
          <a:xfrm>
            <a:off x="6876256" y="2564904"/>
            <a:ext cx="656456" cy="584448"/>
          </a:xfrm>
          <a:prstGeom prst="ellipse">
            <a:avLst/>
          </a:prstGeom>
          <a:solidFill>
            <a:srgbClr val="FF00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6" name="Retângulo 25"/>
          <p:cNvSpPr/>
          <p:nvPr/>
        </p:nvSpPr>
        <p:spPr>
          <a:xfrm>
            <a:off x="1115616" y="4725144"/>
            <a:ext cx="432048" cy="410344"/>
          </a:xfrm>
          <a:prstGeom prst="rect">
            <a:avLst/>
          </a:prstGeom>
          <a:solidFill>
            <a:srgbClr val="FF00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7" name="Triângulo isósceles 26"/>
          <p:cNvSpPr/>
          <p:nvPr/>
        </p:nvSpPr>
        <p:spPr>
          <a:xfrm>
            <a:off x="2123728" y="5661248"/>
            <a:ext cx="648072" cy="504056"/>
          </a:xfrm>
          <a:prstGeom prst="triangle">
            <a:avLst/>
          </a:prstGeom>
          <a:solidFill>
            <a:srgbClr val="FF00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8" name="Elipse 27"/>
          <p:cNvSpPr/>
          <p:nvPr/>
        </p:nvSpPr>
        <p:spPr>
          <a:xfrm>
            <a:off x="2411760" y="4653136"/>
            <a:ext cx="656456" cy="584448"/>
          </a:xfrm>
          <a:prstGeom prst="ellipse">
            <a:avLst/>
          </a:prstGeom>
          <a:solidFill>
            <a:srgbClr val="FF00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9" name="Elipse 28"/>
          <p:cNvSpPr/>
          <p:nvPr/>
        </p:nvSpPr>
        <p:spPr>
          <a:xfrm>
            <a:off x="2555776" y="5373216"/>
            <a:ext cx="288032" cy="288032"/>
          </a:xfrm>
          <a:prstGeom prst="ellipse">
            <a:avLst/>
          </a:prstGeom>
          <a:solidFill>
            <a:srgbClr val="FF00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0" name="Triângulo isósceles 29"/>
          <p:cNvSpPr/>
          <p:nvPr/>
        </p:nvSpPr>
        <p:spPr>
          <a:xfrm>
            <a:off x="1835696" y="4797152"/>
            <a:ext cx="288032" cy="288032"/>
          </a:xfrm>
          <a:prstGeom prst="triangle">
            <a:avLst/>
          </a:prstGeom>
          <a:solidFill>
            <a:srgbClr val="FF00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1" name="Retângulo 30"/>
          <p:cNvSpPr/>
          <p:nvPr/>
        </p:nvSpPr>
        <p:spPr>
          <a:xfrm>
            <a:off x="2123728" y="5229200"/>
            <a:ext cx="207640" cy="202704"/>
          </a:xfrm>
          <a:prstGeom prst="rect">
            <a:avLst/>
          </a:prstGeom>
          <a:solidFill>
            <a:srgbClr val="FF00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2" name="Retângulo 31"/>
          <p:cNvSpPr/>
          <p:nvPr/>
        </p:nvSpPr>
        <p:spPr>
          <a:xfrm>
            <a:off x="1547664" y="5229200"/>
            <a:ext cx="432048" cy="410344"/>
          </a:xfrm>
          <a:prstGeom prst="rect">
            <a:avLst/>
          </a:prstGeom>
          <a:solidFill>
            <a:srgbClr val="FF00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3" name="Elipse 32"/>
          <p:cNvSpPr/>
          <p:nvPr/>
        </p:nvSpPr>
        <p:spPr>
          <a:xfrm>
            <a:off x="1115616" y="5301208"/>
            <a:ext cx="288032" cy="288032"/>
          </a:xfrm>
          <a:prstGeom prst="ellipse">
            <a:avLst/>
          </a:prstGeom>
          <a:solidFill>
            <a:srgbClr val="FF00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4" name="Retângulo 33"/>
          <p:cNvSpPr/>
          <p:nvPr/>
        </p:nvSpPr>
        <p:spPr>
          <a:xfrm>
            <a:off x="1403648" y="5877272"/>
            <a:ext cx="432048" cy="216024"/>
          </a:xfrm>
          <a:prstGeom prst="rect">
            <a:avLst/>
          </a:prstGeom>
          <a:solidFill>
            <a:srgbClr val="FF00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5" name="Triângulo isósceles 34"/>
          <p:cNvSpPr/>
          <p:nvPr/>
        </p:nvSpPr>
        <p:spPr>
          <a:xfrm>
            <a:off x="5724128" y="4725144"/>
            <a:ext cx="288032" cy="288032"/>
          </a:xfrm>
          <a:prstGeom prst="triangle">
            <a:avLst/>
          </a:prstGeom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6" name="Elipse 35"/>
          <p:cNvSpPr/>
          <p:nvPr/>
        </p:nvSpPr>
        <p:spPr>
          <a:xfrm>
            <a:off x="6228184" y="5805264"/>
            <a:ext cx="288032" cy="288032"/>
          </a:xfrm>
          <a:prstGeom prst="ellipse">
            <a:avLst/>
          </a:prstGeom>
          <a:solidFill>
            <a:srgbClr val="FFFF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7" name="Retângulo 36"/>
          <p:cNvSpPr/>
          <p:nvPr/>
        </p:nvSpPr>
        <p:spPr>
          <a:xfrm>
            <a:off x="7092280" y="5517232"/>
            <a:ext cx="432048" cy="216024"/>
          </a:xfrm>
          <a:prstGeom prst="rect">
            <a:avLst/>
          </a:prstGeom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8" name="Triângulo isósceles 37"/>
          <p:cNvSpPr/>
          <p:nvPr/>
        </p:nvSpPr>
        <p:spPr>
          <a:xfrm>
            <a:off x="7020272" y="5805264"/>
            <a:ext cx="288032" cy="288032"/>
          </a:xfrm>
          <a:prstGeom prst="triangle">
            <a:avLst/>
          </a:prstGeom>
          <a:solidFill>
            <a:srgbClr val="FF00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9" name="Triângulo isósceles 38"/>
          <p:cNvSpPr/>
          <p:nvPr/>
        </p:nvSpPr>
        <p:spPr>
          <a:xfrm>
            <a:off x="7236296" y="5013176"/>
            <a:ext cx="288032" cy="288032"/>
          </a:xfrm>
          <a:prstGeom prst="triangle">
            <a:avLst/>
          </a:prstGeom>
          <a:solidFill>
            <a:srgbClr val="FFFF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0" name="Retângulo 39"/>
          <p:cNvSpPr/>
          <p:nvPr/>
        </p:nvSpPr>
        <p:spPr>
          <a:xfrm>
            <a:off x="6300192" y="4941168"/>
            <a:ext cx="432048" cy="216024"/>
          </a:xfrm>
          <a:prstGeom prst="rect">
            <a:avLst/>
          </a:prstGeom>
          <a:solidFill>
            <a:srgbClr val="FF00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1" name="Retângulo 40"/>
          <p:cNvSpPr/>
          <p:nvPr/>
        </p:nvSpPr>
        <p:spPr>
          <a:xfrm>
            <a:off x="5868144" y="5373216"/>
            <a:ext cx="432048" cy="216024"/>
          </a:xfrm>
          <a:prstGeom prst="rect">
            <a:avLst/>
          </a:prstGeom>
          <a:solidFill>
            <a:srgbClr val="FFFF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2" name="Elipse 41"/>
          <p:cNvSpPr/>
          <p:nvPr/>
        </p:nvSpPr>
        <p:spPr>
          <a:xfrm>
            <a:off x="7524328" y="4653136"/>
            <a:ext cx="288032" cy="288032"/>
          </a:xfrm>
          <a:prstGeom prst="ellipse">
            <a:avLst/>
          </a:prstGeom>
          <a:solidFill>
            <a:srgbClr val="FF00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3" name="Elipse 42"/>
          <p:cNvSpPr/>
          <p:nvPr/>
        </p:nvSpPr>
        <p:spPr>
          <a:xfrm>
            <a:off x="6588224" y="5373216"/>
            <a:ext cx="288032" cy="288032"/>
          </a:xfrm>
          <a:prstGeom prst="ellipse">
            <a:avLst/>
          </a:prstGeom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4" name="Retângulo 43"/>
          <p:cNvSpPr/>
          <p:nvPr/>
        </p:nvSpPr>
        <p:spPr>
          <a:xfrm>
            <a:off x="6948264" y="4725144"/>
            <a:ext cx="207640" cy="202704"/>
          </a:xfrm>
          <a:prstGeom prst="rect">
            <a:avLst/>
          </a:prstGeom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5" name="Seta em curva para cima 44">
            <a:hlinkClick r:id="" action="ppaction://hlinkshowjump?jump=previousslide"/>
          </p:cNvPr>
          <p:cNvSpPr/>
          <p:nvPr/>
        </p:nvSpPr>
        <p:spPr>
          <a:xfrm rot="14272569">
            <a:off x="7957964" y="5920632"/>
            <a:ext cx="775729" cy="602699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 smtClean="0"/>
              <a:t>NOÇÕES DE LÓGICA UTILIZANDO OS BLOCOS LÓGICOS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>
                <a:hlinkClick r:id="" action="ppaction://hlinkshowjump?jump=nextslide"/>
              </a:rPr>
              <a:t>FORMANDO CONJUNTOS</a:t>
            </a:r>
            <a:endParaRPr lang="pt-BR" dirty="0" smtClean="0"/>
          </a:p>
          <a:p>
            <a:r>
              <a:rPr lang="pt-BR" dirty="0" smtClean="0"/>
              <a:t>CONECTIVOS LÓGICOS:</a:t>
            </a:r>
          </a:p>
          <a:p>
            <a:pPr>
              <a:buFont typeface="Wingdings" pitchFamily="2" charset="2"/>
              <a:buChar char="ü"/>
            </a:pPr>
            <a:r>
              <a:rPr lang="pt-BR" dirty="0" smtClean="0">
                <a:hlinkClick r:id="rId2" action="ppaction://hlinksldjump"/>
              </a:rPr>
              <a:t>SE</a:t>
            </a:r>
            <a:endParaRPr lang="pt-BR" dirty="0" smtClean="0"/>
          </a:p>
          <a:p>
            <a:pPr>
              <a:buFont typeface="Wingdings" pitchFamily="2" charset="2"/>
              <a:buChar char="ü"/>
            </a:pPr>
            <a:r>
              <a:rPr lang="pt-BR" dirty="0" smtClean="0">
                <a:hlinkClick r:id="rId3" action="ppaction://hlinksldjump"/>
              </a:rPr>
              <a:t>E</a:t>
            </a:r>
            <a:endParaRPr lang="pt-BR" dirty="0" smtClean="0"/>
          </a:p>
          <a:p>
            <a:pPr>
              <a:buFont typeface="Wingdings" pitchFamily="2" charset="2"/>
              <a:buChar char="ü"/>
            </a:pPr>
            <a:r>
              <a:rPr lang="pt-BR" dirty="0" smtClean="0">
                <a:hlinkClick r:id="rId4" action="ppaction://hlinksldjump"/>
              </a:rPr>
              <a:t>OU</a:t>
            </a:r>
            <a:endParaRPr lang="pt-BR" dirty="0"/>
          </a:p>
        </p:txBody>
      </p:sp>
      <p:pic>
        <p:nvPicPr>
          <p:cNvPr id="5" name="Picture 3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0392" y="5733256"/>
            <a:ext cx="682237" cy="705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Seleção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Em programação podemos escolher alguns blocos dos demais usando a palavra SE.</a:t>
            </a:r>
          </a:p>
          <a:p>
            <a:pPr>
              <a:buNone/>
            </a:pPr>
            <a:r>
              <a:rPr lang="pt-BR" dirty="0" smtClean="0"/>
              <a:t>	Ou seja:</a:t>
            </a:r>
          </a:p>
          <a:p>
            <a:pPr>
              <a:buNone/>
            </a:pPr>
            <a:endParaRPr lang="pt-BR" dirty="0" smtClean="0"/>
          </a:p>
          <a:p>
            <a:pPr>
              <a:buNone/>
            </a:pPr>
            <a:r>
              <a:rPr lang="pt-BR" dirty="0" smtClean="0"/>
              <a:t>	Se cor = azul</a:t>
            </a:r>
            <a:endParaRPr lang="pt-BR" dirty="0"/>
          </a:p>
        </p:txBody>
      </p:sp>
      <p:sp>
        <p:nvSpPr>
          <p:cNvPr id="4" name="Fluxograma: Operação manual 3"/>
          <p:cNvSpPr/>
          <p:nvPr/>
        </p:nvSpPr>
        <p:spPr>
          <a:xfrm>
            <a:off x="2987824" y="4725144"/>
            <a:ext cx="2520280" cy="1656184"/>
          </a:xfrm>
          <a:prstGeom prst="flowChartManualOperation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3347864" y="4869160"/>
            <a:ext cx="432048" cy="410344"/>
          </a:xfrm>
          <a:prstGeom prst="rect">
            <a:avLst/>
          </a:prstGeom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Elipse 5"/>
          <p:cNvSpPr/>
          <p:nvPr/>
        </p:nvSpPr>
        <p:spPr>
          <a:xfrm>
            <a:off x="4283968" y="5733256"/>
            <a:ext cx="656456" cy="584448"/>
          </a:xfrm>
          <a:prstGeom prst="ellipse">
            <a:avLst/>
          </a:prstGeom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Elipse 6"/>
          <p:cNvSpPr/>
          <p:nvPr/>
        </p:nvSpPr>
        <p:spPr>
          <a:xfrm>
            <a:off x="4932040" y="4869160"/>
            <a:ext cx="288032" cy="288032"/>
          </a:xfrm>
          <a:prstGeom prst="ellipse">
            <a:avLst/>
          </a:prstGeom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3707904" y="5517232"/>
            <a:ext cx="432048" cy="216024"/>
          </a:xfrm>
          <a:prstGeom prst="rect">
            <a:avLst/>
          </a:prstGeom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Triângulo isósceles 8"/>
          <p:cNvSpPr/>
          <p:nvPr/>
        </p:nvSpPr>
        <p:spPr>
          <a:xfrm>
            <a:off x="4499992" y="5229200"/>
            <a:ext cx="288032" cy="288032"/>
          </a:xfrm>
          <a:prstGeom prst="triangle">
            <a:avLst/>
          </a:prstGeom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Elipse 9"/>
          <p:cNvSpPr/>
          <p:nvPr/>
        </p:nvSpPr>
        <p:spPr>
          <a:xfrm>
            <a:off x="3635896" y="5949280"/>
            <a:ext cx="288032" cy="288032"/>
          </a:xfrm>
          <a:prstGeom prst="ellipse">
            <a:avLst/>
          </a:prstGeom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Retângulo 10"/>
          <p:cNvSpPr/>
          <p:nvPr/>
        </p:nvSpPr>
        <p:spPr>
          <a:xfrm>
            <a:off x="4139952" y="4941168"/>
            <a:ext cx="207640" cy="202704"/>
          </a:xfrm>
          <a:prstGeom prst="rect">
            <a:avLst/>
          </a:prstGeom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2" name="Seta em curva para cima 11">
            <a:hlinkClick r:id="rId2" action="ppaction://hlinksldjump"/>
          </p:cNvPr>
          <p:cNvSpPr/>
          <p:nvPr/>
        </p:nvSpPr>
        <p:spPr>
          <a:xfrm rot="14272569">
            <a:off x="7525915" y="5848624"/>
            <a:ext cx="775729" cy="602699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Seleção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7859216" cy="4525963"/>
          </a:xfrm>
        </p:spPr>
        <p:txBody>
          <a:bodyPr/>
          <a:lstStyle/>
          <a:p>
            <a:r>
              <a:rPr lang="pt-BR" dirty="0" smtClean="0"/>
              <a:t>Podemos utilizar também duas seleções.</a:t>
            </a:r>
          </a:p>
          <a:p>
            <a:r>
              <a:rPr lang="pt-BR" dirty="0" smtClean="0"/>
              <a:t>Exemplo:</a:t>
            </a:r>
          </a:p>
          <a:p>
            <a:pPr>
              <a:buNone/>
            </a:pPr>
            <a:r>
              <a:rPr lang="pt-BR" dirty="0" smtClean="0"/>
              <a:t>	Se forma = redondo </a:t>
            </a:r>
            <a:r>
              <a:rPr lang="pt-BR" b="1" dirty="0" smtClean="0"/>
              <a:t>E</a:t>
            </a:r>
            <a:r>
              <a:rPr lang="pt-BR" dirty="0" smtClean="0"/>
              <a:t> espessura = grosso</a:t>
            </a:r>
            <a:endParaRPr lang="pt-BR" dirty="0"/>
          </a:p>
        </p:txBody>
      </p:sp>
      <p:sp>
        <p:nvSpPr>
          <p:cNvPr id="4" name="Fluxograma: Operação manual 3"/>
          <p:cNvSpPr/>
          <p:nvPr/>
        </p:nvSpPr>
        <p:spPr>
          <a:xfrm>
            <a:off x="2843808" y="3717032"/>
            <a:ext cx="3096344" cy="2016224"/>
          </a:xfrm>
          <a:prstGeom prst="flowChartManualOperation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Elipse 4"/>
          <p:cNvSpPr/>
          <p:nvPr/>
        </p:nvSpPr>
        <p:spPr>
          <a:xfrm>
            <a:off x="4932040" y="3861048"/>
            <a:ext cx="656456" cy="584448"/>
          </a:xfrm>
          <a:prstGeom prst="ellipse">
            <a:avLst/>
          </a:prstGeom>
          <a:ln w="76200"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Elipse 5"/>
          <p:cNvSpPr/>
          <p:nvPr/>
        </p:nvSpPr>
        <p:spPr>
          <a:xfrm>
            <a:off x="3635896" y="5013176"/>
            <a:ext cx="656456" cy="584448"/>
          </a:xfrm>
          <a:prstGeom prst="ellipse">
            <a:avLst/>
          </a:prstGeom>
          <a:ln w="76200"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Elipse 6"/>
          <p:cNvSpPr/>
          <p:nvPr/>
        </p:nvSpPr>
        <p:spPr>
          <a:xfrm>
            <a:off x="3347864" y="3861048"/>
            <a:ext cx="656456" cy="584448"/>
          </a:xfrm>
          <a:prstGeom prst="ellipse">
            <a:avLst/>
          </a:prstGeom>
          <a:solidFill>
            <a:srgbClr val="FF0000"/>
          </a:solidFill>
          <a:ln w="76200"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Elipse 7"/>
          <p:cNvSpPr/>
          <p:nvPr/>
        </p:nvSpPr>
        <p:spPr>
          <a:xfrm>
            <a:off x="4716016" y="5085184"/>
            <a:ext cx="440432" cy="440432"/>
          </a:xfrm>
          <a:prstGeom prst="ellipse">
            <a:avLst/>
          </a:prstGeom>
          <a:solidFill>
            <a:srgbClr val="FF0000"/>
          </a:solidFill>
          <a:ln w="76200"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Elipse 8"/>
          <p:cNvSpPr/>
          <p:nvPr/>
        </p:nvSpPr>
        <p:spPr>
          <a:xfrm>
            <a:off x="4283968" y="4509120"/>
            <a:ext cx="440432" cy="440432"/>
          </a:xfrm>
          <a:prstGeom prst="ellipse">
            <a:avLst/>
          </a:prstGeom>
          <a:solidFill>
            <a:srgbClr val="FFFF00"/>
          </a:solidFill>
          <a:ln w="76200"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Seta em curva para cima 9">
            <a:hlinkClick r:id="rId2" action="ppaction://hlinksldjump"/>
          </p:cNvPr>
          <p:cNvSpPr/>
          <p:nvPr/>
        </p:nvSpPr>
        <p:spPr>
          <a:xfrm rot="14272569">
            <a:off x="7525915" y="5848624"/>
            <a:ext cx="775729" cy="602699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Seleção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Também podemos usar o </a:t>
            </a:r>
            <a:r>
              <a:rPr lang="pt-BR" b="1" dirty="0" smtClean="0"/>
              <a:t>OU</a:t>
            </a:r>
            <a:r>
              <a:rPr lang="pt-BR" dirty="0" smtClean="0"/>
              <a:t> no lugar do </a:t>
            </a:r>
            <a:r>
              <a:rPr lang="pt-BR" b="1" dirty="0" smtClean="0"/>
              <a:t>E.</a:t>
            </a:r>
          </a:p>
          <a:p>
            <a:r>
              <a:rPr lang="pt-BR" dirty="0" smtClean="0"/>
              <a:t>Ex.: </a:t>
            </a:r>
          </a:p>
          <a:p>
            <a:pPr>
              <a:buNone/>
            </a:pPr>
            <a:r>
              <a:rPr lang="pt-BR" dirty="0" smtClean="0"/>
              <a:t>    Forma = Quadrado </a:t>
            </a:r>
            <a:r>
              <a:rPr lang="pt-BR" b="1" dirty="0" smtClean="0"/>
              <a:t>OU</a:t>
            </a:r>
            <a:r>
              <a:rPr lang="pt-BR" dirty="0" smtClean="0"/>
              <a:t> cor = amarelo</a:t>
            </a:r>
          </a:p>
        </p:txBody>
      </p:sp>
      <p:sp>
        <p:nvSpPr>
          <p:cNvPr id="4" name="Fluxograma: Operação manual 3"/>
          <p:cNvSpPr/>
          <p:nvPr/>
        </p:nvSpPr>
        <p:spPr>
          <a:xfrm>
            <a:off x="2843808" y="4005064"/>
            <a:ext cx="3096344" cy="2016224"/>
          </a:xfrm>
          <a:prstGeom prst="flowChartManualOperation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3419872" y="4221088"/>
            <a:ext cx="432048" cy="410344"/>
          </a:xfrm>
          <a:prstGeom prst="rect">
            <a:avLst/>
          </a:prstGeom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4355976" y="5157192"/>
            <a:ext cx="936104" cy="792088"/>
          </a:xfrm>
          <a:prstGeom prst="rect">
            <a:avLst/>
          </a:prstGeom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Elipse 7"/>
          <p:cNvSpPr/>
          <p:nvPr/>
        </p:nvSpPr>
        <p:spPr>
          <a:xfrm>
            <a:off x="3563888" y="5301208"/>
            <a:ext cx="440432" cy="440432"/>
          </a:xfrm>
          <a:prstGeom prst="ellipse">
            <a:avLst/>
          </a:prstGeom>
          <a:solidFill>
            <a:srgbClr val="FFFF00"/>
          </a:solidFill>
          <a:ln w="76200"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/>
          <p:cNvSpPr/>
          <p:nvPr/>
        </p:nvSpPr>
        <p:spPr>
          <a:xfrm>
            <a:off x="4932040" y="4221088"/>
            <a:ext cx="432048" cy="216024"/>
          </a:xfrm>
          <a:prstGeom prst="rect">
            <a:avLst/>
          </a:prstGeom>
          <a:solidFill>
            <a:srgbClr val="FFFF00"/>
          </a:solidFill>
          <a:ln w="76200"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Triângulo isósceles 9"/>
          <p:cNvSpPr/>
          <p:nvPr/>
        </p:nvSpPr>
        <p:spPr>
          <a:xfrm>
            <a:off x="4139952" y="4437112"/>
            <a:ext cx="792088" cy="576064"/>
          </a:xfrm>
          <a:prstGeom prst="triangle">
            <a:avLst/>
          </a:prstGeom>
          <a:solidFill>
            <a:srgbClr val="FFFF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Seta em curva para cima 10">
            <a:hlinkClick r:id="rId2" action="ppaction://hlinksldjump"/>
          </p:cNvPr>
          <p:cNvSpPr/>
          <p:nvPr/>
        </p:nvSpPr>
        <p:spPr>
          <a:xfrm rot="14272569">
            <a:off x="7525915" y="5848624"/>
            <a:ext cx="775729" cy="602699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CustomShape 1"/>
          <p:cNvSpPr/>
          <p:nvPr/>
        </p:nvSpPr>
        <p:spPr>
          <a:xfrm>
            <a:off x="457200" y="0"/>
            <a:ext cx="8686080" cy="8373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pt-BR" sz="3600" strike="noStrike" cap="all" spc="-1">
                <a:solidFill>
                  <a:srgbClr val="4E3B3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Interface do scratch</a:t>
            </a:r>
            <a:endParaRPr lang="pt-BR" sz="180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90" name="CustomShape 2"/>
          <p:cNvSpPr/>
          <p:nvPr/>
        </p:nvSpPr>
        <p:spPr>
          <a:xfrm>
            <a:off x="304920" y="692640"/>
            <a:ext cx="8686080" cy="4751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marL="343080" indent="-342360" algn="ctr">
              <a:lnSpc>
                <a:spcPct val="100000"/>
              </a:lnSpc>
            </a:pPr>
            <a:r>
              <a:rPr lang="pt-BR" sz="2000" strike="noStrike" spc="-1" dirty="0">
                <a:solidFill>
                  <a:srgbClr val="4E3B30"/>
                </a:solidFill>
                <a:uFill>
                  <a:solidFill>
                    <a:srgbClr val="FFFFFF"/>
                  </a:solidFill>
                </a:uFill>
                <a:latin typeface="Calisto MT"/>
              </a:rPr>
              <a:t>Quando abrimos o programa, aparecem as seguintes abas:</a:t>
            </a:r>
            <a:endParaRPr lang="pt-BR" sz="180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91" name="Imagem 3"/>
          <p:cNvPicPr/>
          <p:nvPr/>
        </p:nvPicPr>
        <p:blipFill>
          <a:blip r:embed="rId2" cstate="print"/>
          <a:stretch/>
        </p:blipFill>
        <p:spPr>
          <a:xfrm>
            <a:off x="323640" y="1214422"/>
            <a:ext cx="8531640" cy="4373858"/>
          </a:xfrm>
          <a:prstGeom prst="rect">
            <a:avLst/>
          </a:prstGeom>
          <a:ln>
            <a:noFill/>
          </a:ln>
        </p:spPr>
      </p:pic>
      <p:sp>
        <p:nvSpPr>
          <p:cNvPr id="92" name="CustomShape 3"/>
          <p:cNvSpPr/>
          <p:nvPr/>
        </p:nvSpPr>
        <p:spPr>
          <a:xfrm rot="16200000">
            <a:off x="827584" y="4869160"/>
            <a:ext cx="720080" cy="1872208"/>
          </a:xfrm>
          <a:prstGeom prst="leftBrace">
            <a:avLst>
              <a:gd name="adj1" fmla="val 8333"/>
              <a:gd name="adj2" fmla="val 51123"/>
            </a:avLst>
          </a:prstGeom>
          <a:noFill/>
          <a:ln>
            <a:solidFill>
              <a:schemeClr val="accent6">
                <a:lumMod val="75000"/>
              </a:schemeClr>
            </a:solidFill>
            <a:round/>
          </a:ln>
          <a:effectLst>
            <a:outerShdw blurRad="76200" dist="50800" dir="5400000" rotWithShape="0">
              <a:srgbClr val="4E3B30">
                <a:alpha val="60000"/>
              </a:srgb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/>
        </p:style>
        <p:txBody>
          <a:bodyPr vert="vert"/>
          <a:lstStyle/>
          <a:p>
            <a:pPr algn="ctr"/>
            <a:r>
              <a:rPr lang="pt-BR" sz="900" dirty="0" smtClean="0">
                <a:solidFill>
                  <a:schemeClr val="accent6">
                    <a:lumMod val="50000"/>
                  </a:schemeClr>
                </a:solidFill>
              </a:rPr>
              <a:t>CLICK PARA CONHECER OS COMANDOS</a:t>
            </a:r>
            <a:endParaRPr lang="pt-BR" sz="9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93" name="CustomShape 4"/>
          <p:cNvSpPr/>
          <p:nvPr/>
        </p:nvSpPr>
        <p:spPr>
          <a:xfrm rot="16200000">
            <a:off x="3529080" y="4328280"/>
            <a:ext cx="356400" cy="3023640"/>
          </a:xfrm>
          <a:prstGeom prst="leftBrace">
            <a:avLst>
              <a:gd name="adj1" fmla="val 8333"/>
              <a:gd name="adj2" fmla="val 51123"/>
            </a:avLst>
          </a:prstGeom>
          <a:noFill/>
          <a:ln>
            <a:solidFill>
              <a:schemeClr val="accent6">
                <a:lumMod val="75000"/>
              </a:schemeClr>
            </a:solidFill>
            <a:round/>
          </a:ln>
          <a:effectLst>
            <a:outerShdw blurRad="76200" dist="50800" dir="5400000" rotWithShape="0">
              <a:srgbClr val="4E3B30">
                <a:alpha val="60000"/>
              </a:srgb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94" name="CustomShape 5"/>
          <p:cNvSpPr/>
          <p:nvPr/>
        </p:nvSpPr>
        <p:spPr>
          <a:xfrm rot="16200000">
            <a:off x="6913440" y="4112280"/>
            <a:ext cx="356400" cy="3455640"/>
          </a:xfrm>
          <a:prstGeom prst="leftBrace">
            <a:avLst>
              <a:gd name="adj1" fmla="val 8333"/>
              <a:gd name="adj2" fmla="val 51123"/>
            </a:avLst>
          </a:prstGeom>
          <a:noFill/>
          <a:ln>
            <a:solidFill>
              <a:schemeClr val="accent6">
                <a:lumMod val="75000"/>
              </a:schemeClr>
            </a:solidFill>
            <a:round/>
          </a:ln>
          <a:effectLst>
            <a:outerShdw blurRad="76200" dist="50800" dir="5400000" rotWithShape="0">
              <a:srgbClr val="4E3B30">
                <a:alpha val="60000"/>
              </a:srgb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95" name="CustomShape 6"/>
          <p:cNvSpPr/>
          <p:nvPr/>
        </p:nvSpPr>
        <p:spPr>
          <a:xfrm>
            <a:off x="251640" y="6165360"/>
            <a:ext cx="2159640" cy="3643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pt-BR" sz="180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sto MT"/>
                <a:ea typeface="DejaVu Sans"/>
                <a:hlinkClick r:id="" action="ppaction://hlinkshowjump?jump=nextslide"/>
              </a:rPr>
              <a:t>Área de comandos.</a:t>
            </a:r>
            <a:endParaRPr lang="pt-BR" sz="180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96" name="CustomShape 7"/>
          <p:cNvSpPr/>
          <p:nvPr/>
        </p:nvSpPr>
        <p:spPr>
          <a:xfrm>
            <a:off x="2411640" y="6165360"/>
            <a:ext cx="2807640" cy="3643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pt-BR" sz="180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sto MT"/>
                <a:ea typeface="DejaVu Sans"/>
              </a:rPr>
              <a:t>Área de recursos.</a:t>
            </a:r>
            <a:endParaRPr lang="pt-BR" sz="180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97" name="CustomShape 8"/>
          <p:cNvSpPr/>
          <p:nvPr/>
        </p:nvSpPr>
        <p:spPr>
          <a:xfrm>
            <a:off x="5796000" y="6237360"/>
            <a:ext cx="2663640" cy="3643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pt-BR" sz="180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sto MT"/>
                <a:ea typeface="DejaVu Sans"/>
              </a:rPr>
              <a:t>Área de apresentação.</a:t>
            </a:r>
            <a:endParaRPr lang="pt-BR" sz="180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11" name="Picture 3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416" y="5949280"/>
            <a:ext cx="682237" cy="705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Botão de ação: Personalizar 11">
            <a:hlinkClick r:id="" action="ppaction://hlinkshowjump?jump=nextslide" highlightClick="1"/>
          </p:cNvPr>
          <p:cNvSpPr/>
          <p:nvPr/>
        </p:nvSpPr>
        <p:spPr>
          <a:xfrm>
            <a:off x="395536" y="6165304"/>
            <a:ext cx="1944216" cy="360040"/>
          </a:xfrm>
          <a:prstGeom prst="actionButtonBlank">
            <a:avLst/>
          </a:prstGeom>
          <a:solidFill>
            <a:schemeClr val="bg1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dirty="0" smtClean="0">
                <a:solidFill>
                  <a:schemeClr val="tx1"/>
                </a:solidFill>
              </a:rPr>
              <a:t>Área de comandos</a:t>
            </a:r>
            <a:endParaRPr lang="pt-BR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CustomShape 1"/>
          <p:cNvSpPr/>
          <p:nvPr/>
        </p:nvSpPr>
        <p:spPr>
          <a:xfrm>
            <a:off x="0" y="0"/>
            <a:ext cx="9355864" cy="10519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/>
            <a:r>
              <a:rPr lang="pt-BR" sz="2800" strike="noStrike" cap="all" spc="-1" dirty="0">
                <a:solidFill>
                  <a:srgbClr val="4E3B3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CAIXA DE COMANDOS</a:t>
            </a:r>
            <a:endParaRPr lang="pt-BR" sz="280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pt-BR" sz="2800" strike="noStrike" cap="all" spc="-1" dirty="0">
                <a:solidFill>
                  <a:srgbClr val="4E3B3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E as definições de comportamento</a:t>
            </a:r>
            <a:endParaRPr lang="pt-BR" sz="280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99" name="CustomShape 2"/>
          <p:cNvSpPr/>
          <p:nvPr/>
        </p:nvSpPr>
        <p:spPr>
          <a:xfrm>
            <a:off x="304920" y="1554120"/>
            <a:ext cx="8686080" cy="45252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marL="343080" indent="-342360" algn="ctr">
              <a:lnSpc>
                <a:spcPct val="100000"/>
              </a:lnSpc>
            </a:pPr>
            <a:r>
              <a:rPr lang="pt-BR" sz="2000" strike="noStrike" spc="-1" dirty="0">
                <a:solidFill>
                  <a:srgbClr val="4E3B30"/>
                </a:solidFill>
                <a:uFill>
                  <a:solidFill>
                    <a:srgbClr val="FFFFFF"/>
                  </a:solidFill>
                </a:uFill>
                <a:latin typeface="Calisto MT"/>
              </a:rPr>
              <a:t>A realização do projeto que se fará, a lógica a ser aplicada, será organizada através dos comandos escolhidos.</a:t>
            </a:r>
            <a:endParaRPr lang="pt-BR" sz="180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343080" indent="-342360" algn="ctr">
              <a:lnSpc>
                <a:spcPct val="100000"/>
              </a:lnSpc>
            </a:pPr>
            <a:endParaRPr lang="pt-BR" sz="180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343080" indent="-342360" algn="ctr">
              <a:lnSpc>
                <a:spcPct val="100000"/>
              </a:lnSpc>
            </a:pPr>
            <a:endParaRPr lang="pt-BR" sz="180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343080" indent="-342360" algn="ctr">
              <a:lnSpc>
                <a:spcPct val="100000"/>
              </a:lnSpc>
            </a:pPr>
            <a:endParaRPr lang="pt-BR" sz="180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343080" indent="-342360" algn="ctr">
              <a:lnSpc>
                <a:spcPct val="100000"/>
              </a:lnSpc>
            </a:pPr>
            <a:endParaRPr lang="pt-BR" sz="180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343080" indent="-342360" algn="ctr">
              <a:lnSpc>
                <a:spcPct val="100000"/>
              </a:lnSpc>
            </a:pPr>
            <a:endParaRPr lang="pt-BR" sz="180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343080" indent="-342360" algn="ctr">
              <a:lnSpc>
                <a:spcPct val="100000"/>
              </a:lnSpc>
            </a:pPr>
            <a:endParaRPr lang="pt-BR" sz="180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343080" indent="-342360" algn="ctr">
              <a:lnSpc>
                <a:spcPct val="100000"/>
              </a:lnSpc>
            </a:pPr>
            <a:endParaRPr lang="pt-BR" sz="180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343080" indent="-342360" algn="ctr">
              <a:lnSpc>
                <a:spcPct val="100000"/>
              </a:lnSpc>
            </a:pPr>
            <a:endParaRPr lang="pt-BR" sz="180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343080" indent="-342360" algn="ctr">
              <a:lnSpc>
                <a:spcPct val="100000"/>
              </a:lnSpc>
            </a:pPr>
            <a:endParaRPr lang="pt-BR" sz="180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343080" indent="-342360" algn="ctr">
              <a:lnSpc>
                <a:spcPct val="100000"/>
              </a:lnSpc>
            </a:pPr>
            <a:endParaRPr lang="pt-BR" sz="2000" strike="noStrike" spc="-1" dirty="0" smtClean="0">
              <a:solidFill>
                <a:srgbClr val="4E3B30"/>
              </a:solidFill>
              <a:uFill>
                <a:solidFill>
                  <a:srgbClr val="FFFFFF"/>
                </a:solidFill>
              </a:uFill>
              <a:latin typeface="Calisto MT"/>
            </a:endParaRPr>
          </a:p>
          <a:p>
            <a:pPr marL="343080" indent="-342360" algn="ctr">
              <a:lnSpc>
                <a:spcPct val="100000"/>
              </a:lnSpc>
            </a:pPr>
            <a:endParaRPr lang="pt-BR" sz="2000" spc="-1" dirty="0" smtClean="0">
              <a:solidFill>
                <a:srgbClr val="4E3B30"/>
              </a:solidFill>
              <a:uFill>
                <a:solidFill>
                  <a:srgbClr val="FFFFFF"/>
                </a:solidFill>
              </a:uFill>
              <a:latin typeface="Calisto MT"/>
            </a:endParaRPr>
          </a:p>
          <a:p>
            <a:pPr marL="343080" indent="-342360" algn="ctr">
              <a:lnSpc>
                <a:spcPct val="100000"/>
              </a:lnSpc>
            </a:pPr>
            <a:r>
              <a:rPr lang="pt-BR" sz="2000" strike="noStrike" spc="-1" dirty="0" smtClean="0">
                <a:solidFill>
                  <a:srgbClr val="4E3B30"/>
                </a:solidFill>
                <a:uFill>
                  <a:solidFill>
                    <a:srgbClr val="FFFFFF"/>
                  </a:solidFill>
                </a:uFill>
                <a:latin typeface="Calisto MT"/>
              </a:rPr>
              <a:t>Veremos </a:t>
            </a:r>
            <a:r>
              <a:rPr lang="pt-BR" sz="2000" strike="noStrike" spc="-1" dirty="0">
                <a:solidFill>
                  <a:srgbClr val="4E3B30"/>
                </a:solidFill>
                <a:uFill>
                  <a:solidFill>
                    <a:srgbClr val="FFFFFF"/>
                  </a:solidFill>
                </a:uFill>
                <a:latin typeface="Calisto MT"/>
              </a:rPr>
              <a:t>suas principais funções, a partir de </a:t>
            </a:r>
            <a:r>
              <a:rPr lang="pt-BR" sz="2000" strike="noStrike" spc="-1" dirty="0" smtClean="0">
                <a:solidFill>
                  <a:srgbClr val="4E3B30"/>
                </a:solidFill>
                <a:uFill>
                  <a:solidFill>
                    <a:srgbClr val="FFFFFF"/>
                  </a:solidFill>
                </a:uFill>
                <a:latin typeface="Calisto MT"/>
              </a:rPr>
              <a:t>agora, clique nas setas indicativas e conheça um pouco sobre cada comando.</a:t>
            </a:r>
            <a:endParaRPr lang="pt-BR" sz="180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5" name="Imagem 4"/>
          <p:cNvPicPr/>
          <p:nvPr/>
        </p:nvPicPr>
        <p:blipFill>
          <a:blip r:embed="rId2" cstate="print"/>
          <a:srcRect t="6897" r="83069" b="77429"/>
          <a:stretch>
            <a:fillRect/>
          </a:stretch>
        </p:blipFill>
        <p:spPr bwMode="auto">
          <a:xfrm>
            <a:off x="2339752" y="2564904"/>
            <a:ext cx="4464496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eta para a direita 5">
            <a:hlinkClick r:id="" action="ppaction://hlinkshowjump?jump=nextslide"/>
          </p:cNvPr>
          <p:cNvSpPr/>
          <p:nvPr/>
        </p:nvSpPr>
        <p:spPr>
          <a:xfrm>
            <a:off x="1691680" y="2924944"/>
            <a:ext cx="1080120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Seta para a direita 6">
            <a:hlinkClick r:id="rId3" action="ppaction://hlinksldjump"/>
          </p:cNvPr>
          <p:cNvSpPr/>
          <p:nvPr/>
        </p:nvSpPr>
        <p:spPr>
          <a:xfrm rot="10800000">
            <a:off x="6444208" y="2924944"/>
            <a:ext cx="1219140" cy="4126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Seta para a direita 7">
            <a:hlinkClick r:id="rId4" action="ppaction://hlinksldjump"/>
          </p:cNvPr>
          <p:cNvSpPr/>
          <p:nvPr/>
        </p:nvSpPr>
        <p:spPr>
          <a:xfrm>
            <a:off x="1691680" y="3933056"/>
            <a:ext cx="1080120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Seta para a direita 8">
            <a:hlinkClick r:id="rId5" action="ppaction://hlinksldjump"/>
          </p:cNvPr>
          <p:cNvSpPr/>
          <p:nvPr/>
        </p:nvSpPr>
        <p:spPr>
          <a:xfrm>
            <a:off x="1691680" y="4365104"/>
            <a:ext cx="1080120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Seta para a direita 9">
            <a:hlinkClick r:id="rId6" action="ppaction://hlinksldjump"/>
          </p:cNvPr>
          <p:cNvSpPr/>
          <p:nvPr/>
        </p:nvSpPr>
        <p:spPr>
          <a:xfrm>
            <a:off x="1691680" y="3429000"/>
            <a:ext cx="1080120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Seta para a direita 10">
            <a:hlinkClick r:id="rId7" action="ppaction://hlinksldjump"/>
          </p:cNvPr>
          <p:cNvSpPr/>
          <p:nvPr/>
        </p:nvSpPr>
        <p:spPr>
          <a:xfrm rot="10800000">
            <a:off x="6444208" y="3429000"/>
            <a:ext cx="1219140" cy="4126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2" name="Seta para a direita 11">
            <a:hlinkClick r:id="rId8" action="ppaction://hlinksldjump"/>
          </p:cNvPr>
          <p:cNvSpPr/>
          <p:nvPr/>
        </p:nvSpPr>
        <p:spPr>
          <a:xfrm rot="10800000">
            <a:off x="6444208" y="3861048"/>
            <a:ext cx="1219140" cy="4126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3" name="Seta para a direita 12">
            <a:hlinkClick r:id="rId9" action="ppaction://hlinksldjump"/>
          </p:cNvPr>
          <p:cNvSpPr/>
          <p:nvPr/>
        </p:nvSpPr>
        <p:spPr>
          <a:xfrm rot="10800000">
            <a:off x="6444208" y="4365104"/>
            <a:ext cx="1219140" cy="4126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4" name="Seta em curva para cima 13">
            <a:hlinkClick r:id="" action="ppaction://hlinkshowjump?jump=previousslide"/>
          </p:cNvPr>
          <p:cNvSpPr/>
          <p:nvPr/>
        </p:nvSpPr>
        <p:spPr>
          <a:xfrm rot="14272569">
            <a:off x="7525915" y="5848624"/>
            <a:ext cx="775729" cy="602699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CustomShape 1"/>
          <p:cNvSpPr/>
          <p:nvPr/>
        </p:nvSpPr>
        <p:spPr>
          <a:xfrm>
            <a:off x="323528" y="2348880"/>
            <a:ext cx="4103640" cy="2231640"/>
          </a:xfrm>
          <a:prstGeom prst="rect">
            <a:avLst/>
          </a:prstGeom>
          <a:solidFill>
            <a:schemeClr val="bg1"/>
          </a:soli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02" name="CustomShape 2"/>
          <p:cNvSpPr/>
          <p:nvPr/>
        </p:nvSpPr>
        <p:spPr>
          <a:xfrm>
            <a:off x="304920" y="0"/>
            <a:ext cx="8686080" cy="68572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marL="343080" indent="-342360" algn="ctr">
              <a:lnSpc>
                <a:spcPct val="100000"/>
              </a:lnSpc>
            </a:pPr>
            <a:endParaRPr lang="pt-BR" sz="180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343080" indent="-342360" algn="ctr">
              <a:lnSpc>
                <a:spcPct val="100000"/>
              </a:lnSpc>
            </a:pPr>
            <a:r>
              <a:rPr lang="pt-BR" sz="3200" strike="noStrike" spc="-1" dirty="0">
                <a:solidFill>
                  <a:srgbClr val="4E3B30"/>
                </a:solidFill>
                <a:uFill>
                  <a:solidFill>
                    <a:srgbClr val="FFFFFF"/>
                  </a:solidFill>
                </a:uFill>
                <a:latin typeface="Calisto MT"/>
              </a:rPr>
              <a:t>MOVIMENTO</a:t>
            </a:r>
            <a:endParaRPr lang="pt-BR" sz="180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343080" indent="-342360" algn="just">
              <a:lnSpc>
                <a:spcPct val="100000"/>
              </a:lnSpc>
            </a:pPr>
            <a:endParaRPr lang="pt-BR" spc="-1" dirty="0">
              <a:solidFill>
                <a:srgbClr val="4E3B30"/>
              </a:solidFill>
              <a:uFill>
                <a:solidFill>
                  <a:srgbClr val="FFFFFF"/>
                </a:solidFill>
              </a:uFill>
              <a:latin typeface="Calisto MT"/>
            </a:endParaRPr>
          </a:p>
          <a:p>
            <a:pPr marL="343080" indent="-342360" algn="just">
              <a:lnSpc>
                <a:spcPct val="100000"/>
              </a:lnSpc>
            </a:pPr>
            <a:r>
              <a:rPr lang="pt-BR" sz="1800" strike="noStrike" spc="-1" dirty="0" smtClean="0">
                <a:solidFill>
                  <a:srgbClr val="4E3B30"/>
                </a:solidFill>
                <a:uFill>
                  <a:solidFill>
                    <a:srgbClr val="FFFFFF"/>
                  </a:solidFill>
                </a:uFill>
                <a:latin typeface="Calisto MT"/>
              </a:rPr>
              <a:t>Comandos </a:t>
            </a:r>
            <a:r>
              <a:rPr lang="pt-BR" sz="1800" strike="noStrike" spc="-1" dirty="0">
                <a:solidFill>
                  <a:srgbClr val="4E3B30"/>
                </a:solidFill>
                <a:uFill>
                  <a:solidFill>
                    <a:srgbClr val="FFFFFF"/>
                  </a:solidFill>
                </a:uFill>
                <a:latin typeface="Calisto MT"/>
              </a:rPr>
              <a:t>que permitem movimentar qualquer objeto pelo </a:t>
            </a:r>
            <a:r>
              <a:rPr lang="pt-BR" sz="1800" strike="noStrike" spc="-1" dirty="0" smtClean="0">
                <a:solidFill>
                  <a:srgbClr val="4E3B30"/>
                </a:solidFill>
                <a:uFill>
                  <a:solidFill>
                    <a:srgbClr val="FFFFFF"/>
                  </a:solidFill>
                </a:uFill>
                <a:latin typeface="Calisto MT"/>
              </a:rPr>
              <a:t>cenário.</a:t>
            </a:r>
            <a:r>
              <a:rPr lang="pt-BR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 </a:t>
            </a:r>
            <a:r>
              <a:rPr lang="pt-BR" sz="1800" strike="noStrike" spc="-1" dirty="0" smtClean="0">
                <a:solidFill>
                  <a:srgbClr val="4E3B30"/>
                </a:solidFill>
                <a:uFill>
                  <a:solidFill>
                    <a:srgbClr val="FFFFFF"/>
                  </a:solidFill>
                </a:uFill>
                <a:latin typeface="Calisto MT"/>
              </a:rPr>
              <a:t>Uma </a:t>
            </a:r>
            <a:r>
              <a:rPr lang="pt-BR" sz="1800" strike="noStrike" spc="-1" dirty="0">
                <a:solidFill>
                  <a:srgbClr val="4E3B30"/>
                </a:solidFill>
                <a:uFill>
                  <a:solidFill>
                    <a:srgbClr val="FFFFFF"/>
                  </a:solidFill>
                </a:uFill>
                <a:latin typeface="Calisto MT"/>
              </a:rPr>
              <a:t>vez que </a:t>
            </a:r>
            <a:r>
              <a:rPr lang="pt-BR" sz="1800" strike="noStrike" spc="-1" dirty="0" smtClean="0">
                <a:solidFill>
                  <a:srgbClr val="4E3B30"/>
                </a:solidFill>
                <a:uFill>
                  <a:solidFill>
                    <a:srgbClr val="FFFFFF"/>
                  </a:solidFill>
                </a:uFill>
                <a:latin typeface="Calisto MT"/>
              </a:rPr>
              <a:t>o</a:t>
            </a:r>
          </a:p>
          <a:p>
            <a:pPr marL="343080" indent="-342360" algn="just">
              <a:lnSpc>
                <a:spcPct val="100000"/>
              </a:lnSpc>
            </a:pPr>
            <a:r>
              <a:rPr lang="pt-BR" sz="1800" strike="noStrike" spc="-1" dirty="0" smtClean="0">
                <a:solidFill>
                  <a:srgbClr val="4E3B30"/>
                </a:solidFill>
                <a:uFill>
                  <a:solidFill>
                    <a:srgbClr val="FFFFFF"/>
                  </a:solidFill>
                </a:uFill>
                <a:latin typeface="Calisto MT"/>
              </a:rPr>
              <a:t>cenário </a:t>
            </a:r>
            <a:r>
              <a:rPr lang="pt-BR" sz="1800" strike="noStrike" spc="-1" dirty="0">
                <a:solidFill>
                  <a:srgbClr val="4E3B30"/>
                </a:solidFill>
                <a:uFill>
                  <a:solidFill>
                    <a:srgbClr val="FFFFFF"/>
                  </a:solidFill>
                </a:uFill>
                <a:latin typeface="Calisto MT"/>
              </a:rPr>
              <a:t>é um plano e as coordenadas são indicadas por x e y, </a:t>
            </a:r>
            <a:r>
              <a:rPr lang="pt-BR" sz="1800" strike="noStrike" spc="-1" dirty="0" smtClean="0">
                <a:solidFill>
                  <a:srgbClr val="4E3B30"/>
                </a:solidFill>
                <a:uFill>
                  <a:solidFill>
                    <a:srgbClr val="FFFFFF"/>
                  </a:solidFill>
                </a:uFill>
                <a:latin typeface="Calisto MT"/>
              </a:rPr>
              <a:t>é possível</a:t>
            </a:r>
            <a:r>
              <a:rPr lang="pt-BR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 </a:t>
            </a:r>
            <a:r>
              <a:rPr lang="pt-BR" sz="1800" strike="noStrike" spc="-1" dirty="0" smtClean="0">
                <a:solidFill>
                  <a:srgbClr val="4E3B30"/>
                </a:solidFill>
                <a:uFill>
                  <a:solidFill>
                    <a:srgbClr val="FFFFFF"/>
                  </a:solidFill>
                </a:uFill>
                <a:latin typeface="Calisto MT"/>
              </a:rPr>
              <a:t>alterar</a:t>
            </a:r>
          </a:p>
          <a:p>
            <a:pPr marL="343080" indent="-342360" algn="just">
              <a:lnSpc>
                <a:spcPct val="100000"/>
              </a:lnSpc>
            </a:pPr>
            <a:r>
              <a:rPr lang="pt-BR" sz="1800" strike="noStrike" spc="-1" dirty="0" smtClean="0">
                <a:solidFill>
                  <a:srgbClr val="4E3B30"/>
                </a:solidFill>
                <a:uFill>
                  <a:solidFill>
                    <a:srgbClr val="FFFFFF"/>
                  </a:solidFill>
                </a:uFill>
                <a:latin typeface="Calisto MT"/>
              </a:rPr>
              <a:t>diretamente </a:t>
            </a:r>
            <a:r>
              <a:rPr lang="pt-BR" sz="1800" strike="noStrike" spc="-1" dirty="0">
                <a:solidFill>
                  <a:srgbClr val="4E3B30"/>
                </a:solidFill>
                <a:uFill>
                  <a:solidFill>
                    <a:srgbClr val="FFFFFF"/>
                  </a:solidFill>
                </a:uFill>
                <a:latin typeface="Calisto MT"/>
              </a:rPr>
              <a:t>a coordenada na qual está o personagem, a sua direção, fazer </a:t>
            </a:r>
            <a:r>
              <a:rPr lang="pt-BR" spc="-1" dirty="0" smtClean="0">
                <a:solidFill>
                  <a:srgbClr val="4E3B30"/>
                </a:solidFill>
                <a:uFill>
                  <a:solidFill>
                    <a:srgbClr val="FFFFFF"/>
                  </a:solidFill>
                </a:uFill>
                <a:latin typeface="Calisto MT"/>
              </a:rPr>
              <a:t>o </a:t>
            </a:r>
            <a:r>
              <a:rPr lang="pt-BR" sz="1800" strike="noStrike" spc="-1" dirty="0" smtClean="0">
                <a:solidFill>
                  <a:srgbClr val="4E3B30"/>
                </a:solidFill>
                <a:uFill>
                  <a:solidFill>
                    <a:srgbClr val="FFFFFF"/>
                  </a:solidFill>
                </a:uFill>
                <a:latin typeface="Calisto MT"/>
              </a:rPr>
              <a:t>mesmo </a:t>
            </a:r>
            <a:r>
              <a:rPr lang="pt-BR" sz="1800" strike="noStrike" spc="-1" dirty="0">
                <a:solidFill>
                  <a:srgbClr val="4E3B30"/>
                </a:solidFill>
                <a:uFill>
                  <a:solidFill>
                    <a:srgbClr val="FFFFFF"/>
                  </a:solidFill>
                </a:uFill>
                <a:latin typeface="Calisto MT"/>
              </a:rPr>
              <a:t>andar x passos, etc.</a:t>
            </a:r>
            <a:endParaRPr lang="pt-BR" sz="180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103" name="Imagem 3">
            <a:hlinkClick r:id="rId2" action="ppaction://hlinksldjump"/>
          </p:cNvPr>
          <p:cNvPicPr/>
          <p:nvPr/>
        </p:nvPicPr>
        <p:blipFill>
          <a:blip r:embed="rId3" cstate="print"/>
          <a:stretch/>
        </p:blipFill>
        <p:spPr>
          <a:xfrm>
            <a:off x="6429388" y="357166"/>
            <a:ext cx="2087640" cy="647280"/>
          </a:xfrm>
          <a:prstGeom prst="rect">
            <a:avLst/>
          </a:prstGeom>
          <a:ln w="12600">
            <a:solidFill>
              <a:schemeClr val="accent6"/>
            </a:solidFill>
            <a:round/>
          </a:ln>
        </p:spPr>
      </p:pic>
      <p:pic>
        <p:nvPicPr>
          <p:cNvPr id="104" name="Imagem 4"/>
          <p:cNvPicPr/>
          <p:nvPr/>
        </p:nvPicPr>
        <p:blipFill>
          <a:blip r:embed="rId4" cstate="print"/>
          <a:stretch/>
        </p:blipFill>
        <p:spPr>
          <a:xfrm>
            <a:off x="1619640" y="2853000"/>
            <a:ext cx="1332720" cy="1439280"/>
          </a:xfrm>
          <a:prstGeom prst="rect">
            <a:avLst/>
          </a:prstGeom>
          <a:ln>
            <a:noFill/>
          </a:ln>
        </p:spPr>
      </p:pic>
      <p:sp>
        <p:nvSpPr>
          <p:cNvPr id="105" name="CustomShape 3"/>
          <p:cNvSpPr/>
          <p:nvPr/>
        </p:nvSpPr>
        <p:spPr>
          <a:xfrm>
            <a:off x="3060000" y="3573000"/>
            <a:ext cx="719280" cy="287280"/>
          </a:xfrm>
          <a:prstGeom prst="rightArrow">
            <a:avLst>
              <a:gd name="adj1" fmla="val 50000"/>
              <a:gd name="adj2" fmla="val 50000"/>
            </a:avLst>
          </a:prstGeom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106" name="Imagem 7"/>
          <p:cNvPicPr/>
          <p:nvPr/>
        </p:nvPicPr>
        <p:blipFill>
          <a:blip r:embed="rId5" cstate="print"/>
          <a:stretch/>
        </p:blipFill>
        <p:spPr>
          <a:xfrm>
            <a:off x="2915640" y="3933000"/>
            <a:ext cx="1094760" cy="227880"/>
          </a:xfrm>
          <a:prstGeom prst="rect">
            <a:avLst/>
          </a:prstGeom>
          <a:ln>
            <a:solidFill>
              <a:schemeClr val="accent6"/>
            </a:solidFill>
          </a:ln>
        </p:spPr>
      </p:pic>
      <p:sp>
        <p:nvSpPr>
          <p:cNvPr id="107" name="CustomShape 4"/>
          <p:cNvSpPr/>
          <p:nvPr/>
        </p:nvSpPr>
        <p:spPr>
          <a:xfrm>
            <a:off x="4644008" y="2204864"/>
            <a:ext cx="4175640" cy="2231640"/>
          </a:xfrm>
          <a:prstGeom prst="rect">
            <a:avLst/>
          </a:prstGeom>
          <a:ln>
            <a:rou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/>
        </p:style>
      </p:sp>
      <p:pic>
        <p:nvPicPr>
          <p:cNvPr id="108" name="Imagem 10"/>
          <p:cNvPicPr/>
          <p:nvPr/>
        </p:nvPicPr>
        <p:blipFill>
          <a:blip r:embed="rId6" cstate="print"/>
          <a:stretch/>
        </p:blipFill>
        <p:spPr>
          <a:xfrm rot="900000">
            <a:off x="7056360" y="2799720"/>
            <a:ext cx="1466280" cy="1583280"/>
          </a:xfrm>
          <a:prstGeom prst="rect">
            <a:avLst/>
          </a:prstGeom>
          <a:ln>
            <a:noFill/>
          </a:ln>
        </p:spPr>
      </p:pic>
      <p:pic>
        <p:nvPicPr>
          <p:cNvPr id="109" name="Imagem 14"/>
          <p:cNvPicPr/>
          <p:nvPr/>
        </p:nvPicPr>
        <p:blipFill>
          <a:blip r:embed="rId7" cstate="print"/>
          <a:stretch/>
        </p:blipFill>
        <p:spPr>
          <a:xfrm>
            <a:off x="4932000" y="2853000"/>
            <a:ext cx="1151640" cy="237240"/>
          </a:xfrm>
          <a:prstGeom prst="rect">
            <a:avLst/>
          </a:prstGeom>
          <a:ln>
            <a:noFill/>
          </a:ln>
        </p:spPr>
      </p:pic>
      <p:sp>
        <p:nvSpPr>
          <p:cNvPr id="110" name="CustomShape 5"/>
          <p:cNvSpPr/>
          <p:nvPr/>
        </p:nvSpPr>
        <p:spPr>
          <a:xfrm>
            <a:off x="323528" y="4725720"/>
            <a:ext cx="4103640" cy="2132280"/>
          </a:xfrm>
          <a:prstGeom prst="rect">
            <a:avLst/>
          </a:prstGeom>
          <a:solidFill>
            <a:schemeClr val="bg1"/>
          </a:soli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11" name="Line 6"/>
          <p:cNvSpPr/>
          <p:nvPr/>
        </p:nvSpPr>
        <p:spPr>
          <a:xfrm>
            <a:off x="323280" y="5791320"/>
            <a:ext cx="4104360" cy="0"/>
          </a:xfrm>
          <a:prstGeom prst="line">
            <a:avLst/>
          </a:prstGeom>
          <a:ln>
            <a:round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/>
        </p:style>
      </p:sp>
      <p:sp>
        <p:nvSpPr>
          <p:cNvPr id="112" name="Line 7"/>
          <p:cNvSpPr/>
          <p:nvPr/>
        </p:nvSpPr>
        <p:spPr>
          <a:xfrm>
            <a:off x="2375640" y="4725000"/>
            <a:ext cx="0" cy="2133000"/>
          </a:xfrm>
          <a:prstGeom prst="line">
            <a:avLst/>
          </a:prstGeom>
          <a:ln>
            <a:round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/>
        </p:style>
      </p:sp>
      <p:pic>
        <p:nvPicPr>
          <p:cNvPr id="113" name="Imagem 18"/>
          <p:cNvPicPr/>
          <p:nvPr/>
        </p:nvPicPr>
        <p:blipFill>
          <a:blip r:embed="rId8" cstate="print"/>
          <a:stretch/>
        </p:blipFill>
        <p:spPr>
          <a:xfrm>
            <a:off x="1763640" y="5157360"/>
            <a:ext cx="1223280" cy="1367280"/>
          </a:xfrm>
          <a:prstGeom prst="rect">
            <a:avLst/>
          </a:prstGeom>
          <a:ln>
            <a:noFill/>
          </a:ln>
        </p:spPr>
      </p:pic>
      <p:sp>
        <p:nvSpPr>
          <p:cNvPr id="114" name="CustomShape 8"/>
          <p:cNvSpPr/>
          <p:nvPr/>
        </p:nvSpPr>
        <p:spPr>
          <a:xfrm>
            <a:off x="2411640" y="4797000"/>
            <a:ext cx="575280" cy="3031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pt-BR" sz="140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sto MT"/>
                <a:ea typeface="DejaVu Sans"/>
              </a:rPr>
              <a:t>Y:</a:t>
            </a:r>
            <a:endParaRPr lang="pt-BR" sz="180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15" name="CustomShape 9"/>
          <p:cNvSpPr/>
          <p:nvPr/>
        </p:nvSpPr>
        <p:spPr>
          <a:xfrm>
            <a:off x="3924000" y="5805360"/>
            <a:ext cx="431280" cy="3031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pt-BR" sz="140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sto MT"/>
                <a:ea typeface="DejaVu Sans"/>
              </a:rPr>
              <a:t>X:</a:t>
            </a:r>
            <a:endParaRPr lang="pt-BR" sz="180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116" name="Imagem 25"/>
          <p:cNvPicPr/>
          <p:nvPr/>
        </p:nvPicPr>
        <p:blipFill>
          <a:blip r:embed="rId9" cstate="print"/>
          <a:stretch/>
        </p:blipFill>
        <p:spPr>
          <a:xfrm>
            <a:off x="539640" y="4941000"/>
            <a:ext cx="1439280" cy="427320"/>
          </a:xfrm>
          <a:prstGeom prst="rect">
            <a:avLst/>
          </a:prstGeom>
          <a:ln>
            <a:noFill/>
          </a:ln>
        </p:spPr>
      </p:pic>
      <p:sp>
        <p:nvSpPr>
          <p:cNvPr id="117" name="CustomShape 10"/>
          <p:cNvSpPr/>
          <p:nvPr/>
        </p:nvSpPr>
        <p:spPr>
          <a:xfrm>
            <a:off x="2411640" y="6550200"/>
            <a:ext cx="575280" cy="3031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pt-BR" sz="140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sto MT"/>
                <a:ea typeface="DejaVu Sans"/>
              </a:rPr>
              <a:t>-Y:</a:t>
            </a:r>
            <a:endParaRPr lang="pt-BR" sz="180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18" name="CustomShape 11"/>
          <p:cNvSpPr/>
          <p:nvPr/>
        </p:nvSpPr>
        <p:spPr>
          <a:xfrm>
            <a:off x="323640" y="5805360"/>
            <a:ext cx="647280" cy="3031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pt-BR" sz="140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sto MT"/>
                <a:ea typeface="DejaVu Sans"/>
              </a:rPr>
              <a:t>-X:</a:t>
            </a:r>
            <a:endParaRPr lang="pt-BR" sz="180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19" name="CustomShape 12"/>
          <p:cNvSpPr/>
          <p:nvPr/>
        </p:nvSpPr>
        <p:spPr>
          <a:xfrm>
            <a:off x="4644008" y="4725720"/>
            <a:ext cx="4175640" cy="2132280"/>
          </a:xfrm>
          <a:prstGeom prst="rect">
            <a:avLst/>
          </a:prstGeom>
          <a:ln>
            <a:rou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/>
        </p:style>
      </p:sp>
      <p:pic>
        <p:nvPicPr>
          <p:cNvPr id="120" name="Imagem 28"/>
          <p:cNvPicPr/>
          <p:nvPr/>
        </p:nvPicPr>
        <p:blipFill>
          <a:blip r:embed="rId10" cstate="print"/>
          <a:stretch/>
        </p:blipFill>
        <p:spPr>
          <a:xfrm>
            <a:off x="4716016" y="4725144"/>
            <a:ext cx="1151280" cy="1727640"/>
          </a:xfrm>
          <a:prstGeom prst="rect">
            <a:avLst/>
          </a:prstGeom>
          <a:ln>
            <a:noFill/>
          </a:ln>
        </p:spPr>
      </p:pic>
      <p:pic>
        <p:nvPicPr>
          <p:cNvPr id="121" name="Imagem 29"/>
          <p:cNvPicPr/>
          <p:nvPr/>
        </p:nvPicPr>
        <p:blipFill>
          <a:blip r:embed="rId11" cstate="print"/>
          <a:stretch/>
        </p:blipFill>
        <p:spPr>
          <a:xfrm>
            <a:off x="6084168" y="4725144"/>
            <a:ext cx="2741400" cy="1511624"/>
          </a:xfrm>
          <a:prstGeom prst="rect">
            <a:avLst/>
          </a:prstGeom>
          <a:ln>
            <a:noFill/>
          </a:ln>
        </p:spPr>
      </p:pic>
      <p:sp>
        <p:nvSpPr>
          <p:cNvPr id="122" name="CustomShape 13"/>
          <p:cNvSpPr/>
          <p:nvPr/>
        </p:nvSpPr>
        <p:spPr>
          <a:xfrm>
            <a:off x="6372200" y="5517232"/>
            <a:ext cx="1655640" cy="14328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>
            <a:solidFill>
              <a:srgbClr val="FF0000"/>
            </a:solidFill>
            <a:round/>
            <a:tailEnd type="arrow" w="med" len="med"/>
          </a:ln>
          <a:effectLst>
            <a:outerShdw blurRad="76200" dist="50800" dir="5400000" rotWithShape="0">
              <a:srgbClr val="4E3B30">
                <a:alpha val="60000"/>
              </a:srgbClr>
            </a:outerShdw>
          </a:effec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/>
        </p:style>
      </p:sp>
      <p:sp>
        <p:nvSpPr>
          <p:cNvPr id="24" name="Seta em curva para cima 23">
            <a:hlinkClick r:id="rId12" action="ppaction://hlinksldjump"/>
          </p:cNvPr>
          <p:cNvSpPr/>
          <p:nvPr/>
        </p:nvSpPr>
        <p:spPr>
          <a:xfrm rot="14272569">
            <a:off x="8309118" y="6236070"/>
            <a:ext cx="596165" cy="482434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CustomShape 1"/>
          <p:cNvSpPr/>
          <p:nvPr/>
        </p:nvSpPr>
        <p:spPr>
          <a:xfrm>
            <a:off x="0" y="2449088"/>
            <a:ext cx="9143280" cy="4292280"/>
          </a:xfrm>
          <a:prstGeom prst="rect">
            <a:avLst/>
          </a:prstGeom>
          <a:ln>
            <a:rou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/>
        </p:style>
      </p:sp>
      <p:sp>
        <p:nvSpPr>
          <p:cNvPr id="124" name="CustomShape 2"/>
          <p:cNvSpPr/>
          <p:nvPr/>
        </p:nvSpPr>
        <p:spPr>
          <a:xfrm>
            <a:off x="1475640" y="260640"/>
            <a:ext cx="8686080" cy="8373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>
              <a:lnSpc>
                <a:spcPct val="100000"/>
              </a:lnSpc>
            </a:pPr>
            <a:r>
              <a:rPr lang="pt-BR" sz="3600" strike="noStrike" cap="all" spc="-1">
                <a:solidFill>
                  <a:srgbClr val="4E3B3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           CONTROLE</a:t>
            </a:r>
            <a:endParaRPr lang="pt-BR" sz="180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126" name="Imagem 10"/>
          <p:cNvPicPr/>
          <p:nvPr/>
        </p:nvPicPr>
        <p:blipFill>
          <a:blip r:embed="rId2" cstate="print"/>
          <a:stretch/>
        </p:blipFill>
        <p:spPr>
          <a:xfrm>
            <a:off x="251640" y="2709000"/>
            <a:ext cx="1660680" cy="575280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</p:spPr>
      </p:pic>
      <p:pic>
        <p:nvPicPr>
          <p:cNvPr id="127" name="Imagem 12"/>
          <p:cNvPicPr/>
          <p:nvPr/>
        </p:nvPicPr>
        <p:blipFill>
          <a:blip r:embed="rId3" cstate="print"/>
          <a:stretch/>
        </p:blipFill>
        <p:spPr>
          <a:xfrm>
            <a:off x="4714876" y="4357694"/>
            <a:ext cx="1448640" cy="1044360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</p:spPr>
      </p:pic>
      <p:pic>
        <p:nvPicPr>
          <p:cNvPr id="128" name="Imagem 13"/>
          <p:cNvPicPr/>
          <p:nvPr/>
        </p:nvPicPr>
        <p:blipFill>
          <a:blip r:embed="rId4" cstate="print"/>
          <a:stretch/>
        </p:blipFill>
        <p:spPr>
          <a:xfrm>
            <a:off x="2051640" y="2781000"/>
            <a:ext cx="1244880" cy="372600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</p:spPr>
      </p:pic>
      <p:sp>
        <p:nvSpPr>
          <p:cNvPr id="129" name="CustomShape 3"/>
          <p:cNvSpPr/>
          <p:nvPr/>
        </p:nvSpPr>
        <p:spPr>
          <a:xfrm>
            <a:off x="251640" y="3357000"/>
            <a:ext cx="2303640" cy="5162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pt-BR" sz="140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sto MT"/>
                <a:ea typeface="DejaVu Sans"/>
              </a:rPr>
              <a:t>Comandos para iniciar e parar a execução.</a:t>
            </a:r>
            <a:endParaRPr lang="pt-BR" sz="180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130" name="Picture 2"/>
          <p:cNvPicPr/>
          <p:nvPr/>
        </p:nvPicPr>
        <p:blipFill>
          <a:blip r:embed="rId5" cstate="print"/>
          <a:stretch/>
        </p:blipFill>
        <p:spPr>
          <a:xfrm>
            <a:off x="179640" y="4149000"/>
            <a:ext cx="1494720" cy="751680"/>
          </a:xfrm>
          <a:prstGeom prst="rect">
            <a:avLst/>
          </a:prstGeom>
          <a:ln w="9360">
            <a:solidFill>
              <a:schemeClr val="accent6">
                <a:lumMod val="50000"/>
              </a:schemeClr>
            </a:solidFill>
            <a:miter/>
          </a:ln>
        </p:spPr>
      </p:pic>
      <p:sp>
        <p:nvSpPr>
          <p:cNvPr id="131" name="CustomShape 4"/>
          <p:cNvSpPr/>
          <p:nvPr/>
        </p:nvSpPr>
        <p:spPr>
          <a:xfrm>
            <a:off x="179640" y="5013000"/>
            <a:ext cx="3239640" cy="1583280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  <a:rou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/>
        </p:style>
      </p:sp>
      <p:pic>
        <p:nvPicPr>
          <p:cNvPr id="132" name="Imagem 16"/>
          <p:cNvPicPr/>
          <p:nvPr/>
        </p:nvPicPr>
        <p:blipFill>
          <a:blip r:embed="rId6" cstate="print"/>
          <a:stretch/>
        </p:blipFill>
        <p:spPr>
          <a:xfrm>
            <a:off x="539640" y="5157360"/>
            <a:ext cx="866160" cy="935280"/>
          </a:xfrm>
          <a:prstGeom prst="rect">
            <a:avLst/>
          </a:prstGeom>
          <a:ln>
            <a:noFill/>
          </a:ln>
        </p:spPr>
      </p:pic>
      <p:sp>
        <p:nvSpPr>
          <p:cNvPr id="133" name="CustomShape 5"/>
          <p:cNvSpPr/>
          <p:nvPr/>
        </p:nvSpPr>
        <p:spPr>
          <a:xfrm>
            <a:off x="1403640" y="5661360"/>
            <a:ext cx="977760" cy="195840"/>
          </a:xfrm>
          <a:prstGeom prst="rightArrow">
            <a:avLst>
              <a:gd name="adj1" fmla="val 50000"/>
              <a:gd name="adj2" fmla="val 50000"/>
            </a:avLst>
          </a:prstGeom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34" name="CustomShape 6"/>
          <p:cNvSpPr/>
          <p:nvPr/>
        </p:nvSpPr>
        <p:spPr>
          <a:xfrm>
            <a:off x="0" y="1052640"/>
            <a:ext cx="9143280" cy="15501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pt-BR" sz="160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sto MT"/>
                <a:ea typeface="DejaVu Sans"/>
              </a:rPr>
              <a:t>As instruções de controle são fundamentais para definir um</a:t>
            </a:r>
            <a:endParaRPr lang="pt-BR" sz="180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pt-BR" sz="160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sto MT"/>
                <a:ea typeface="DejaVu Sans"/>
              </a:rPr>
              <a:t>comportamento mais elaborados. Através destas instruções é possível repetir um conjunto</a:t>
            </a:r>
            <a:endParaRPr lang="pt-BR" sz="180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pt-BR" sz="160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sto MT"/>
                <a:ea typeface="DejaVu Sans"/>
              </a:rPr>
              <a:t>de comandos, é possível executar instruções somente quando uma determinada condição</a:t>
            </a:r>
            <a:endParaRPr lang="pt-BR" sz="180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pt-BR" sz="160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sto MT"/>
                <a:ea typeface="DejaVu Sans"/>
              </a:rPr>
              <a:t>é satisfeita, ou ainda quando um determinado evento ocorre, como por exemplo, quando</a:t>
            </a:r>
            <a:endParaRPr lang="pt-BR" sz="180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pt-BR" sz="160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sto MT"/>
                <a:ea typeface="DejaVu Sans"/>
              </a:rPr>
              <a:t>o objeto encostou na borda, entre outros. Estas instruções permitem exercitar de forma</a:t>
            </a:r>
            <a:endParaRPr lang="pt-BR" sz="180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pt-BR" sz="160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sto MT"/>
                <a:ea typeface="DejaVu Sans"/>
              </a:rPr>
              <a:t>mais completa o raciocínio lógico criando comportamentos e interações mais complexas.</a:t>
            </a:r>
            <a:endParaRPr lang="pt-BR" sz="180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35" name="Line 7"/>
          <p:cNvSpPr/>
          <p:nvPr/>
        </p:nvSpPr>
        <p:spPr>
          <a:xfrm>
            <a:off x="4572000" y="2492640"/>
            <a:ext cx="0" cy="4365360"/>
          </a:xfrm>
          <a:prstGeom prst="line">
            <a:avLst/>
          </a:prstGeom>
          <a:ln>
            <a:solidFill>
              <a:schemeClr val="accent6">
                <a:lumMod val="50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5" name="CaixaDeTexto 14"/>
          <p:cNvSpPr txBox="1"/>
          <p:nvPr/>
        </p:nvSpPr>
        <p:spPr>
          <a:xfrm>
            <a:off x="4714876" y="2643182"/>
            <a:ext cx="4214842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dirty="0" smtClean="0">
                <a:latin typeface="Calisto MT" pitchFamily="18" charset="0"/>
              </a:rPr>
              <a:t>com o bloco se/senão temos espaço para 1 argumento porém temos 2 espaços para colocar comandos. Caso o argumento seja verdadeiro, executaremos o que se encontra abaixo do se, porém caso seja falso, executaremos o que está abaixo do senão.</a:t>
            </a:r>
            <a:r>
              <a:rPr lang="pt-BR" dirty="0" smtClean="0"/>
              <a:t> </a:t>
            </a:r>
            <a:endParaRPr lang="pt-BR" dirty="0"/>
          </a:p>
        </p:txBody>
      </p:sp>
      <p:pic>
        <p:nvPicPr>
          <p:cNvPr id="12290" name="Picture 2" descr="Arquivo:Ifelse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572264" y="4357694"/>
            <a:ext cx="2381250" cy="2000251"/>
          </a:xfrm>
          <a:prstGeom prst="rect">
            <a:avLst/>
          </a:prstGeom>
          <a:noFill/>
        </p:spPr>
      </p:pic>
      <p:pic>
        <p:nvPicPr>
          <p:cNvPr id="17" name="Imagem 16">
            <a:hlinkClick r:id="rId8" action="ppaction://hlinksldjump"/>
          </p:cNvPr>
          <p:cNvPicPr/>
          <p:nvPr/>
        </p:nvPicPr>
        <p:blipFill>
          <a:blip r:embed="rId9" cstate="print"/>
          <a:srcRect l="8584" t="8700" r="83769" b="87763"/>
          <a:stretch>
            <a:fillRect/>
          </a:stretch>
        </p:blipFill>
        <p:spPr bwMode="auto">
          <a:xfrm>
            <a:off x="5724128" y="332656"/>
            <a:ext cx="2592288" cy="6297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Seta em curva para cima 17">
            <a:hlinkClick r:id="rId10" action="ppaction://hlinksldjump"/>
          </p:cNvPr>
          <p:cNvSpPr/>
          <p:nvPr/>
        </p:nvSpPr>
        <p:spPr>
          <a:xfrm rot="14272569">
            <a:off x="8309118" y="6236070"/>
            <a:ext cx="596165" cy="482434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CustomShape 1"/>
          <p:cNvSpPr/>
          <p:nvPr/>
        </p:nvSpPr>
        <p:spPr>
          <a:xfrm>
            <a:off x="304920" y="457200"/>
            <a:ext cx="8686080" cy="8373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pt-BR" sz="3600" strike="noStrike" cap="all" spc="-1">
                <a:solidFill>
                  <a:srgbClr val="4E3B3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SOM</a:t>
            </a:r>
            <a:endParaRPr lang="pt-BR" sz="180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137" name="Espaço Reservado para Conteúdo 3">
            <a:hlinkClick r:id="rId2" action="ppaction://hlinksldjump"/>
          </p:cNvPr>
          <p:cNvPicPr/>
          <p:nvPr/>
        </p:nvPicPr>
        <p:blipFill>
          <a:blip r:embed="rId3" cstate="print"/>
          <a:stretch/>
        </p:blipFill>
        <p:spPr>
          <a:xfrm>
            <a:off x="5508000" y="548640"/>
            <a:ext cx="1921680" cy="55152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138" name="CustomShape 2"/>
          <p:cNvSpPr/>
          <p:nvPr/>
        </p:nvSpPr>
        <p:spPr>
          <a:xfrm>
            <a:off x="0" y="2421000"/>
            <a:ext cx="9143280" cy="2852280"/>
          </a:xfrm>
          <a:prstGeom prst="rect">
            <a:avLst/>
          </a:prstGeom>
          <a:ln>
            <a:rou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/>
        </p:style>
      </p:sp>
      <p:pic>
        <p:nvPicPr>
          <p:cNvPr id="139" name="Imagem 5"/>
          <p:cNvPicPr/>
          <p:nvPr/>
        </p:nvPicPr>
        <p:blipFill>
          <a:blip r:embed="rId4" cstate="print"/>
          <a:stretch/>
        </p:blipFill>
        <p:spPr>
          <a:xfrm>
            <a:off x="395640" y="3069000"/>
            <a:ext cx="1110600" cy="431280"/>
          </a:xfrm>
          <a:prstGeom prst="rect">
            <a:avLst/>
          </a:prstGeom>
          <a:ln>
            <a:noFill/>
          </a:ln>
        </p:spPr>
      </p:pic>
      <p:pic>
        <p:nvPicPr>
          <p:cNvPr id="140" name="Imagem 6"/>
          <p:cNvPicPr/>
          <p:nvPr/>
        </p:nvPicPr>
        <p:blipFill>
          <a:blip r:embed="rId5" cstate="print"/>
          <a:stretch/>
        </p:blipFill>
        <p:spPr>
          <a:xfrm>
            <a:off x="179640" y="3717000"/>
            <a:ext cx="2087640" cy="1060920"/>
          </a:xfrm>
          <a:prstGeom prst="rect">
            <a:avLst/>
          </a:prstGeom>
          <a:ln>
            <a:noFill/>
          </a:ln>
        </p:spPr>
      </p:pic>
      <p:sp>
        <p:nvSpPr>
          <p:cNvPr id="141" name="CustomShape 3"/>
          <p:cNvSpPr/>
          <p:nvPr/>
        </p:nvSpPr>
        <p:spPr>
          <a:xfrm>
            <a:off x="3564000" y="2709000"/>
            <a:ext cx="4968000" cy="5162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pt-BR" sz="140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sto MT"/>
                <a:ea typeface="DejaVu Sans"/>
              </a:rPr>
              <a:t>O sprite emite o som escolhido , onde este pode ter o volume alterado.</a:t>
            </a:r>
            <a:endParaRPr lang="pt-BR" sz="180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42" name="Line 4"/>
          <p:cNvSpPr/>
          <p:nvPr/>
        </p:nvSpPr>
        <p:spPr>
          <a:xfrm>
            <a:off x="3059640" y="2420640"/>
            <a:ext cx="0" cy="2880360"/>
          </a:xfrm>
          <a:prstGeom prst="line">
            <a:avLst/>
          </a:prstGeom>
          <a:ln>
            <a:solidFill>
              <a:srgbClr val="4A7EBB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143" name="Imagem 14"/>
          <p:cNvPicPr/>
          <p:nvPr/>
        </p:nvPicPr>
        <p:blipFill>
          <a:blip r:embed="rId6" cstate="print"/>
          <a:stretch/>
        </p:blipFill>
        <p:spPr>
          <a:xfrm>
            <a:off x="3276000" y="3429000"/>
            <a:ext cx="2265840" cy="66312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44" name="beatbox_www.toquesengracadosmp3.com.mp3"/>
          <p:cNvPicPr/>
          <p:nvPr/>
        </p:nvPicPr>
        <p:blipFill>
          <a:blip r:embed="rId7" cstate="print"/>
          <a:stretch/>
        </p:blipFill>
        <p:spPr>
          <a:xfrm>
            <a:off x="8388360" y="3645000"/>
            <a:ext cx="575280" cy="575280"/>
          </a:xfrm>
          <a:prstGeom prst="rect">
            <a:avLst/>
          </a:prstGeom>
          <a:ln>
            <a:noFill/>
          </a:ln>
        </p:spPr>
      </p:pic>
      <p:sp>
        <p:nvSpPr>
          <p:cNvPr id="145" name="CustomShape 5"/>
          <p:cNvSpPr/>
          <p:nvPr/>
        </p:nvSpPr>
        <p:spPr>
          <a:xfrm>
            <a:off x="755640" y="1196640"/>
            <a:ext cx="7992000" cy="638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pt-BR" sz="180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sto MT"/>
                <a:ea typeface="DejaVu Sans"/>
              </a:rPr>
              <a:t>Se em alguma aplicação é necessário executar som, este é o conjunto de</a:t>
            </a:r>
            <a:endParaRPr lang="pt-BR" sz="180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pt-BR" sz="180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sto MT"/>
                <a:ea typeface="DejaVu Sans"/>
              </a:rPr>
              <a:t>recursos para fazer isso.</a:t>
            </a:r>
            <a:endParaRPr lang="pt-BR" sz="180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146" name="Imagem 16"/>
          <p:cNvPicPr/>
          <p:nvPr/>
        </p:nvPicPr>
        <p:blipFill>
          <a:blip r:embed="rId8" cstate="print"/>
          <a:stretch/>
        </p:blipFill>
        <p:spPr>
          <a:xfrm>
            <a:off x="7092360" y="3357000"/>
            <a:ext cx="1230120" cy="1328400"/>
          </a:xfrm>
          <a:prstGeom prst="rect">
            <a:avLst/>
          </a:prstGeom>
          <a:ln>
            <a:noFill/>
          </a:ln>
        </p:spPr>
      </p:pic>
      <p:sp>
        <p:nvSpPr>
          <p:cNvPr id="13" name="Seta em curva para cima 12">
            <a:hlinkClick r:id="rId9" action="ppaction://hlinksldjump"/>
          </p:cNvPr>
          <p:cNvSpPr/>
          <p:nvPr/>
        </p:nvSpPr>
        <p:spPr>
          <a:xfrm rot="14272569">
            <a:off x="8309118" y="6236070"/>
            <a:ext cx="596165" cy="482434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CustomShape 1"/>
          <p:cNvSpPr/>
          <p:nvPr/>
        </p:nvSpPr>
        <p:spPr>
          <a:xfrm>
            <a:off x="304920" y="457200"/>
            <a:ext cx="8686080" cy="8373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pt-BR" sz="3600" strike="noStrike" cap="all" spc="-1">
                <a:solidFill>
                  <a:srgbClr val="4E3B3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CANETA</a:t>
            </a:r>
            <a:endParaRPr lang="pt-BR" sz="180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165" name="Espaço Reservado para Conteúdo 3">
            <a:hlinkClick r:id="rId2" action="ppaction://hlinksldjump"/>
          </p:cNvPr>
          <p:cNvPicPr/>
          <p:nvPr/>
        </p:nvPicPr>
        <p:blipFill>
          <a:blip r:embed="rId3" cstate="print"/>
          <a:stretch/>
        </p:blipFill>
        <p:spPr>
          <a:xfrm>
            <a:off x="6156000" y="620640"/>
            <a:ext cx="1606320" cy="42012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166" name="CustomShape 2"/>
          <p:cNvSpPr/>
          <p:nvPr/>
        </p:nvSpPr>
        <p:spPr>
          <a:xfrm>
            <a:off x="251640" y="1196640"/>
            <a:ext cx="8640360" cy="638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pt-BR" sz="180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sto MT"/>
                <a:ea typeface="DejaVu Sans"/>
              </a:rPr>
              <a:t>Conjunto de operadores que permite modificar características de uma</a:t>
            </a:r>
            <a:endParaRPr lang="pt-BR" sz="180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pt-BR" sz="180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sto MT"/>
                <a:ea typeface="DejaVu Sans"/>
              </a:rPr>
              <a:t>caneta e que a partir dela permite alterar o visual do objeto, do cenário, por exemplo.</a:t>
            </a:r>
            <a:endParaRPr lang="pt-BR" sz="180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67" name="CustomShape 3"/>
          <p:cNvSpPr/>
          <p:nvPr/>
        </p:nvSpPr>
        <p:spPr>
          <a:xfrm>
            <a:off x="0" y="2349000"/>
            <a:ext cx="9143280" cy="3383640"/>
          </a:xfrm>
          <a:prstGeom prst="rect">
            <a:avLst/>
          </a:prstGeom>
          <a:ln>
            <a:rou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/>
        </p:style>
      </p:sp>
      <p:sp>
        <p:nvSpPr>
          <p:cNvPr id="168" name="Line 4"/>
          <p:cNvSpPr/>
          <p:nvPr/>
        </p:nvSpPr>
        <p:spPr>
          <a:xfrm>
            <a:off x="4572000" y="2348640"/>
            <a:ext cx="0" cy="3384360"/>
          </a:xfrm>
          <a:prstGeom prst="line">
            <a:avLst/>
          </a:prstGeom>
          <a:ln>
            <a:solidFill>
              <a:srgbClr val="4A7EBB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69" name="CustomShape 5"/>
          <p:cNvSpPr/>
          <p:nvPr/>
        </p:nvSpPr>
        <p:spPr>
          <a:xfrm>
            <a:off x="2195640" y="4077000"/>
            <a:ext cx="1007280" cy="1295280"/>
          </a:xfrm>
          <a:prstGeom prst="rect">
            <a:avLst/>
          </a:prstGeom>
          <a:ln>
            <a:solidFill>
              <a:schemeClr val="tx1"/>
            </a:solidFill>
            <a:rou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/>
        </p:style>
      </p:sp>
      <p:pic>
        <p:nvPicPr>
          <p:cNvPr id="170" name="Imagem 10"/>
          <p:cNvPicPr/>
          <p:nvPr/>
        </p:nvPicPr>
        <p:blipFill>
          <a:blip r:embed="rId4" cstate="print"/>
          <a:stretch/>
        </p:blipFill>
        <p:spPr>
          <a:xfrm>
            <a:off x="2699640" y="4725000"/>
            <a:ext cx="866160" cy="935280"/>
          </a:xfrm>
          <a:prstGeom prst="rect">
            <a:avLst/>
          </a:prstGeom>
          <a:ln>
            <a:noFill/>
          </a:ln>
        </p:spPr>
      </p:pic>
      <p:pic>
        <p:nvPicPr>
          <p:cNvPr id="171" name="Imagem 12"/>
          <p:cNvPicPr/>
          <p:nvPr/>
        </p:nvPicPr>
        <p:blipFill>
          <a:blip r:embed="rId5" cstate="print"/>
          <a:stretch/>
        </p:blipFill>
        <p:spPr>
          <a:xfrm>
            <a:off x="7236360" y="4293000"/>
            <a:ext cx="1086120" cy="1172880"/>
          </a:xfrm>
          <a:prstGeom prst="rect">
            <a:avLst/>
          </a:prstGeom>
          <a:ln>
            <a:noFill/>
          </a:ln>
        </p:spPr>
      </p:pic>
      <p:sp>
        <p:nvSpPr>
          <p:cNvPr id="172" name="CustomShape 6"/>
          <p:cNvSpPr/>
          <p:nvPr/>
        </p:nvSpPr>
        <p:spPr>
          <a:xfrm>
            <a:off x="6588360" y="3573000"/>
            <a:ext cx="71280" cy="71280"/>
          </a:xfrm>
          <a:prstGeom prst="ellipse">
            <a:avLst/>
          </a:prstGeom>
          <a:ln>
            <a:rou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/>
        </p:style>
      </p:sp>
      <p:sp>
        <p:nvSpPr>
          <p:cNvPr id="173" name="CustomShape 7"/>
          <p:cNvSpPr/>
          <p:nvPr/>
        </p:nvSpPr>
        <p:spPr>
          <a:xfrm>
            <a:off x="7884360" y="3573000"/>
            <a:ext cx="71280" cy="71280"/>
          </a:xfrm>
          <a:prstGeom prst="ellipse">
            <a:avLst/>
          </a:prstGeom>
          <a:ln>
            <a:rou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/>
        </p:style>
      </p:sp>
      <p:sp>
        <p:nvSpPr>
          <p:cNvPr id="174" name="CustomShape 8"/>
          <p:cNvSpPr/>
          <p:nvPr/>
        </p:nvSpPr>
        <p:spPr>
          <a:xfrm>
            <a:off x="6660360" y="5301360"/>
            <a:ext cx="71280" cy="71280"/>
          </a:xfrm>
          <a:prstGeom prst="ellipse">
            <a:avLst/>
          </a:prstGeom>
          <a:ln>
            <a:rou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/>
        </p:style>
      </p:sp>
      <p:pic>
        <p:nvPicPr>
          <p:cNvPr id="175" name="Imagem 16"/>
          <p:cNvPicPr/>
          <p:nvPr/>
        </p:nvPicPr>
        <p:blipFill>
          <a:blip r:embed="rId6" cstate="print"/>
          <a:stretch/>
        </p:blipFill>
        <p:spPr>
          <a:xfrm>
            <a:off x="4716000" y="2637000"/>
            <a:ext cx="961560" cy="447120"/>
          </a:xfrm>
          <a:prstGeom prst="rect">
            <a:avLst/>
          </a:prstGeom>
          <a:ln>
            <a:noFill/>
          </a:ln>
        </p:spPr>
      </p:pic>
      <p:pic>
        <p:nvPicPr>
          <p:cNvPr id="176" name="Imagem 18"/>
          <p:cNvPicPr/>
          <p:nvPr/>
        </p:nvPicPr>
        <p:blipFill>
          <a:blip r:embed="rId7" cstate="print"/>
          <a:stretch/>
        </p:blipFill>
        <p:spPr>
          <a:xfrm>
            <a:off x="395640" y="2709000"/>
            <a:ext cx="1762200" cy="1123560"/>
          </a:xfrm>
          <a:prstGeom prst="rect">
            <a:avLst/>
          </a:prstGeom>
          <a:ln>
            <a:noFill/>
          </a:ln>
        </p:spPr>
      </p:pic>
      <p:sp>
        <p:nvSpPr>
          <p:cNvPr id="15" name="Seta em curva para cima 14">
            <a:hlinkClick r:id="rId8" action="ppaction://hlinksldjump"/>
          </p:cNvPr>
          <p:cNvSpPr/>
          <p:nvPr/>
        </p:nvSpPr>
        <p:spPr>
          <a:xfrm rot="14272569">
            <a:off x="8309118" y="6236070"/>
            <a:ext cx="596165" cy="482434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CustomShape 1"/>
          <p:cNvSpPr/>
          <p:nvPr/>
        </p:nvSpPr>
        <p:spPr>
          <a:xfrm>
            <a:off x="304920" y="457200"/>
            <a:ext cx="8686080" cy="8373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pt-BR" sz="3600" strike="noStrike" cap="all" spc="-1">
                <a:solidFill>
                  <a:srgbClr val="4E3B3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SENSORES</a:t>
            </a:r>
            <a:endParaRPr lang="pt-BR" sz="180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86" name="CustomShape 2"/>
          <p:cNvSpPr/>
          <p:nvPr/>
        </p:nvSpPr>
        <p:spPr>
          <a:xfrm>
            <a:off x="0" y="1124640"/>
            <a:ext cx="9144000" cy="10634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pt-BR" sz="160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sto MT"/>
                <a:ea typeface="DejaVu Sans"/>
              </a:rPr>
              <a:t>São responsáveis por detectar se o objeto está tocando em algum</a:t>
            </a:r>
            <a:endParaRPr lang="pt-BR" sz="180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pt-BR" sz="160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sto MT"/>
                <a:ea typeface="DejaVu Sans"/>
              </a:rPr>
              <a:t>objeto, em alguma cor, se está posicionado em determinado local, etc. São usadas em</a:t>
            </a:r>
            <a:endParaRPr lang="pt-BR" sz="180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pt-BR" sz="160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sto MT"/>
                <a:ea typeface="DejaVu Sans"/>
              </a:rPr>
              <a:t>conjunto com instruções de controle para executar uma determinada ação quando foi</a:t>
            </a:r>
            <a:endParaRPr lang="pt-BR" sz="180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pt-BR" sz="160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sto MT"/>
                <a:ea typeface="DejaVu Sans"/>
              </a:rPr>
              <a:t>detectado algo.</a:t>
            </a:r>
            <a:endParaRPr lang="pt-BR" sz="180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187" name="Imagem 4">
            <a:hlinkClick r:id="rId2" action="ppaction://hlinksldjump"/>
          </p:cNvPr>
          <p:cNvPicPr/>
          <p:nvPr/>
        </p:nvPicPr>
        <p:blipFill>
          <a:blip r:embed="rId3" cstate="print"/>
          <a:stretch/>
        </p:blipFill>
        <p:spPr>
          <a:xfrm>
            <a:off x="6300360" y="620640"/>
            <a:ext cx="1804680" cy="467280"/>
          </a:xfrm>
          <a:prstGeom prst="rect">
            <a:avLst/>
          </a:prstGeom>
          <a:ln>
            <a:solidFill>
              <a:schemeClr val="accent6">
                <a:lumMod val="75000"/>
              </a:schemeClr>
            </a:solidFill>
          </a:ln>
        </p:spPr>
      </p:pic>
      <p:sp>
        <p:nvSpPr>
          <p:cNvPr id="188" name="CustomShape 3"/>
          <p:cNvSpPr/>
          <p:nvPr/>
        </p:nvSpPr>
        <p:spPr>
          <a:xfrm>
            <a:off x="214282" y="2214554"/>
            <a:ext cx="8928998" cy="4510124"/>
          </a:xfrm>
          <a:prstGeom prst="rect">
            <a:avLst/>
          </a:prstGeom>
          <a:ln>
            <a:rou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/>
        </p:style>
        <p:txBody>
          <a:bodyPr/>
          <a:lstStyle/>
          <a:p>
            <a:endParaRPr lang="pt-BR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2348880"/>
            <a:ext cx="1724025" cy="1390650"/>
          </a:xfrm>
          <a:prstGeom prst="rect">
            <a:avLst/>
          </a:prstGeom>
          <a:noFill/>
          <a:ln w="9525">
            <a:solidFill>
              <a:schemeClr val="accent6">
                <a:lumMod val="50000"/>
              </a:schemeClr>
            </a:solidFill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83768" y="2348880"/>
            <a:ext cx="1543050" cy="1333500"/>
          </a:xfrm>
          <a:prstGeom prst="rect">
            <a:avLst/>
          </a:prstGeom>
          <a:noFill/>
          <a:ln w="9525">
            <a:solidFill>
              <a:schemeClr val="accent6">
                <a:lumMod val="50000"/>
              </a:schemeClr>
            </a:solidFill>
            <a:miter lim="800000"/>
            <a:headEnd/>
            <a:tailEnd/>
          </a:ln>
        </p:spPr>
      </p:pic>
      <p:sp>
        <p:nvSpPr>
          <p:cNvPr id="9" name="CaixaDeTexto 8"/>
          <p:cNvSpPr txBox="1"/>
          <p:nvPr/>
        </p:nvSpPr>
        <p:spPr>
          <a:xfrm>
            <a:off x="285720" y="4071942"/>
            <a:ext cx="34563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dirty="0" smtClean="0">
                <a:solidFill>
                  <a:schemeClr val="bg2">
                    <a:lumMod val="10000"/>
                  </a:schemeClr>
                </a:solidFill>
                <a:latin typeface="Calisto MT" pitchFamily="18" charset="0"/>
              </a:rPr>
              <a:t>Quando o gato tocar na linha azul ele vai parar</a:t>
            </a:r>
            <a:endParaRPr lang="pt-BR" sz="1400" dirty="0">
              <a:solidFill>
                <a:schemeClr val="bg2">
                  <a:lumMod val="10000"/>
                </a:schemeClr>
              </a:solidFill>
              <a:latin typeface="Calisto MT" pitchFamily="18" charset="0"/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86314" y="2357430"/>
            <a:ext cx="2143140" cy="1866900"/>
          </a:xfrm>
          <a:prstGeom prst="rect">
            <a:avLst/>
          </a:prstGeom>
          <a:noFill/>
          <a:ln w="9525">
            <a:solidFill>
              <a:schemeClr val="accent6">
                <a:lumMod val="50000"/>
              </a:schemeClr>
            </a:solidFill>
            <a:miter lim="800000"/>
            <a:headEnd/>
            <a:tailEnd/>
          </a:ln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7158" y="5286388"/>
            <a:ext cx="18859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CaixaDeTexto 13"/>
          <p:cNvSpPr txBox="1"/>
          <p:nvPr/>
        </p:nvSpPr>
        <p:spPr>
          <a:xfrm>
            <a:off x="4929190" y="4786322"/>
            <a:ext cx="235745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dirty="0" smtClean="0">
                <a:solidFill>
                  <a:schemeClr val="bg2">
                    <a:lumMod val="10000"/>
                  </a:schemeClr>
                </a:solidFill>
                <a:latin typeface="Calisto MT" pitchFamily="18" charset="0"/>
              </a:rPr>
              <a:t>O bloco faz uma pergunta e guarda a resposta introduzida pelo teclado em</a:t>
            </a:r>
            <a:endParaRPr lang="pt-BR" sz="1400" dirty="0">
              <a:solidFill>
                <a:schemeClr val="bg2">
                  <a:lumMod val="10000"/>
                </a:schemeClr>
              </a:solidFill>
              <a:latin typeface="Calisto MT" pitchFamily="18" charset="0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286644" y="5143512"/>
            <a:ext cx="1277946" cy="50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6" name="Conector reto 15"/>
          <p:cNvCxnSpPr>
            <a:stCxn id="188" idx="0"/>
            <a:endCxn id="188" idx="2"/>
          </p:cNvCxnSpPr>
          <p:nvPr/>
        </p:nvCxnSpPr>
        <p:spPr>
          <a:xfrm rot="16200000" flipH="1">
            <a:off x="2423719" y="4469616"/>
            <a:ext cx="4510124" cy="1588"/>
          </a:xfrm>
          <a:prstGeom prst="line">
            <a:avLst/>
          </a:prstGeom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429388" y="2928934"/>
            <a:ext cx="2343150" cy="666750"/>
          </a:xfrm>
          <a:prstGeom prst="rect">
            <a:avLst/>
          </a:prstGeom>
          <a:noFill/>
          <a:ln w="9525">
            <a:solidFill>
              <a:schemeClr val="accent6">
                <a:lumMod val="50000"/>
              </a:schemeClr>
            </a:solidFill>
            <a:miter lim="800000"/>
            <a:headEnd/>
            <a:tailEnd/>
          </a:ln>
        </p:spPr>
      </p:pic>
      <p:sp>
        <p:nvSpPr>
          <p:cNvPr id="15" name="Seta em curva para cima 14">
            <a:hlinkClick r:id="rId10" action="ppaction://hlinksldjump"/>
          </p:cNvPr>
          <p:cNvSpPr/>
          <p:nvPr/>
        </p:nvSpPr>
        <p:spPr>
          <a:xfrm rot="14272569">
            <a:off x="8309118" y="6236070"/>
            <a:ext cx="596165" cy="482434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CustomShape 1"/>
          <p:cNvSpPr/>
          <p:nvPr/>
        </p:nvSpPr>
        <p:spPr>
          <a:xfrm>
            <a:off x="304920" y="457200"/>
            <a:ext cx="8686080" cy="8373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pt-BR" sz="3600" strike="noStrike" cap="all" spc="-1">
                <a:solidFill>
                  <a:srgbClr val="4E3B3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Operadores</a:t>
            </a:r>
            <a:endParaRPr lang="pt-BR" sz="180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191" name="Espaço Reservado para Conteúdo 3">
            <a:hlinkClick r:id="rId2" action="ppaction://hlinksldjump"/>
          </p:cNvPr>
          <p:cNvPicPr/>
          <p:nvPr/>
        </p:nvPicPr>
        <p:blipFill>
          <a:blip r:embed="rId3" cstate="print"/>
          <a:stretch/>
        </p:blipFill>
        <p:spPr>
          <a:xfrm>
            <a:off x="6516360" y="548640"/>
            <a:ext cx="1703520" cy="506520"/>
          </a:xfrm>
          <a:prstGeom prst="rect">
            <a:avLst/>
          </a:prstGeom>
          <a:ln>
            <a:solidFill>
              <a:schemeClr val="accent6">
                <a:lumMod val="75000"/>
              </a:schemeClr>
            </a:solidFill>
          </a:ln>
        </p:spPr>
      </p:pic>
      <p:sp>
        <p:nvSpPr>
          <p:cNvPr id="192" name="CustomShape 2"/>
          <p:cNvSpPr/>
          <p:nvPr/>
        </p:nvSpPr>
        <p:spPr>
          <a:xfrm>
            <a:off x="0" y="1124640"/>
            <a:ext cx="9143280" cy="10634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pt-BR" sz="160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sto MT"/>
                <a:ea typeface="DejaVu Sans"/>
              </a:rPr>
              <a:t>Apresenta instruções usadas em cálculos e comparações. Apresenta</a:t>
            </a:r>
            <a:endParaRPr lang="pt-BR" sz="180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pt-BR" sz="160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sto MT"/>
                <a:ea typeface="DejaVu Sans"/>
              </a:rPr>
              <a:t>os operadores aritméticos clássicos, além de operadores de comparação, como maior,</a:t>
            </a:r>
            <a:endParaRPr lang="pt-BR" sz="180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pt-BR" sz="160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sto MT"/>
                <a:ea typeface="DejaVu Sans"/>
              </a:rPr>
              <a:t>menor, entre outros. São usados em conjunto com instruções de controle e que modificam</a:t>
            </a:r>
            <a:endParaRPr lang="pt-BR" sz="180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pt-BR" sz="160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sto MT"/>
                <a:ea typeface="DejaVu Sans"/>
              </a:rPr>
              <a:t>valores de variáveis.</a:t>
            </a:r>
            <a:endParaRPr lang="pt-BR" sz="180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93" name="CustomShape 3"/>
          <p:cNvSpPr/>
          <p:nvPr/>
        </p:nvSpPr>
        <p:spPr>
          <a:xfrm>
            <a:off x="0" y="2214554"/>
            <a:ext cx="9143280" cy="4878000"/>
          </a:xfrm>
          <a:prstGeom prst="rect">
            <a:avLst/>
          </a:prstGeom>
          <a:ln>
            <a:rou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/>
        </p:style>
        <p:txBody>
          <a:bodyPr lIns="90000" tIns="45000" rIns="90000" bIns="45000"/>
          <a:lstStyle/>
          <a:p>
            <a:r>
              <a:rPr lang="pt-BR" sz="1500" strike="noStrike" spc="-1" dirty="0">
                <a:solidFill>
                  <a:schemeClr val="bg2">
                    <a:lumMod val="10000"/>
                  </a:schemeClr>
                </a:solidFill>
                <a:uFill>
                  <a:solidFill>
                    <a:srgbClr val="FFFFFF"/>
                  </a:solidFill>
                </a:uFill>
                <a:latin typeface="Calisto MT" pitchFamily="18" charset="0"/>
              </a:rPr>
              <a:t>Este exemplo de calculadora possui as quatro operações </a:t>
            </a:r>
            <a:r>
              <a:rPr lang="pt-BR" sz="1500" strike="noStrike" spc="-1" dirty="0" smtClean="0">
                <a:solidFill>
                  <a:schemeClr val="bg2">
                    <a:lumMod val="10000"/>
                  </a:schemeClr>
                </a:solidFill>
                <a:uFill>
                  <a:solidFill>
                    <a:srgbClr val="FFFFFF"/>
                  </a:solidFill>
                </a:uFill>
                <a:latin typeface="Calisto MT" pitchFamily="18" charset="0"/>
              </a:rPr>
              <a:t>fundamentais.</a:t>
            </a:r>
          </a:p>
          <a:p>
            <a:r>
              <a:rPr lang="pt-BR" sz="1500" spc="-1" dirty="0" smtClean="0">
                <a:solidFill>
                  <a:schemeClr val="bg2">
                    <a:lumMod val="10000"/>
                  </a:schemeClr>
                </a:solidFill>
                <a:uFill>
                  <a:solidFill>
                    <a:srgbClr val="FFFFFF"/>
                  </a:solidFill>
                </a:uFill>
                <a:latin typeface="Calisto MT" pitchFamily="18" charset="0"/>
              </a:rPr>
              <a:t>Também possui o uso de </a:t>
            </a:r>
            <a:r>
              <a:rPr lang="pt-BR" sz="1500" spc="-1" dirty="0" err="1" smtClean="0">
                <a:solidFill>
                  <a:schemeClr val="bg2">
                    <a:lumMod val="10000"/>
                  </a:schemeClr>
                </a:solidFill>
                <a:uFill>
                  <a:solidFill>
                    <a:srgbClr val="FFFFFF"/>
                  </a:solidFill>
                </a:uFill>
                <a:latin typeface="Calisto MT" pitchFamily="18" charset="0"/>
              </a:rPr>
              <a:t>variaveis</a:t>
            </a:r>
            <a:r>
              <a:rPr lang="pt-BR" sz="1500" spc="-1" dirty="0" smtClean="0">
                <a:solidFill>
                  <a:schemeClr val="bg2">
                    <a:lumMod val="10000"/>
                  </a:schemeClr>
                </a:solidFill>
                <a:uFill>
                  <a:solidFill>
                    <a:srgbClr val="FFFFFF"/>
                  </a:solidFill>
                </a:uFill>
                <a:latin typeface="Calisto MT" pitchFamily="18" charset="0"/>
              </a:rPr>
              <a:t>. </a:t>
            </a:r>
            <a:r>
              <a:rPr lang="pt-BR" sz="1500" strike="noStrike" spc="-1" dirty="0" smtClean="0">
                <a:solidFill>
                  <a:schemeClr val="bg2">
                    <a:lumMod val="10000"/>
                  </a:schemeClr>
                </a:solidFill>
                <a:uFill>
                  <a:solidFill>
                    <a:srgbClr val="FFFFFF"/>
                  </a:solidFill>
                </a:uFill>
                <a:latin typeface="Calisto MT" pitchFamily="18" charset="0"/>
              </a:rPr>
              <a:t>  </a:t>
            </a:r>
            <a:endParaRPr lang="pt-BR" sz="1800" strike="noStrike" spc="-1" dirty="0">
              <a:solidFill>
                <a:schemeClr val="bg2">
                  <a:lumMod val="10000"/>
                </a:schemeClr>
              </a:solidFill>
              <a:uFill>
                <a:solidFill>
                  <a:srgbClr val="FFFFFF"/>
                </a:solidFill>
              </a:uFill>
              <a:latin typeface="Calisto MT" pitchFamily="18" charset="0"/>
            </a:endParaRPr>
          </a:p>
        </p:txBody>
      </p:sp>
      <p:pic>
        <p:nvPicPr>
          <p:cNvPr id="196" name="Imagem 195"/>
          <p:cNvPicPr/>
          <p:nvPr/>
        </p:nvPicPr>
        <p:blipFill>
          <a:blip r:embed="rId4" cstate="print"/>
          <a:stretch/>
        </p:blipFill>
        <p:spPr>
          <a:xfrm>
            <a:off x="142844" y="3071810"/>
            <a:ext cx="2071702" cy="1928826"/>
          </a:xfrm>
          <a:prstGeom prst="rect">
            <a:avLst/>
          </a:prstGeom>
          <a:ln>
            <a:noFill/>
          </a:ln>
        </p:spPr>
      </p:pic>
      <p:pic>
        <p:nvPicPr>
          <p:cNvPr id="197" name="Imagem 196"/>
          <p:cNvPicPr/>
          <p:nvPr/>
        </p:nvPicPr>
        <p:blipFill>
          <a:blip r:embed="rId5" cstate="print"/>
          <a:stretch/>
        </p:blipFill>
        <p:spPr>
          <a:xfrm>
            <a:off x="2500298" y="2928934"/>
            <a:ext cx="2085840" cy="2066760"/>
          </a:xfrm>
          <a:prstGeom prst="rect">
            <a:avLst/>
          </a:prstGeom>
          <a:ln>
            <a:noFill/>
          </a:ln>
        </p:spPr>
      </p:pic>
      <p:pic>
        <p:nvPicPr>
          <p:cNvPr id="198" name="Imagem 197"/>
          <p:cNvPicPr/>
          <p:nvPr/>
        </p:nvPicPr>
        <p:blipFill>
          <a:blip r:embed="rId6" cstate="print"/>
          <a:stretch/>
        </p:blipFill>
        <p:spPr>
          <a:xfrm>
            <a:off x="0" y="5214950"/>
            <a:ext cx="2028960" cy="1643050"/>
          </a:xfrm>
          <a:prstGeom prst="rect">
            <a:avLst/>
          </a:prstGeom>
          <a:ln>
            <a:noFill/>
          </a:ln>
        </p:spPr>
      </p:pic>
      <p:pic>
        <p:nvPicPr>
          <p:cNvPr id="199" name="Imagem 198"/>
          <p:cNvPicPr/>
          <p:nvPr/>
        </p:nvPicPr>
        <p:blipFill>
          <a:blip r:embed="rId7" cstate="print"/>
          <a:stretch/>
        </p:blipFill>
        <p:spPr>
          <a:xfrm>
            <a:off x="2428860" y="5257800"/>
            <a:ext cx="2009880" cy="1600200"/>
          </a:xfrm>
          <a:prstGeom prst="rect">
            <a:avLst/>
          </a:prstGeom>
          <a:ln>
            <a:noFill/>
          </a:ln>
        </p:spPr>
      </p:pic>
      <p:pic>
        <p:nvPicPr>
          <p:cNvPr id="11" name="Imagem 10" descr="Sem título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220072" y="3068960"/>
            <a:ext cx="3494934" cy="3600400"/>
          </a:xfrm>
          <a:prstGeom prst="rect">
            <a:avLst/>
          </a:prstGeom>
        </p:spPr>
      </p:pic>
      <p:sp>
        <p:nvSpPr>
          <p:cNvPr id="12" name="Seta em curva para cima 11">
            <a:hlinkClick r:id="rId9" action="ppaction://hlinksldjump"/>
          </p:cNvPr>
          <p:cNvSpPr/>
          <p:nvPr/>
        </p:nvSpPr>
        <p:spPr>
          <a:xfrm rot="14272569">
            <a:off x="8309118" y="6236070"/>
            <a:ext cx="596165" cy="482434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CustomShape 1"/>
          <p:cNvSpPr/>
          <p:nvPr/>
        </p:nvSpPr>
        <p:spPr>
          <a:xfrm>
            <a:off x="457200" y="332640"/>
            <a:ext cx="8686080" cy="8373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pt-BR" sz="3600" strike="noStrike" cap="all" spc="-1">
                <a:solidFill>
                  <a:srgbClr val="4E3B3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APARÊNCIA</a:t>
            </a:r>
            <a:endParaRPr lang="pt-BR" sz="180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148" name="Espaço Reservado para Conteúdo 3">
            <a:hlinkClick r:id="rId2" action="ppaction://hlinksldjump"/>
          </p:cNvPr>
          <p:cNvPicPr/>
          <p:nvPr/>
        </p:nvPicPr>
        <p:blipFill>
          <a:blip r:embed="rId3" cstate="print"/>
          <a:stretch/>
        </p:blipFill>
        <p:spPr>
          <a:xfrm>
            <a:off x="6300360" y="548640"/>
            <a:ext cx="1784880" cy="49752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149" name="CustomShape 2"/>
          <p:cNvSpPr/>
          <p:nvPr/>
        </p:nvSpPr>
        <p:spPr>
          <a:xfrm>
            <a:off x="0" y="2493000"/>
            <a:ext cx="9143280" cy="4364280"/>
          </a:xfrm>
          <a:prstGeom prst="rect">
            <a:avLst/>
          </a:prstGeom>
          <a:ln>
            <a:rou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/>
        </p:style>
      </p:sp>
      <p:pic>
        <p:nvPicPr>
          <p:cNvPr id="150" name="Imagem 5"/>
          <p:cNvPicPr/>
          <p:nvPr/>
        </p:nvPicPr>
        <p:blipFill>
          <a:blip r:embed="rId4" cstate="print"/>
          <a:stretch/>
        </p:blipFill>
        <p:spPr>
          <a:xfrm>
            <a:off x="179640" y="2637000"/>
            <a:ext cx="2119680" cy="503280"/>
          </a:xfrm>
          <a:prstGeom prst="rect">
            <a:avLst/>
          </a:prstGeom>
          <a:ln>
            <a:noFill/>
          </a:ln>
        </p:spPr>
      </p:pic>
      <p:pic>
        <p:nvPicPr>
          <p:cNvPr id="151" name="Imagem 6"/>
          <p:cNvPicPr/>
          <p:nvPr/>
        </p:nvPicPr>
        <p:blipFill>
          <a:blip r:embed="rId5" cstate="print"/>
          <a:stretch/>
        </p:blipFill>
        <p:spPr>
          <a:xfrm>
            <a:off x="251640" y="4725000"/>
            <a:ext cx="1877040" cy="647280"/>
          </a:xfrm>
          <a:prstGeom prst="rect">
            <a:avLst/>
          </a:prstGeom>
          <a:ln>
            <a:noFill/>
          </a:ln>
        </p:spPr>
      </p:pic>
      <p:sp>
        <p:nvSpPr>
          <p:cNvPr id="152" name="Line 3"/>
          <p:cNvSpPr/>
          <p:nvPr/>
        </p:nvSpPr>
        <p:spPr>
          <a:xfrm>
            <a:off x="4572000" y="2492640"/>
            <a:ext cx="0" cy="4365360"/>
          </a:xfrm>
          <a:prstGeom prst="line">
            <a:avLst/>
          </a:prstGeom>
          <a:ln>
            <a:solidFill>
              <a:srgbClr val="4A7EBB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53" name="Line 4"/>
          <p:cNvSpPr/>
          <p:nvPr/>
        </p:nvSpPr>
        <p:spPr>
          <a:xfrm flipV="1">
            <a:off x="0" y="4653000"/>
            <a:ext cx="4572000" cy="22320"/>
          </a:xfrm>
          <a:prstGeom prst="line">
            <a:avLst/>
          </a:prstGeom>
          <a:ln>
            <a:solidFill>
              <a:srgbClr val="4A7EBB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154" name="Imagem 16"/>
          <p:cNvPicPr/>
          <p:nvPr/>
        </p:nvPicPr>
        <p:blipFill>
          <a:blip r:embed="rId6" cstate="print"/>
          <a:stretch/>
        </p:blipFill>
        <p:spPr>
          <a:xfrm>
            <a:off x="4788000" y="2781000"/>
            <a:ext cx="2266200" cy="434880"/>
          </a:xfrm>
          <a:prstGeom prst="rect">
            <a:avLst/>
          </a:prstGeom>
          <a:ln>
            <a:noFill/>
          </a:ln>
        </p:spPr>
      </p:pic>
      <p:pic>
        <p:nvPicPr>
          <p:cNvPr id="155" name="Imagem 17"/>
          <p:cNvPicPr/>
          <p:nvPr/>
        </p:nvPicPr>
        <p:blipFill>
          <a:blip r:embed="rId7" cstate="print"/>
          <a:stretch/>
        </p:blipFill>
        <p:spPr>
          <a:xfrm>
            <a:off x="7035840" y="3357000"/>
            <a:ext cx="2107440" cy="2591640"/>
          </a:xfrm>
          <a:prstGeom prst="rect">
            <a:avLst/>
          </a:prstGeom>
          <a:ln>
            <a:noFill/>
          </a:ln>
        </p:spPr>
      </p:pic>
      <p:pic>
        <p:nvPicPr>
          <p:cNvPr id="156" name="Imagem 18"/>
          <p:cNvPicPr/>
          <p:nvPr/>
        </p:nvPicPr>
        <p:blipFill>
          <a:blip r:embed="rId8" cstate="print"/>
          <a:stretch/>
        </p:blipFill>
        <p:spPr>
          <a:xfrm>
            <a:off x="2123640" y="5301360"/>
            <a:ext cx="1440720" cy="1555920"/>
          </a:xfrm>
          <a:prstGeom prst="rect">
            <a:avLst/>
          </a:prstGeom>
          <a:ln>
            <a:noFill/>
          </a:ln>
        </p:spPr>
      </p:pic>
      <p:pic>
        <p:nvPicPr>
          <p:cNvPr id="157" name="Imagem 19"/>
          <p:cNvPicPr/>
          <p:nvPr/>
        </p:nvPicPr>
        <p:blipFill>
          <a:blip r:embed="rId9" cstate="print"/>
          <a:stretch/>
        </p:blipFill>
        <p:spPr>
          <a:xfrm>
            <a:off x="2555640" y="3573000"/>
            <a:ext cx="974160" cy="1051920"/>
          </a:xfrm>
          <a:prstGeom prst="rect">
            <a:avLst/>
          </a:prstGeom>
          <a:ln>
            <a:noFill/>
          </a:ln>
        </p:spPr>
      </p:pic>
      <p:pic>
        <p:nvPicPr>
          <p:cNvPr id="158" name="Imagem 20"/>
          <p:cNvPicPr/>
          <p:nvPr/>
        </p:nvPicPr>
        <p:blipFill>
          <a:blip r:embed="rId10" cstate="print"/>
          <a:stretch/>
        </p:blipFill>
        <p:spPr>
          <a:xfrm>
            <a:off x="4860000" y="3357000"/>
            <a:ext cx="2454120" cy="2650680"/>
          </a:xfrm>
          <a:prstGeom prst="rect">
            <a:avLst/>
          </a:prstGeom>
          <a:ln>
            <a:noFill/>
          </a:ln>
        </p:spPr>
      </p:pic>
      <p:sp>
        <p:nvSpPr>
          <p:cNvPr id="159" name="CustomShape 5"/>
          <p:cNvSpPr/>
          <p:nvPr/>
        </p:nvSpPr>
        <p:spPr>
          <a:xfrm>
            <a:off x="2988000" y="2637000"/>
            <a:ext cx="1439280" cy="791280"/>
          </a:xfrm>
          <a:prstGeom prst="cloudCallout">
            <a:avLst>
              <a:gd name="adj1" fmla="val -20833"/>
              <a:gd name="adj2" fmla="val 62500"/>
            </a:avLst>
          </a:prstGeom>
          <a:ln>
            <a:rou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/>
        </p:style>
      </p:sp>
      <p:sp>
        <p:nvSpPr>
          <p:cNvPr id="160" name="CustomShape 6"/>
          <p:cNvSpPr/>
          <p:nvPr/>
        </p:nvSpPr>
        <p:spPr>
          <a:xfrm>
            <a:off x="3132000" y="4869000"/>
            <a:ext cx="1007280" cy="575280"/>
          </a:xfrm>
          <a:prstGeom prst="wedgeRoundRectCallout">
            <a:avLst>
              <a:gd name="adj1" fmla="val -20833"/>
              <a:gd name="adj2" fmla="val 62500"/>
              <a:gd name="adj3" fmla="val 16667"/>
            </a:avLst>
          </a:prstGeom>
          <a:ln>
            <a:rou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/>
        </p:style>
      </p:sp>
      <p:sp>
        <p:nvSpPr>
          <p:cNvPr id="161" name="CustomShape 7"/>
          <p:cNvSpPr/>
          <p:nvPr/>
        </p:nvSpPr>
        <p:spPr>
          <a:xfrm>
            <a:off x="3276000" y="4941000"/>
            <a:ext cx="719280" cy="3643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pt-BR" sz="180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sto MT"/>
                <a:ea typeface="DejaVu Sans"/>
              </a:rPr>
              <a:t>Olá!</a:t>
            </a:r>
            <a:endParaRPr lang="pt-BR" sz="180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62" name="CustomShape 8"/>
          <p:cNvSpPr/>
          <p:nvPr/>
        </p:nvSpPr>
        <p:spPr>
          <a:xfrm>
            <a:off x="3204000" y="2781000"/>
            <a:ext cx="1079280" cy="3643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pt-BR" sz="180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sto MT"/>
                <a:ea typeface="DejaVu Sans"/>
              </a:rPr>
              <a:t>Hmmm..</a:t>
            </a:r>
            <a:endParaRPr lang="pt-BR" sz="180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63" name="CustomShape 9"/>
          <p:cNvSpPr/>
          <p:nvPr/>
        </p:nvSpPr>
        <p:spPr>
          <a:xfrm>
            <a:off x="0" y="1124640"/>
            <a:ext cx="9143280" cy="820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pt-BR" sz="160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sto MT"/>
                <a:ea typeface="DejaVu Sans"/>
              </a:rPr>
              <a:t>Instruções relacionadas a aparência permitem alterar cores, visual,</a:t>
            </a:r>
            <a:endParaRPr lang="pt-BR" sz="180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pt-BR" sz="160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sto MT"/>
                <a:ea typeface="DejaVu Sans"/>
              </a:rPr>
              <a:t>traje e inserir algum texto que indica que o objeto está falando algo. Algumas instruções</a:t>
            </a:r>
            <a:endParaRPr lang="pt-BR" sz="180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pt-BR" sz="160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sto MT"/>
                <a:ea typeface="DejaVu Sans"/>
              </a:rPr>
              <a:t>permitem ainda simular efeitos, fazendo o personagem aparecer ou desaparecer</a:t>
            </a:r>
            <a:endParaRPr lang="pt-BR" sz="180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9" name="Seta em curva para cima 18">
            <a:hlinkClick r:id="rId11" action="ppaction://hlinksldjump"/>
          </p:cNvPr>
          <p:cNvSpPr/>
          <p:nvPr/>
        </p:nvSpPr>
        <p:spPr>
          <a:xfrm rot="14272569">
            <a:off x="8309118" y="6236070"/>
            <a:ext cx="596165" cy="482434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CustomShape 1"/>
          <p:cNvSpPr/>
          <p:nvPr/>
        </p:nvSpPr>
        <p:spPr>
          <a:xfrm>
            <a:off x="304920" y="457200"/>
            <a:ext cx="8686080" cy="8373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pt-BR" sz="3600" strike="noStrike" cap="all" spc="-1">
                <a:solidFill>
                  <a:srgbClr val="4E3B3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VARIÁVEIS</a:t>
            </a:r>
            <a:endParaRPr lang="pt-BR" sz="180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78" name="CustomShape 2"/>
          <p:cNvSpPr/>
          <p:nvPr/>
        </p:nvSpPr>
        <p:spPr>
          <a:xfrm>
            <a:off x="0" y="1124640"/>
            <a:ext cx="8991000" cy="10821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marL="343080" indent="-342360" algn="ctr">
              <a:lnSpc>
                <a:spcPct val="100000"/>
              </a:lnSpc>
            </a:pPr>
            <a:r>
              <a:rPr lang="pt-BR" sz="1600" strike="noStrike" spc="-1" dirty="0">
                <a:solidFill>
                  <a:srgbClr val="4E3B30"/>
                </a:solidFill>
                <a:uFill>
                  <a:solidFill>
                    <a:srgbClr val="FFFFFF"/>
                  </a:solidFill>
                </a:uFill>
                <a:latin typeface="Calisto MT"/>
              </a:rPr>
              <a:t>As variáveis armazenam valores durante a execução da aplicação e a</a:t>
            </a:r>
            <a:endParaRPr lang="pt-BR" sz="180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343080" indent="-342360" algn="ctr">
              <a:lnSpc>
                <a:spcPct val="100000"/>
              </a:lnSpc>
            </a:pPr>
            <a:r>
              <a:rPr lang="pt-BR" sz="1600" strike="noStrike" spc="-1" dirty="0">
                <a:solidFill>
                  <a:srgbClr val="4E3B30"/>
                </a:solidFill>
                <a:uFill>
                  <a:solidFill>
                    <a:srgbClr val="FFFFFF"/>
                  </a:solidFill>
                </a:uFill>
                <a:latin typeface="Calisto MT"/>
              </a:rPr>
              <a:t>partir da mudanças destes valores pode-se estabelecer uma interação dos personagens</a:t>
            </a:r>
            <a:endParaRPr lang="pt-BR" sz="180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343080" indent="-342360" algn="ctr">
              <a:lnSpc>
                <a:spcPct val="100000"/>
              </a:lnSpc>
            </a:pPr>
            <a:r>
              <a:rPr lang="pt-BR" sz="1600" strike="noStrike" spc="-1" dirty="0">
                <a:solidFill>
                  <a:srgbClr val="4E3B30"/>
                </a:solidFill>
                <a:uFill>
                  <a:solidFill>
                    <a:srgbClr val="FFFFFF"/>
                  </a:solidFill>
                </a:uFill>
                <a:latin typeface="Calisto MT"/>
              </a:rPr>
              <a:t>ou do usuário com os mesmos.</a:t>
            </a:r>
            <a:endParaRPr lang="pt-BR" sz="180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179" name="Imagem 3">
            <a:hlinkClick r:id="rId2" action="ppaction://hlinksldjump"/>
          </p:cNvPr>
          <p:cNvPicPr/>
          <p:nvPr/>
        </p:nvPicPr>
        <p:blipFill>
          <a:blip r:embed="rId3" cstate="print"/>
          <a:stretch/>
        </p:blipFill>
        <p:spPr>
          <a:xfrm>
            <a:off x="6156000" y="620640"/>
            <a:ext cx="1441080" cy="423360"/>
          </a:xfrm>
          <a:prstGeom prst="rect">
            <a:avLst/>
          </a:prstGeom>
          <a:ln>
            <a:solidFill>
              <a:schemeClr val="accent6">
                <a:lumMod val="75000"/>
              </a:schemeClr>
            </a:solidFill>
          </a:ln>
        </p:spPr>
      </p:pic>
      <p:sp>
        <p:nvSpPr>
          <p:cNvPr id="180" name="CustomShape 3"/>
          <p:cNvSpPr/>
          <p:nvPr/>
        </p:nvSpPr>
        <p:spPr>
          <a:xfrm>
            <a:off x="-18360" y="2207160"/>
            <a:ext cx="9143280" cy="4391640"/>
          </a:xfrm>
          <a:prstGeom prst="rect">
            <a:avLst/>
          </a:prstGeom>
          <a:ln>
            <a:rou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/>
        </p:style>
        <p:txBody>
          <a:bodyPr lIns="90000" tIns="45000" rIns="90000" bIns="45000" anchor="ctr"/>
          <a:lstStyle/>
          <a:p>
            <a:r>
              <a:rPr lang="pt-BR" sz="180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  </a:t>
            </a:r>
            <a:endParaRPr lang="pt-BR" sz="180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81" name="CustomShape 4"/>
          <p:cNvSpPr/>
          <p:nvPr/>
        </p:nvSpPr>
        <p:spPr>
          <a:xfrm>
            <a:off x="4714876" y="2357430"/>
            <a:ext cx="4213326" cy="24082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r>
              <a:rPr lang="pt-BR" sz="1600" strike="noStrike" spc="-1" dirty="0">
                <a:solidFill>
                  <a:schemeClr val="bg2">
                    <a:lumMod val="10000"/>
                  </a:schemeClr>
                </a:solidFill>
                <a:uFill>
                  <a:solidFill>
                    <a:srgbClr val="FFFFFF"/>
                  </a:solidFill>
                </a:uFill>
                <a:latin typeface="Calisto MT" pitchFamily="18" charset="0"/>
              </a:rPr>
              <a:t>Quando você cria uma variável, você pode permitir que ela esteja disponível a todos os atores (global) ou apenas ao ator selecionado (local).</a:t>
            </a:r>
          </a:p>
        </p:txBody>
      </p:sp>
      <p:sp>
        <p:nvSpPr>
          <p:cNvPr id="182" name="CustomShape 5"/>
          <p:cNvSpPr/>
          <p:nvPr/>
        </p:nvSpPr>
        <p:spPr>
          <a:xfrm>
            <a:off x="714348" y="5143512"/>
            <a:ext cx="2785488" cy="1255118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r>
              <a:rPr lang="pt-BR" sz="1800" strike="noStrike" spc="-1" dirty="0">
                <a:solidFill>
                  <a:schemeClr val="bg2">
                    <a:lumMod val="10000"/>
                  </a:schemeClr>
                </a:solidFill>
                <a:uFill>
                  <a:solidFill>
                    <a:srgbClr val="FFFFFF"/>
                  </a:solidFill>
                </a:uFill>
                <a:latin typeface="Calisto MT" pitchFamily="18" charset="0"/>
              </a:rPr>
              <a:t>Clique para criar e dar </a:t>
            </a:r>
            <a:endParaRPr lang="pt-BR" sz="1800" strike="noStrike" spc="-1" dirty="0" smtClean="0">
              <a:solidFill>
                <a:schemeClr val="bg2">
                  <a:lumMod val="10000"/>
                </a:schemeClr>
              </a:solidFill>
              <a:uFill>
                <a:solidFill>
                  <a:srgbClr val="FFFFFF"/>
                </a:solidFill>
              </a:uFill>
              <a:latin typeface="Calisto MT" pitchFamily="18" charset="0"/>
            </a:endParaRPr>
          </a:p>
          <a:p>
            <a:r>
              <a:rPr lang="pt-BR" sz="1800" strike="noStrike" spc="-1" dirty="0" smtClean="0">
                <a:solidFill>
                  <a:schemeClr val="bg2">
                    <a:lumMod val="10000"/>
                  </a:schemeClr>
                </a:solidFill>
                <a:uFill>
                  <a:solidFill>
                    <a:srgbClr val="FFFFFF"/>
                  </a:solidFill>
                </a:uFill>
                <a:latin typeface="Calisto MT" pitchFamily="18" charset="0"/>
              </a:rPr>
              <a:t>um </a:t>
            </a:r>
            <a:r>
              <a:rPr lang="pt-BR" sz="1800" strike="noStrike" spc="-1" dirty="0">
                <a:solidFill>
                  <a:schemeClr val="bg2">
                    <a:lumMod val="10000"/>
                  </a:schemeClr>
                </a:solidFill>
                <a:uFill>
                  <a:solidFill>
                    <a:srgbClr val="FFFFFF"/>
                  </a:solidFill>
                </a:uFill>
                <a:latin typeface="Calisto MT" pitchFamily="18" charset="0"/>
              </a:rPr>
              <a:t>nome para a variável</a:t>
            </a:r>
            <a:r>
              <a:rPr lang="pt-BR" sz="1800" strike="noStrike" spc="-1" dirty="0" smtClean="0">
                <a:solidFill>
                  <a:schemeClr val="bg2">
                    <a:lumMod val="10000"/>
                  </a:schemeClr>
                </a:solidFill>
                <a:uFill>
                  <a:solidFill>
                    <a:srgbClr val="FFFFFF"/>
                  </a:solidFill>
                </a:uFill>
                <a:latin typeface="Calisto MT" pitchFamily="18" charset="0"/>
              </a:rPr>
              <a:t>.</a:t>
            </a:r>
            <a:endParaRPr lang="pt-BR" sz="1800" strike="noStrike" spc="-1" dirty="0">
              <a:solidFill>
                <a:schemeClr val="bg2">
                  <a:lumMod val="10000"/>
                </a:schemeClr>
              </a:solidFill>
              <a:uFill>
                <a:solidFill>
                  <a:srgbClr val="FFFFFF"/>
                </a:solidFill>
              </a:uFill>
              <a:latin typeface="Calisto MT" pitchFamily="18" charset="0"/>
            </a:endParaRPr>
          </a:p>
        </p:txBody>
      </p:sp>
      <p:cxnSp>
        <p:nvCxnSpPr>
          <p:cNvPr id="11" name="Conector reto 10"/>
          <p:cNvCxnSpPr>
            <a:stCxn id="180" idx="0"/>
            <a:endCxn id="180" idx="2"/>
          </p:cNvCxnSpPr>
          <p:nvPr/>
        </p:nvCxnSpPr>
        <p:spPr>
          <a:xfrm rot="16200000" flipH="1">
            <a:off x="2357460" y="4402980"/>
            <a:ext cx="4391640" cy="1588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pic>
        <p:nvPicPr>
          <p:cNvPr id="1026" name="Picture 2" descr="C:\Users\cliente\Desktop\Sem título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1884" y="2506919"/>
            <a:ext cx="1730415" cy="225778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cliente\Desktop\dd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7780" y="3700917"/>
            <a:ext cx="2857520" cy="229538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Seta em curva para cima 11">
            <a:hlinkClick r:id="rId6" action="ppaction://hlinksldjump"/>
          </p:cNvPr>
          <p:cNvSpPr/>
          <p:nvPr/>
        </p:nvSpPr>
        <p:spPr>
          <a:xfrm rot="14272569">
            <a:off x="8309118" y="6236070"/>
            <a:ext cx="596165" cy="482434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CustomShape 1"/>
          <p:cNvSpPr/>
          <p:nvPr/>
        </p:nvSpPr>
        <p:spPr>
          <a:xfrm>
            <a:off x="457200" y="0"/>
            <a:ext cx="8686080" cy="8373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pt-BR" sz="3600" strike="noStrike" cap="all" spc="-1">
                <a:solidFill>
                  <a:srgbClr val="4E3B3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Todos os comandos:</a:t>
            </a:r>
            <a:endParaRPr lang="pt-BR" sz="180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01" name="CustomShape 2"/>
          <p:cNvSpPr/>
          <p:nvPr/>
        </p:nvSpPr>
        <p:spPr>
          <a:xfrm>
            <a:off x="457200" y="692640"/>
            <a:ext cx="8686080" cy="49546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marL="343080" indent="-342360" algn="ctr">
              <a:lnSpc>
                <a:spcPct val="100000"/>
              </a:lnSpc>
            </a:pPr>
            <a:r>
              <a:rPr lang="pt-BR" sz="1800" strike="noStrike" spc="-1">
                <a:solidFill>
                  <a:srgbClr val="4E3B30"/>
                </a:solidFill>
                <a:uFill>
                  <a:solidFill>
                    <a:srgbClr val="FFFFFF"/>
                  </a:solidFill>
                </a:uFill>
                <a:latin typeface="Calisto MT"/>
              </a:rPr>
              <a:t>Além dos principais comandos de cada caixa, existem mais alguns que faz o projeto ter mais alternativas e melhor desempenho.</a:t>
            </a:r>
            <a:endParaRPr lang="pt-BR" sz="180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02" name="CustomShape 3"/>
          <p:cNvSpPr/>
          <p:nvPr/>
        </p:nvSpPr>
        <p:spPr>
          <a:xfrm>
            <a:off x="0" y="1412640"/>
            <a:ext cx="9143280" cy="5444640"/>
          </a:xfrm>
          <a:prstGeom prst="rect">
            <a:avLst/>
          </a:prstGeom>
          <a:ln>
            <a:rou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/>
        </p:style>
      </p:sp>
      <p:pic>
        <p:nvPicPr>
          <p:cNvPr id="203" name="Imagem 3"/>
          <p:cNvPicPr/>
          <p:nvPr/>
        </p:nvPicPr>
        <p:blipFill>
          <a:blip r:embed="rId2" cstate="print"/>
          <a:stretch/>
        </p:blipFill>
        <p:spPr>
          <a:xfrm>
            <a:off x="179640" y="2781000"/>
            <a:ext cx="1733400" cy="3599640"/>
          </a:xfrm>
          <a:prstGeom prst="rect">
            <a:avLst/>
          </a:prstGeom>
          <a:ln>
            <a:noFill/>
          </a:ln>
        </p:spPr>
      </p:pic>
      <p:pic>
        <p:nvPicPr>
          <p:cNvPr id="204" name="Imagem 4"/>
          <p:cNvPicPr/>
          <p:nvPr/>
        </p:nvPicPr>
        <p:blipFill>
          <a:blip r:embed="rId3" cstate="print"/>
          <a:stretch/>
        </p:blipFill>
        <p:spPr>
          <a:xfrm>
            <a:off x="1691640" y="2637000"/>
            <a:ext cx="1989720" cy="3750120"/>
          </a:xfrm>
          <a:prstGeom prst="rect">
            <a:avLst/>
          </a:prstGeom>
          <a:ln>
            <a:noFill/>
          </a:ln>
        </p:spPr>
      </p:pic>
      <p:pic>
        <p:nvPicPr>
          <p:cNvPr id="205" name="Imagem 7"/>
          <p:cNvPicPr/>
          <p:nvPr/>
        </p:nvPicPr>
        <p:blipFill>
          <a:blip r:embed="rId4" cstate="print"/>
          <a:stretch/>
        </p:blipFill>
        <p:spPr>
          <a:xfrm>
            <a:off x="4644008" y="1916832"/>
            <a:ext cx="1944232" cy="4151520"/>
          </a:xfrm>
          <a:prstGeom prst="rect">
            <a:avLst/>
          </a:prstGeom>
          <a:ln>
            <a:noFill/>
          </a:ln>
        </p:spPr>
      </p:pic>
      <p:pic>
        <p:nvPicPr>
          <p:cNvPr id="206" name="Imagem 6"/>
          <p:cNvPicPr/>
          <p:nvPr/>
        </p:nvPicPr>
        <p:blipFill>
          <a:blip r:embed="rId5" cstate="print"/>
          <a:stretch/>
        </p:blipFill>
        <p:spPr>
          <a:xfrm>
            <a:off x="6804248" y="1772816"/>
            <a:ext cx="1546920" cy="1918800"/>
          </a:xfrm>
          <a:prstGeom prst="rect">
            <a:avLst/>
          </a:prstGeom>
          <a:ln>
            <a:noFill/>
          </a:ln>
        </p:spPr>
      </p:pic>
      <p:pic>
        <p:nvPicPr>
          <p:cNvPr id="207" name="Imagem 5"/>
          <p:cNvPicPr/>
          <p:nvPr/>
        </p:nvPicPr>
        <p:blipFill>
          <a:blip r:embed="rId6" cstate="print"/>
          <a:stretch/>
        </p:blipFill>
        <p:spPr>
          <a:xfrm>
            <a:off x="7020272" y="3789040"/>
            <a:ext cx="1439280" cy="2661840"/>
          </a:xfrm>
          <a:prstGeom prst="rect">
            <a:avLst/>
          </a:prstGeom>
          <a:ln>
            <a:noFill/>
          </a:ln>
        </p:spPr>
      </p:pic>
      <p:sp>
        <p:nvSpPr>
          <p:cNvPr id="208" name="Line 4"/>
          <p:cNvSpPr/>
          <p:nvPr/>
        </p:nvSpPr>
        <p:spPr>
          <a:xfrm>
            <a:off x="4572000" y="1412640"/>
            <a:ext cx="0" cy="5445360"/>
          </a:xfrm>
          <a:prstGeom prst="line">
            <a:avLst/>
          </a:prstGeom>
          <a:ln>
            <a:solidFill>
              <a:srgbClr val="4A7EBB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209" name="Imagem 23"/>
          <p:cNvPicPr/>
          <p:nvPr/>
        </p:nvPicPr>
        <p:blipFill>
          <a:blip r:embed="rId7" cstate="print"/>
          <a:stretch/>
        </p:blipFill>
        <p:spPr>
          <a:xfrm>
            <a:off x="1187640" y="1268640"/>
            <a:ext cx="1715760" cy="564840"/>
          </a:xfrm>
          <a:prstGeom prst="rect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</p:pic>
      <p:pic>
        <p:nvPicPr>
          <p:cNvPr id="210" name="Imagem 24"/>
          <p:cNvPicPr/>
          <p:nvPr/>
        </p:nvPicPr>
        <p:blipFill>
          <a:blip r:embed="rId8" cstate="print"/>
          <a:stretch/>
        </p:blipFill>
        <p:spPr>
          <a:xfrm>
            <a:off x="5868000" y="1340640"/>
            <a:ext cx="1577160" cy="431280"/>
          </a:xfrm>
          <a:prstGeom prst="rect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</p:pic>
      <p:sp>
        <p:nvSpPr>
          <p:cNvPr id="13" name="Seta em curva para cima 12">
            <a:hlinkClick r:id="rId9" action="ppaction://hlinksldjump"/>
          </p:cNvPr>
          <p:cNvSpPr/>
          <p:nvPr/>
        </p:nvSpPr>
        <p:spPr>
          <a:xfrm rot="14272569">
            <a:off x="8309118" y="6236070"/>
            <a:ext cx="596165" cy="482434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CustomShape 1"/>
          <p:cNvSpPr/>
          <p:nvPr/>
        </p:nvSpPr>
        <p:spPr>
          <a:xfrm>
            <a:off x="0" y="764640"/>
            <a:ext cx="9143280" cy="6092640"/>
          </a:xfrm>
          <a:prstGeom prst="rect">
            <a:avLst/>
          </a:prstGeom>
          <a:ln>
            <a:rou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/>
        </p:style>
      </p:sp>
      <p:pic>
        <p:nvPicPr>
          <p:cNvPr id="212" name="Imagem 6"/>
          <p:cNvPicPr/>
          <p:nvPr/>
        </p:nvPicPr>
        <p:blipFill>
          <a:blip r:embed="rId2" cstate="print"/>
          <a:stretch/>
        </p:blipFill>
        <p:spPr>
          <a:xfrm>
            <a:off x="179640" y="1989000"/>
            <a:ext cx="2122920" cy="4319640"/>
          </a:xfrm>
          <a:prstGeom prst="rect">
            <a:avLst/>
          </a:prstGeom>
          <a:ln>
            <a:noFill/>
          </a:ln>
        </p:spPr>
      </p:pic>
      <p:pic>
        <p:nvPicPr>
          <p:cNvPr id="213" name="Imagem 4"/>
          <p:cNvPicPr/>
          <p:nvPr/>
        </p:nvPicPr>
        <p:blipFill>
          <a:blip r:embed="rId3" cstate="print"/>
          <a:stretch/>
        </p:blipFill>
        <p:spPr>
          <a:xfrm>
            <a:off x="6516216" y="980728"/>
            <a:ext cx="1800200" cy="5444640"/>
          </a:xfrm>
          <a:prstGeom prst="rect">
            <a:avLst/>
          </a:prstGeom>
          <a:ln>
            <a:noFill/>
          </a:ln>
        </p:spPr>
      </p:pic>
      <p:pic>
        <p:nvPicPr>
          <p:cNvPr id="214" name="Imagem 3"/>
          <p:cNvPicPr/>
          <p:nvPr/>
        </p:nvPicPr>
        <p:blipFill>
          <a:blip r:embed="rId4" cstate="print"/>
          <a:stretch/>
        </p:blipFill>
        <p:spPr>
          <a:xfrm>
            <a:off x="4572000" y="1700640"/>
            <a:ext cx="1728192" cy="4247640"/>
          </a:xfrm>
          <a:prstGeom prst="rect">
            <a:avLst/>
          </a:prstGeom>
          <a:ln>
            <a:noFill/>
          </a:ln>
        </p:spPr>
      </p:pic>
      <p:sp>
        <p:nvSpPr>
          <p:cNvPr id="215" name="Line 2"/>
          <p:cNvSpPr/>
          <p:nvPr/>
        </p:nvSpPr>
        <p:spPr>
          <a:xfrm flipH="1">
            <a:off x="4499640" y="764640"/>
            <a:ext cx="72360" cy="6093360"/>
          </a:xfrm>
          <a:prstGeom prst="line">
            <a:avLst/>
          </a:prstGeom>
          <a:ln>
            <a:solidFill>
              <a:srgbClr val="4A7EBB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216" name="Imagem 13"/>
          <p:cNvPicPr/>
          <p:nvPr/>
        </p:nvPicPr>
        <p:blipFill>
          <a:blip r:embed="rId5" cstate="print"/>
          <a:stretch/>
        </p:blipFill>
        <p:spPr>
          <a:xfrm>
            <a:off x="5796000" y="404640"/>
            <a:ext cx="1655640" cy="461520"/>
          </a:xfrm>
          <a:prstGeom prst="rect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</p:pic>
      <p:pic>
        <p:nvPicPr>
          <p:cNvPr id="217" name="Imagem 14"/>
          <p:cNvPicPr/>
          <p:nvPr/>
        </p:nvPicPr>
        <p:blipFill>
          <a:blip r:embed="rId6" cstate="print"/>
          <a:stretch/>
        </p:blipFill>
        <p:spPr>
          <a:xfrm>
            <a:off x="1043640" y="404640"/>
            <a:ext cx="1871640" cy="537120"/>
          </a:xfrm>
          <a:prstGeom prst="rect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</p:pic>
      <p:pic>
        <p:nvPicPr>
          <p:cNvPr id="218" name="Imagem 5"/>
          <p:cNvPicPr/>
          <p:nvPr/>
        </p:nvPicPr>
        <p:blipFill>
          <a:blip r:embed="rId7" cstate="print"/>
          <a:stretch/>
        </p:blipFill>
        <p:spPr>
          <a:xfrm>
            <a:off x="2555640" y="2277000"/>
            <a:ext cx="1943640" cy="3959640"/>
          </a:xfrm>
          <a:prstGeom prst="rect">
            <a:avLst/>
          </a:prstGeom>
          <a:ln>
            <a:noFill/>
          </a:ln>
        </p:spPr>
      </p:pic>
      <p:sp>
        <p:nvSpPr>
          <p:cNvPr id="10" name="Seta em curva para cima 9">
            <a:hlinkClick r:id="rId8" action="ppaction://hlinksldjump"/>
          </p:cNvPr>
          <p:cNvSpPr/>
          <p:nvPr/>
        </p:nvSpPr>
        <p:spPr>
          <a:xfrm rot="14272569">
            <a:off x="8309118" y="6236070"/>
            <a:ext cx="596165" cy="482434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CustomShape 1"/>
          <p:cNvSpPr/>
          <p:nvPr/>
        </p:nvSpPr>
        <p:spPr>
          <a:xfrm>
            <a:off x="0" y="980640"/>
            <a:ext cx="9143280" cy="5876640"/>
          </a:xfrm>
          <a:prstGeom prst="rect">
            <a:avLst/>
          </a:prstGeom>
          <a:ln>
            <a:rou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/>
        </p:style>
      </p:sp>
      <p:sp>
        <p:nvSpPr>
          <p:cNvPr id="220" name="Line 2"/>
          <p:cNvSpPr/>
          <p:nvPr/>
        </p:nvSpPr>
        <p:spPr>
          <a:xfrm>
            <a:off x="4572000" y="980640"/>
            <a:ext cx="0" cy="5877360"/>
          </a:xfrm>
          <a:prstGeom prst="line">
            <a:avLst/>
          </a:prstGeom>
          <a:ln>
            <a:solidFill>
              <a:srgbClr val="4A7EBB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221" name="Imagem 10"/>
          <p:cNvPicPr/>
          <p:nvPr/>
        </p:nvPicPr>
        <p:blipFill>
          <a:blip r:embed="rId2" cstate="print"/>
          <a:stretch/>
        </p:blipFill>
        <p:spPr>
          <a:xfrm>
            <a:off x="1393200" y="764640"/>
            <a:ext cx="1773720" cy="459360"/>
          </a:xfrm>
          <a:prstGeom prst="rect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</p:pic>
      <p:pic>
        <p:nvPicPr>
          <p:cNvPr id="222" name="Imagem 6"/>
          <p:cNvPicPr/>
          <p:nvPr/>
        </p:nvPicPr>
        <p:blipFill>
          <a:blip r:embed="rId3" cstate="print"/>
          <a:stretch/>
        </p:blipFill>
        <p:spPr>
          <a:xfrm>
            <a:off x="323640" y="1556640"/>
            <a:ext cx="1806120" cy="4319640"/>
          </a:xfrm>
          <a:prstGeom prst="rect">
            <a:avLst/>
          </a:prstGeom>
          <a:ln>
            <a:noFill/>
          </a:ln>
        </p:spPr>
      </p:pic>
      <p:pic>
        <p:nvPicPr>
          <p:cNvPr id="223" name="Imagem 3"/>
          <p:cNvPicPr/>
          <p:nvPr/>
        </p:nvPicPr>
        <p:blipFill>
          <a:blip r:embed="rId4" cstate="print"/>
          <a:stretch/>
        </p:blipFill>
        <p:spPr>
          <a:xfrm>
            <a:off x="2123640" y="1628640"/>
            <a:ext cx="2231640" cy="4607640"/>
          </a:xfrm>
          <a:prstGeom prst="rect">
            <a:avLst/>
          </a:prstGeom>
          <a:ln>
            <a:noFill/>
          </a:ln>
        </p:spPr>
      </p:pic>
      <p:pic>
        <p:nvPicPr>
          <p:cNvPr id="224" name="Imagem 11"/>
          <p:cNvPicPr/>
          <p:nvPr/>
        </p:nvPicPr>
        <p:blipFill>
          <a:blip r:embed="rId5" cstate="print"/>
          <a:stretch/>
        </p:blipFill>
        <p:spPr>
          <a:xfrm>
            <a:off x="4788000" y="1845000"/>
            <a:ext cx="1584200" cy="3239640"/>
          </a:xfrm>
          <a:prstGeom prst="rect">
            <a:avLst/>
          </a:prstGeom>
          <a:ln>
            <a:noFill/>
          </a:ln>
        </p:spPr>
      </p:pic>
      <p:pic>
        <p:nvPicPr>
          <p:cNvPr id="225" name="Imagem 12"/>
          <p:cNvPicPr/>
          <p:nvPr/>
        </p:nvPicPr>
        <p:blipFill>
          <a:blip r:embed="rId6" cstate="print"/>
          <a:stretch/>
        </p:blipFill>
        <p:spPr>
          <a:xfrm>
            <a:off x="6444208" y="1052736"/>
            <a:ext cx="2088104" cy="5472000"/>
          </a:xfrm>
          <a:prstGeom prst="rect">
            <a:avLst/>
          </a:prstGeom>
          <a:ln>
            <a:noFill/>
          </a:ln>
        </p:spPr>
      </p:pic>
      <p:pic>
        <p:nvPicPr>
          <p:cNvPr id="226" name="Imagem 13"/>
          <p:cNvPicPr/>
          <p:nvPr/>
        </p:nvPicPr>
        <p:blipFill>
          <a:blip r:embed="rId7" cstate="print"/>
          <a:stretch/>
        </p:blipFill>
        <p:spPr>
          <a:xfrm>
            <a:off x="5508104" y="764704"/>
            <a:ext cx="1609200" cy="478440"/>
          </a:xfrm>
          <a:prstGeom prst="rect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</p:pic>
      <p:sp>
        <p:nvSpPr>
          <p:cNvPr id="10" name="Seta em curva para cima 9">
            <a:hlinkClick r:id="rId8" action="ppaction://hlinksldjump"/>
          </p:cNvPr>
          <p:cNvSpPr/>
          <p:nvPr/>
        </p:nvSpPr>
        <p:spPr>
          <a:xfrm rot="14272569">
            <a:off x="8309118" y="6236070"/>
            <a:ext cx="596165" cy="482434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CustomShape 1"/>
          <p:cNvSpPr/>
          <p:nvPr/>
        </p:nvSpPr>
        <p:spPr>
          <a:xfrm>
            <a:off x="0" y="764640"/>
            <a:ext cx="9143280" cy="6092640"/>
          </a:xfrm>
          <a:prstGeom prst="rect">
            <a:avLst/>
          </a:prstGeom>
          <a:ln>
            <a:rou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/>
        </p:style>
      </p:sp>
      <p:pic>
        <p:nvPicPr>
          <p:cNvPr id="228" name="Imagem 5"/>
          <p:cNvPicPr/>
          <p:nvPr/>
        </p:nvPicPr>
        <p:blipFill>
          <a:blip r:embed="rId2" cstate="print"/>
          <a:stretch/>
        </p:blipFill>
        <p:spPr>
          <a:xfrm>
            <a:off x="2411640" y="2133000"/>
            <a:ext cx="1954800" cy="3682800"/>
          </a:xfrm>
          <a:prstGeom prst="rect">
            <a:avLst/>
          </a:prstGeom>
          <a:ln>
            <a:noFill/>
          </a:ln>
        </p:spPr>
      </p:pic>
      <p:pic>
        <p:nvPicPr>
          <p:cNvPr id="229" name="Imagem 6"/>
          <p:cNvPicPr/>
          <p:nvPr/>
        </p:nvPicPr>
        <p:blipFill>
          <a:blip r:embed="rId3" cstate="print"/>
          <a:stretch/>
        </p:blipFill>
        <p:spPr>
          <a:xfrm>
            <a:off x="179640" y="1484640"/>
            <a:ext cx="2231640" cy="4598640"/>
          </a:xfrm>
          <a:prstGeom prst="rect">
            <a:avLst/>
          </a:prstGeom>
          <a:ln>
            <a:noFill/>
          </a:ln>
        </p:spPr>
      </p:pic>
      <p:pic>
        <p:nvPicPr>
          <p:cNvPr id="230" name="Espaço Reservado para Conteúdo 4"/>
          <p:cNvPicPr/>
          <p:nvPr/>
        </p:nvPicPr>
        <p:blipFill>
          <a:blip r:embed="rId4" cstate="print"/>
          <a:stretch/>
        </p:blipFill>
        <p:spPr>
          <a:xfrm>
            <a:off x="5580000" y="1268640"/>
            <a:ext cx="2820240" cy="5328000"/>
          </a:xfrm>
          <a:prstGeom prst="rect">
            <a:avLst/>
          </a:prstGeom>
          <a:ln>
            <a:noFill/>
          </a:ln>
        </p:spPr>
      </p:pic>
      <p:sp>
        <p:nvSpPr>
          <p:cNvPr id="231" name="Line 2"/>
          <p:cNvSpPr/>
          <p:nvPr/>
        </p:nvSpPr>
        <p:spPr>
          <a:xfrm>
            <a:off x="4572000" y="764640"/>
            <a:ext cx="0" cy="6093360"/>
          </a:xfrm>
          <a:prstGeom prst="line">
            <a:avLst/>
          </a:prstGeom>
          <a:ln>
            <a:solidFill>
              <a:srgbClr val="4A7EBB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232" name="Imagem 9"/>
          <p:cNvPicPr/>
          <p:nvPr/>
        </p:nvPicPr>
        <p:blipFill>
          <a:blip r:embed="rId5" cstate="print"/>
          <a:stretch/>
        </p:blipFill>
        <p:spPr>
          <a:xfrm>
            <a:off x="1331640" y="548640"/>
            <a:ext cx="1468080" cy="431280"/>
          </a:xfrm>
          <a:prstGeom prst="rect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</p:pic>
      <p:pic>
        <p:nvPicPr>
          <p:cNvPr id="233" name="Imagem 10"/>
          <p:cNvPicPr/>
          <p:nvPr/>
        </p:nvPicPr>
        <p:blipFill>
          <a:blip r:embed="rId6" cstate="print"/>
          <a:stretch/>
        </p:blipFill>
        <p:spPr>
          <a:xfrm>
            <a:off x="5868000" y="548640"/>
            <a:ext cx="1655640" cy="433080"/>
          </a:xfrm>
          <a:prstGeom prst="rect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</p:pic>
      <p:sp>
        <p:nvSpPr>
          <p:cNvPr id="9" name="Seta em curva para cima 8">
            <a:hlinkClick r:id="rId7" action="ppaction://hlinksldjump"/>
          </p:cNvPr>
          <p:cNvSpPr/>
          <p:nvPr/>
        </p:nvSpPr>
        <p:spPr>
          <a:xfrm rot="14272569">
            <a:off x="8309118" y="6236070"/>
            <a:ext cx="596165" cy="482434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8263" y="1519238"/>
            <a:ext cx="6467475" cy="381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85.png" descr="http://s4a.cat/img/shot01.png"/>
          <p:cNvPicPr/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043608" y="1556792"/>
            <a:ext cx="6840759" cy="3960440"/>
          </a:xfrm>
          <a:prstGeom prst="rect">
            <a:avLst/>
          </a:prstGeom>
        </p:spPr>
      </p:pic>
      <p:pic>
        <p:nvPicPr>
          <p:cNvPr id="3" name="Picture 3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5972" y="6151563"/>
            <a:ext cx="682625" cy="706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5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5972" y="6151563"/>
            <a:ext cx="682625" cy="706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Seta para baixo 12">
            <a:hlinkClick r:id="" action="ppaction://hlinkshowjump?jump=nextslide"/>
          </p:cNvPr>
          <p:cNvSpPr/>
          <p:nvPr/>
        </p:nvSpPr>
        <p:spPr>
          <a:xfrm>
            <a:off x="4139953" y="6344066"/>
            <a:ext cx="432047" cy="35321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graphicFrame>
        <p:nvGraphicFramePr>
          <p:cNvPr id="15" name="Tabela 14"/>
          <p:cNvGraphicFramePr>
            <a:graphicFrameLocks noGrp="1"/>
          </p:cNvGraphicFramePr>
          <p:nvPr/>
        </p:nvGraphicFramePr>
        <p:xfrm>
          <a:off x="395536" y="548680"/>
          <a:ext cx="8280921" cy="53264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24137"/>
                <a:gridCol w="1368152"/>
                <a:gridCol w="1296143"/>
                <a:gridCol w="4392489"/>
              </a:tblGrid>
              <a:tr h="576065">
                <a:tc gridSpan="4">
                  <a:txBody>
                    <a:bodyPr/>
                    <a:lstStyle/>
                    <a:p>
                      <a:pPr algn="ctr"/>
                      <a:r>
                        <a:rPr lang="pt-BR" sz="1200" b="1" kern="1200" dirty="0" smtClean="0">
                          <a:solidFill>
                            <a:schemeClr val="lt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Etapas da Unidade de Ensino Potencialmente Significativa (UEPS)</a:t>
                      </a:r>
                    </a:p>
                    <a:p>
                      <a:pPr algn="ctr"/>
                      <a:r>
                        <a:rPr lang="pt-BR" sz="1200" b="1" kern="1200" dirty="0" smtClean="0">
                          <a:solidFill>
                            <a:schemeClr val="lt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Tema: Ensino da Física no Ensino Fundamental</a:t>
                      </a:r>
                      <a:endParaRPr lang="pt-BR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</a:tr>
              <a:tr h="2520279">
                <a:tc>
                  <a:txBody>
                    <a:bodyPr/>
                    <a:lstStyle/>
                    <a:p>
                      <a:pPr algn="ctr"/>
                      <a:r>
                        <a:rPr lang="pt-BR" sz="1200" b="1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Atividade</a:t>
                      </a:r>
                    </a:p>
                    <a:p>
                      <a:pPr algn="ctr"/>
                      <a:r>
                        <a:rPr lang="pt-BR" sz="1200" b="1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1</a:t>
                      </a:r>
                      <a:endParaRPr lang="pt-BR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200" b="1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Aulas:1,2,3</a:t>
                      </a:r>
                      <a:endParaRPr lang="pt-BR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20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Avaliação dos conhecimentos prévios dos alunos</a:t>
                      </a:r>
                      <a:endParaRPr lang="pt-BR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20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Aplicação de um teste de perguntas abertas, a respeito das concepções dos alunos em relação aos conteúdos de ciências que já tiveram em sala de aula. O quê é, e o que os alunos entendem por Ciências? E alguns questionamentos de lógica (blocos lógicos) e programação (</a:t>
                      </a:r>
                      <a:r>
                        <a:rPr lang="pt-BR" sz="1200" i="1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software Scratch</a:t>
                      </a:r>
                      <a:r>
                        <a:rPr lang="pt-BR" sz="120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).</a:t>
                      </a:r>
                    </a:p>
                    <a:p>
                      <a:r>
                        <a:rPr lang="pt-BR" sz="120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Posteriormente foi aplicada uma atividade lúdica utilizando os Blocos Lógicos, um bingo lógico, no qual os alunos preencheram as cartelas do bingo de acordo com os conectivos lógicos e as características que cada peça sorteada.</a:t>
                      </a:r>
                    </a:p>
                    <a:p>
                      <a:endParaRPr lang="pt-BR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585899"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b="1" dirty="0">
                          <a:solidFill>
                            <a:srgbClr val="00000A"/>
                          </a:solidFill>
                          <a:latin typeface="Arial" pitchFamily="34" charset="0"/>
                          <a:ea typeface="Arial"/>
                          <a:cs typeface="Arial" pitchFamily="34" charset="0"/>
                        </a:rPr>
                        <a:t>Atividade </a:t>
                      </a:r>
                      <a:endParaRPr lang="pt-BR" sz="1200" b="1" dirty="0" smtClean="0">
                        <a:solidFill>
                          <a:srgbClr val="00000A"/>
                        </a:solidFill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b="1" dirty="0" smtClean="0">
                          <a:solidFill>
                            <a:srgbClr val="00000A"/>
                          </a:solidFill>
                          <a:latin typeface="Arial" pitchFamily="34" charset="0"/>
                          <a:ea typeface="Arial"/>
                          <a:cs typeface="Arial" pitchFamily="34" charset="0"/>
                        </a:rPr>
                        <a:t>2</a:t>
                      </a:r>
                      <a:endParaRPr lang="pt-BR" sz="1200" dirty="0">
                        <a:solidFill>
                          <a:srgbClr val="00000A"/>
                        </a:solidFill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5880" marR="76200" marT="0" marB="0" anchor="ctr"/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b="1">
                          <a:solidFill>
                            <a:srgbClr val="00000A"/>
                          </a:solidFill>
                          <a:latin typeface="Arial" pitchFamily="34" charset="0"/>
                          <a:ea typeface="Arial"/>
                          <a:cs typeface="Arial" pitchFamily="34" charset="0"/>
                        </a:rPr>
                        <a:t>Aulas:4,5,6</a:t>
                      </a:r>
                      <a:endParaRPr lang="pt-BR" sz="1200">
                        <a:solidFill>
                          <a:srgbClr val="00000A"/>
                        </a:solidFill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5880" marR="7620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A"/>
                          </a:solidFill>
                          <a:latin typeface="Arial" pitchFamily="34" charset="0"/>
                          <a:ea typeface="Arial"/>
                          <a:cs typeface="Arial" pitchFamily="34" charset="0"/>
                        </a:rPr>
                        <a:t>Aula introdutória</a:t>
                      </a:r>
                      <a:endParaRPr lang="pt-BR" sz="1200">
                        <a:solidFill>
                          <a:srgbClr val="00000A"/>
                        </a:solidFill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5880" marR="76200" marT="0" marB="0" anchor="ctr"/>
                </a:tc>
                <a:tc>
                  <a:txBody>
                    <a:bodyPr/>
                    <a:lstStyle/>
                    <a:p>
                      <a:pPr indent="13970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solidFill>
                            <a:srgbClr val="00000A"/>
                          </a:solidFill>
                          <a:latin typeface="Arial" pitchFamily="34" charset="0"/>
                          <a:ea typeface="Arial"/>
                          <a:cs typeface="Arial" pitchFamily="34" charset="0"/>
                        </a:rPr>
                        <a:t>Os alunos realizaram uma visita à UNIPAMPA, quando foi proferida palestra sobre o que é Física e o que se estuda em Física, fazendo um paralelo com as ideias de Bunge (modelos teóricos /sistemas reais). Também foi realizada visita aos laboratórios da Instituição para que ilustrar um paralelo entre a Física teórica e a experimental. </a:t>
                      </a:r>
                      <a:endParaRPr lang="pt-BR" sz="1200" dirty="0">
                        <a:solidFill>
                          <a:srgbClr val="00000A"/>
                        </a:solidFill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 indent="13970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solidFill>
                            <a:srgbClr val="00000A"/>
                          </a:solidFill>
                          <a:latin typeface="Arial" pitchFamily="34" charset="0"/>
                          <a:ea typeface="Arial"/>
                          <a:cs typeface="Arial" pitchFamily="34" charset="0"/>
                        </a:rPr>
                        <a:t>Durante a palestra foi proposta uma situação problematizadora que fez uso da modelagem para abordar conceitos de velocidade e posição, a partir da viagem de Bagé a Candiota (representando uma situação real)</a:t>
                      </a:r>
                      <a:r>
                        <a:rPr lang="pt-BR" sz="1200" dirty="0">
                          <a:solidFill>
                            <a:srgbClr val="00000A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.</a:t>
                      </a:r>
                    </a:p>
                  </a:txBody>
                  <a:tcPr marL="55880" marR="7620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496045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9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7847" y="6100117"/>
            <a:ext cx="682625" cy="706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ela 4"/>
          <p:cNvGraphicFramePr>
            <a:graphicFrameLocks noGrp="1"/>
          </p:cNvGraphicFramePr>
          <p:nvPr/>
        </p:nvGraphicFramePr>
        <p:xfrm>
          <a:off x="395536" y="260649"/>
          <a:ext cx="8208912" cy="56561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8112"/>
                <a:gridCol w="1800200"/>
                <a:gridCol w="1152128"/>
                <a:gridCol w="4248472"/>
              </a:tblGrid>
              <a:tr h="1625081"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b="1" dirty="0">
                          <a:solidFill>
                            <a:srgbClr val="00000A"/>
                          </a:solidFill>
                          <a:latin typeface="Arial" pitchFamily="34" charset="0"/>
                          <a:ea typeface="Arial"/>
                          <a:cs typeface="Arial" pitchFamily="34" charset="0"/>
                        </a:rPr>
                        <a:t>Atividade 3</a:t>
                      </a:r>
                      <a:endParaRPr lang="pt-BR" sz="1200" dirty="0">
                        <a:solidFill>
                          <a:srgbClr val="00000A"/>
                        </a:solidFill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5880" marR="7620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b="1" dirty="0">
                          <a:solidFill>
                            <a:srgbClr val="00000A"/>
                          </a:solidFill>
                          <a:latin typeface="Arial" pitchFamily="34" charset="0"/>
                          <a:ea typeface="Arial"/>
                          <a:cs typeface="Arial" pitchFamily="34" charset="0"/>
                        </a:rPr>
                        <a:t>Aulas:7,8,9</a:t>
                      </a:r>
                      <a:endParaRPr lang="pt-BR" sz="1200" dirty="0">
                        <a:solidFill>
                          <a:srgbClr val="00000A"/>
                        </a:solidFill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5880" marR="7620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b="0" dirty="0">
                          <a:solidFill>
                            <a:srgbClr val="00000A"/>
                          </a:solidFill>
                          <a:latin typeface="Arial" pitchFamily="34" charset="0"/>
                          <a:ea typeface="Arial"/>
                          <a:cs typeface="Arial" pitchFamily="34" charset="0"/>
                        </a:rPr>
                        <a:t>Situação Real e Situação Idealizada</a:t>
                      </a:r>
                      <a:endParaRPr lang="pt-BR" sz="1200" b="0" dirty="0">
                        <a:solidFill>
                          <a:srgbClr val="00000A"/>
                        </a:solidFill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5880" marR="7620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0" dirty="0">
                          <a:solidFill>
                            <a:srgbClr val="00000A"/>
                          </a:solidFill>
                          <a:latin typeface="Arial" pitchFamily="34" charset="0"/>
                          <a:ea typeface="Arial"/>
                          <a:cs typeface="Arial" pitchFamily="34" charset="0"/>
                        </a:rPr>
                        <a:t>Nessa atividade foi feito um breve relato sobre a nossa visita até a UNIPAMPA e principalmente os dados que foram anotados pelos alunos na viagem de retorno (distância entre pontos e tempo), de acordo com a situação problematizadora proposta na atividade anterior. Na sequência foi apresentado um vídeo “A medida de todas as coisas”, e finalizamos implementado a utilização da planilha de cálculos “</a:t>
                      </a:r>
                      <a:r>
                        <a:rPr lang="pt-BR" sz="1200" b="0" dirty="0" err="1">
                          <a:solidFill>
                            <a:srgbClr val="00000A"/>
                          </a:solidFill>
                          <a:latin typeface="Arial" pitchFamily="34" charset="0"/>
                          <a:ea typeface="Arial"/>
                          <a:cs typeface="Arial" pitchFamily="34" charset="0"/>
                        </a:rPr>
                        <a:t>Calc</a:t>
                      </a:r>
                      <a:r>
                        <a:rPr lang="pt-BR" sz="1200" b="0" dirty="0">
                          <a:solidFill>
                            <a:srgbClr val="00000A"/>
                          </a:solidFill>
                          <a:latin typeface="Arial" pitchFamily="34" charset="0"/>
                          <a:ea typeface="Arial"/>
                          <a:cs typeface="Arial" pitchFamily="34" charset="0"/>
                        </a:rPr>
                        <a:t>”.</a:t>
                      </a:r>
                      <a:endParaRPr lang="pt-BR" sz="1200" b="0" dirty="0">
                        <a:solidFill>
                          <a:srgbClr val="00000A"/>
                        </a:solidFill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5880" marR="7620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154426"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b="1" dirty="0">
                          <a:solidFill>
                            <a:srgbClr val="00000A"/>
                          </a:solidFill>
                          <a:latin typeface="Arial" pitchFamily="34" charset="0"/>
                          <a:ea typeface="Arial"/>
                          <a:cs typeface="Arial" pitchFamily="34" charset="0"/>
                        </a:rPr>
                        <a:t>Atividade 4</a:t>
                      </a:r>
                      <a:endParaRPr lang="pt-BR" sz="1200" dirty="0">
                        <a:solidFill>
                          <a:srgbClr val="00000A"/>
                        </a:solidFill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5880" marR="76200" marT="0" marB="0"/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b="1">
                          <a:solidFill>
                            <a:srgbClr val="00000A"/>
                          </a:solidFill>
                          <a:latin typeface="Arial" pitchFamily="34" charset="0"/>
                          <a:ea typeface="Arial"/>
                          <a:cs typeface="Arial" pitchFamily="34" charset="0"/>
                        </a:rPr>
                        <a:t>Aulas:10,11,12</a:t>
                      </a:r>
                      <a:endParaRPr lang="pt-BR" sz="1200">
                        <a:solidFill>
                          <a:srgbClr val="00000A"/>
                        </a:solidFill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5880" marR="7620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00000A"/>
                          </a:solidFill>
                          <a:latin typeface="Arial" pitchFamily="34" charset="0"/>
                          <a:ea typeface="Arial"/>
                          <a:cs typeface="Arial" pitchFamily="34" charset="0"/>
                        </a:rPr>
                        <a:t>Experimento da rampa </a:t>
                      </a:r>
                      <a:endParaRPr lang="pt-BR" sz="1200" dirty="0">
                        <a:solidFill>
                          <a:srgbClr val="00000A"/>
                        </a:solidFill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5880" marR="7620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solidFill>
                            <a:srgbClr val="00000A"/>
                          </a:solidFill>
                          <a:latin typeface="Arial" pitchFamily="34" charset="0"/>
                          <a:ea typeface="Arial"/>
                          <a:cs typeface="Arial" pitchFamily="34" charset="0"/>
                        </a:rPr>
                        <a:t>Nessa atividade foi aplicado um experimento em que os alunos fizeram o comparativo entre a variação de velocidade de uma em uma rampa a partir de várias inclinações.</a:t>
                      </a:r>
                      <a:endParaRPr lang="pt-BR" sz="1200" dirty="0">
                        <a:solidFill>
                          <a:srgbClr val="00000A"/>
                        </a:solidFill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solidFill>
                            <a:srgbClr val="00000A"/>
                          </a:solidFill>
                          <a:latin typeface="Arial" pitchFamily="34" charset="0"/>
                          <a:ea typeface="Arial"/>
                          <a:cs typeface="Arial" pitchFamily="34" charset="0"/>
                        </a:rPr>
                        <a:t>Utilização da placa </a:t>
                      </a:r>
                      <a:r>
                        <a:rPr lang="pt-BR" sz="1200" dirty="0" err="1">
                          <a:solidFill>
                            <a:srgbClr val="00000A"/>
                          </a:solidFill>
                          <a:latin typeface="Arial" pitchFamily="34" charset="0"/>
                          <a:ea typeface="Arial"/>
                          <a:cs typeface="Arial" pitchFamily="34" charset="0"/>
                        </a:rPr>
                        <a:t>Arduino</a:t>
                      </a:r>
                      <a:r>
                        <a:rPr lang="pt-BR" sz="1200" dirty="0">
                          <a:solidFill>
                            <a:srgbClr val="00000A"/>
                          </a:solidFill>
                          <a:latin typeface="Arial" pitchFamily="34" charset="0"/>
                          <a:ea typeface="Arial"/>
                          <a:cs typeface="Arial" pitchFamily="34" charset="0"/>
                        </a:rPr>
                        <a:t>, sensores e </a:t>
                      </a:r>
                      <a:r>
                        <a:rPr lang="pt-BR" sz="1200" i="1" dirty="0">
                          <a:solidFill>
                            <a:srgbClr val="00000A"/>
                          </a:solidFill>
                          <a:latin typeface="Arial" pitchFamily="34" charset="0"/>
                          <a:ea typeface="Arial"/>
                          <a:cs typeface="Arial" pitchFamily="34" charset="0"/>
                        </a:rPr>
                        <a:t>software</a:t>
                      </a:r>
                      <a:r>
                        <a:rPr lang="pt-BR" sz="1200" dirty="0">
                          <a:solidFill>
                            <a:srgbClr val="00000A"/>
                          </a:solidFill>
                          <a:latin typeface="Arial" pitchFamily="34" charset="0"/>
                          <a:ea typeface="Arial"/>
                          <a:cs typeface="Arial" pitchFamily="34" charset="0"/>
                        </a:rPr>
                        <a:t> S4A.</a:t>
                      </a:r>
                      <a:endParaRPr lang="pt-BR" sz="1200" dirty="0">
                        <a:solidFill>
                          <a:srgbClr val="00000A"/>
                        </a:solidFill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5880" marR="76200" marT="0" marB="0"/>
                </a:tc>
              </a:tr>
              <a:tr h="2837116"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b="1" dirty="0">
                          <a:solidFill>
                            <a:srgbClr val="00000A"/>
                          </a:solidFill>
                          <a:latin typeface="Arial"/>
                          <a:ea typeface="Arial"/>
                          <a:cs typeface="Calibri"/>
                        </a:rPr>
                        <a:t>Atividade 5</a:t>
                      </a:r>
                      <a:endParaRPr lang="pt-BR" sz="1100" dirty="0">
                        <a:solidFill>
                          <a:srgbClr val="00000A"/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55880" marR="76200" marT="0" marB="0"/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b="1">
                          <a:solidFill>
                            <a:srgbClr val="00000A"/>
                          </a:solidFill>
                          <a:latin typeface="Arial"/>
                          <a:ea typeface="Arial"/>
                          <a:cs typeface="Calibri"/>
                        </a:rPr>
                        <a:t>Aulas: 13,14,15</a:t>
                      </a:r>
                      <a:endParaRPr lang="pt-BR" sz="1100">
                        <a:solidFill>
                          <a:srgbClr val="00000A"/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55880" marR="7620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solidFill>
                            <a:srgbClr val="00000A"/>
                          </a:solidFill>
                          <a:latin typeface="Arial"/>
                          <a:ea typeface="Arial"/>
                          <a:cs typeface="Calibri"/>
                        </a:rPr>
                        <a:t>Resfriamento</a:t>
                      </a:r>
                      <a:endParaRPr lang="pt-BR" sz="1100" dirty="0">
                        <a:solidFill>
                          <a:srgbClr val="00000A"/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55880" marR="7620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000" dirty="0">
                          <a:solidFill>
                            <a:srgbClr val="00000A"/>
                          </a:solidFill>
                          <a:latin typeface="Arial"/>
                          <a:ea typeface="Arial"/>
                          <a:cs typeface="Calibri"/>
                        </a:rPr>
                        <a:t>Nesta atividade os alunos utilizaram um aparato experimental para verificar o resfriamento de diferentes volumes de água em diferentes recipientes e em contatos distintos:</a:t>
                      </a:r>
                      <a:endParaRPr lang="pt-BR" sz="1100" dirty="0">
                        <a:solidFill>
                          <a:srgbClr val="00000A"/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SzPts val="1000"/>
                        <a:buFont typeface="Wingdings"/>
                        <a:buChar char=""/>
                      </a:pPr>
                      <a:r>
                        <a:rPr lang="pt-BR" sz="1000" u="none" strike="noStrike" dirty="0">
                          <a:latin typeface="Arial"/>
                          <a:ea typeface="Arial"/>
                          <a:cs typeface="Wingdings"/>
                        </a:rPr>
                        <a:t>25 ml de água, em tubo de ensaio, em contato com o ar.</a:t>
                      </a:r>
                      <a:endParaRPr lang="pt-BR" sz="1000" u="none" strike="noStrike" dirty="0">
                        <a:latin typeface="Calibri"/>
                        <a:cs typeface="Wingdings"/>
                      </a:endParaRP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SzPts val="1000"/>
                        <a:buFont typeface="Wingdings"/>
                        <a:buChar char=""/>
                      </a:pPr>
                      <a:r>
                        <a:rPr lang="pt-BR" sz="1000" u="none" strike="noStrike" dirty="0">
                          <a:latin typeface="Arial"/>
                          <a:ea typeface="Arial"/>
                          <a:cs typeface="Wingdings"/>
                        </a:rPr>
                        <a:t>25 ml de água, em tubo de ensaio, imerso em água, a temperatura ambiente.</a:t>
                      </a:r>
                      <a:endParaRPr lang="pt-BR" sz="1000" u="none" strike="noStrike" dirty="0">
                        <a:latin typeface="Calibri"/>
                        <a:cs typeface="Wingdings"/>
                      </a:endParaRP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SzPts val="1000"/>
                        <a:buFont typeface="Wingdings"/>
                        <a:buChar char=""/>
                      </a:pPr>
                      <a:r>
                        <a:rPr lang="pt-BR" sz="1000" u="none" strike="noStrike" dirty="0">
                          <a:latin typeface="Arial"/>
                          <a:ea typeface="Arial"/>
                          <a:cs typeface="Wingdings"/>
                        </a:rPr>
                        <a:t>25 ml de água, em tubo de ensaio, imerso em água gelada.</a:t>
                      </a:r>
                      <a:endParaRPr lang="pt-BR" sz="1000" u="none" strike="noStrike" dirty="0">
                        <a:latin typeface="Calibri"/>
                        <a:cs typeface="Wingdings"/>
                      </a:endParaRP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SzPts val="1000"/>
                        <a:buFont typeface="Wingdings"/>
                        <a:buChar char=""/>
                      </a:pPr>
                      <a:r>
                        <a:rPr lang="pt-BR" sz="1000" u="none" strike="noStrike" dirty="0">
                          <a:latin typeface="Arial"/>
                          <a:ea typeface="Arial"/>
                          <a:cs typeface="Wingdings"/>
                        </a:rPr>
                        <a:t>200 ml de água, em um béquer de 250 ml, em contato com o ar.</a:t>
                      </a:r>
                      <a:endParaRPr lang="pt-BR" sz="1000" u="none" strike="noStrike" dirty="0">
                        <a:latin typeface="Calibri"/>
                        <a:cs typeface="Wingdings"/>
                      </a:endParaRP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SzPts val="1000"/>
                        <a:buFont typeface="Wingdings"/>
                        <a:buChar char=""/>
                      </a:pPr>
                      <a:r>
                        <a:rPr lang="pt-BR" sz="1000" u="none" strike="noStrike" dirty="0">
                          <a:latin typeface="Arial"/>
                          <a:ea typeface="Arial"/>
                          <a:cs typeface="Wingdings"/>
                        </a:rPr>
                        <a:t>200 ml de água, em um béquer de 1000 ml, em contato com o ar.</a:t>
                      </a:r>
                      <a:endParaRPr lang="pt-BR" sz="1000" u="none" strike="noStrike" dirty="0">
                        <a:latin typeface="Calibri"/>
                        <a:cs typeface="Wingdings"/>
                      </a:endParaRP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SzPts val="1000"/>
                        <a:buFont typeface="Wingdings"/>
                        <a:buChar char=""/>
                      </a:pPr>
                      <a:r>
                        <a:rPr lang="pt-BR" sz="1000" u="none" strike="noStrike" dirty="0">
                          <a:latin typeface="Arial"/>
                          <a:ea typeface="Arial"/>
                          <a:cs typeface="Wingdings"/>
                        </a:rPr>
                        <a:t>50 ml de água, em um béquer de 250 ml, em contato com o ar. </a:t>
                      </a:r>
                      <a:endParaRPr lang="pt-BR" sz="1000" u="none" strike="noStrike" dirty="0">
                        <a:latin typeface="Calibri"/>
                        <a:cs typeface="Wingdings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000" dirty="0">
                          <a:solidFill>
                            <a:srgbClr val="00000A"/>
                          </a:solidFill>
                          <a:latin typeface="Arial"/>
                          <a:ea typeface="Arial"/>
                          <a:cs typeface="Calibri"/>
                        </a:rPr>
                        <a:t>Foi feita uma verificação, na qual os alunos foram desafiados a aplica os conhecimentos de lógica, programação e sensores para montar um experimento automatizado (que liga um </a:t>
                      </a:r>
                      <a:r>
                        <a:rPr lang="pt-BR" sz="1000" i="1" dirty="0">
                          <a:solidFill>
                            <a:srgbClr val="00000A"/>
                          </a:solidFill>
                          <a:latin typeface="Arial"/>
                          <a:ea typeface="Arial"/>
                          <a:cs typeface="Calibri"/>
                        </a:rPr>
                        <a:t>LED</a:t>
                      </a:r>
                      <a:r>
                        <a:rPr lang="pt-BR" sz="1000" dirty="0">
                          <a:solidFill>
                            <a:srgbClr val="00000A"/>
                          </a:solidFill>
                          <a:latin typeface="Arial"/>
                          <a:ea typeface="Arial"/>
                          <a:cs typeface="Calibri"/>
                        </a:rPr>
                        <a:t>(</a:t>
                      </a:r>
                      <a:r>
                        <a:rPr lang="pt-BR" sz="1000" i="1" dirty="0">
                          <a:solidFill>
                            <a:srgbClr val="00000A"/>
                          </a:solidFill>
                          <a:highlight>
                            <a:srgbClr val="FFFFFF"/>
                          </a:highlight>
                          <a:latin typeface="Arial"/>
                          <a:ea typeface="Arial"/>
                          <a:cs typeface="Calibri"/>
                        </a:rPr>
                        <a:t>Light </a:t>
                      </a:r>
                      <a:r>
                        <a:rPr lang="pt-BR" sz="1000" i="1" dirty="0" err="1">
                          <a:solidFill>
                            <a:srgbClr val="00000A"/>
                          </a:solidFill>
                          <a:highlight>
                            <a:srgbClr val="FFFFFF"/>
                          </a:highlight>
                          <a:latin typeface="Arial"/>
                          <a:ea typeface="Arial"/>
                          <a:cs typeface="Calibri"/>
                        </a:rPr>
                        <a:t>Emitting</a:t>
                      </a:r>
                      <a:r>
                        <a:rPr lang="pt-BR" sz="1000" i="1" dirty="0">
                          <a:solidFill>
                            <a:srgbClr val="00000A"/>
                          </a:solidFill>
                          <a:highlight>
                            <a:srgbClr val="FFFFFF"/>
                          </a:highlight>
                          <a:latin typeface="Arial"/>
                          <a:ea typeface="Arial"/>
                          <a:cs typeface="Calibri"/>
                        </a:rPr>
                        <a:t> </a:t>
                      </a:r>
                      <a:r>
                        <a:rPr lang="pt-BR" sz="1000" i="1" dirty="0" err="1">
                          <a:solidFill>
                            <a:srgbClr val="00000A"/>
                          </a:solidFill>
                          <a:highlight>
                            <a:srgbClr val="FFFFFF"/>
                          </a:highlight>
                          <a:latin typeface="Arial"/>
                          <a:ea typeface="Arial"/>
                          <a:cs typeface="Calibri"/>
                        </a:rPr>
                        <a:t>Diode</a:t>
                      </a:r>
                      <a:r>
                        <a:rPr lang="pt-BR" sz="1000" i="1" dirty="0">
                          <a:solidFill>
                            <a:srgbClr val="00000A"/>
                          </a:solidFill>
                          <a:highlight>
                            <a:srgbClr val="FFFFFF"/>
                          </a:highlight>
                          <a:latin typeface="Arial"/>
                          <a:ea typeface="Arial"/>
                          <a:cs typeface="Calibri"/>
                        </a:rPr>
                        <a:t>)</a:t>
                      </a:r>
                      <a:r>
                        <a:rPr lang="pt-BR" sz="1000" dirty="0">
                          <a:solidFill>
                            <a:srgbClr val="00000A"/>
                          </a:solidFill>
                          <a:highlight>
                            <a:srgbClr val="FFFFFF"/>
                          </a:highlight>
                          <a:latin typeface="Arial"/>
                          <a:ea typeface="Arial"/>
                          <a:cs typeface="Calibri"/>
                        </a:rPr>
                        <a:t>,</a:t>
                      </a:r>
                      <a:r>
                        <a:rPr lang="pt-BR" sz="1000" dirty="0">
                          <a:solidFill>
                            <a:srgbClr val="00000A"/>
                          </a:solidFill>
                          <a:latin typeface="Arial"/>
                          <a:ea typeface="Arial"/>
                          <a:cs typeface="Calibri"/>
                        </a:rPr>
                        <a:t> e/ou buzina em função da temperatura, para ilustrar uma situação de modelagem de um sistema real.</a:t>
                      </a:r>
                      <a:endParaRPr lang="pt-BR" sz="1100" dirty="0">
                        <a:solidFill>
                          <a:srgbClr val="00000A"/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55880" marR="76200" marT="0" marB="0"/>
                </a:tc>
              </a:tr>
            </a:tbl>
          </a:graphicData>
        </a:graphic>
      </p:graphicFrame>
      <p:sp>
        <p:nvSpPr>
          <p:cNvPr id="6" name="Seta para baixo 5">
            <a:hlinkClick r:id="" action="ppaction://hlinkshowjump?jump=nextslide"/>
          </p:cNvPr>
          <p:cNvSpPr/>
          <p:nvPr/>
        </p:nvSpPr>
        <p:spPr>
          <a:xfrm>
            <a:off x="4139953" y="6344066"/>
            <a:ext cx="432047" cy="35321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4022915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a 1"/>
          <p:cNvGraphicFramePr>
            <a:graphicFrameLocks noGrp="1"/>
          </p:cNvGraphicFramePr>
          <p:nvPr/>
        </p:nvGraphicFramePr>
        <p:xfrm>
          <a:off x="323528" y="908720"/>
          <a:ext cx="8208912" cy="29546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8112"/>
                <a:gridCol w="1800200"/>
                <a:gridCol w="1152128"/>
                <a:gridCol w="4248472"/>
              </a:tblGrid>
              <a:tr h="1800199"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b="1" dirty="0">
                          <a:solidFill>
                            <a:srgbClr val="00000A"/>
                          </a:solidFill>
                          <a:latin typeface="Arial"/>
                          <a:ea typeface="Arial"/>
                          <a:cs typeface="Calibri"/>
                        </a:rPr>
                        <a:t>Atividade </a:t>
                      </a:r>
                      <a:endParaRPr lang="pt-BR" sz="1200" b="1" dirty="0" smtClean="0">
                        <a:solidFill>
                          <a:srgbClr val="00000A"/>
                        </a:solidFill>
                        <a:latin typeface="Arial"/>
                        <a:ea typeface="Arial"/>
                        <a:cs typeface="Calibri"/>
                      </a:endParaRPr>
                    </a:p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b="1" dirty="0" smtClean="0">
                          <a:solidFill>
                            <a:srgbClr val="00000A"/>
                          </a:solidFill>
                          <a:latin typeface="Arial"/>
                          <a:ea typeface="Arial"/>
                          <a:cs typeface="Calibri"/>
                        </a:rPr>
                        <a:t>6</a:t>
                      </a:r>
                      <a:endParaRPr lang="pt-BR" sz="1200" dirty="0">
                        <a:solidFill>
                          <a:srgbClr val="00000A"/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55880" marR="7620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b="1" dirty="0">
                          <a:solidFill>
                            <a:srgbClr val="00000A"/>
                          </a:solidFill>
                          <a:latin typeface="Arial"/>
                          <a:ea typeface="Arial"/>
                          <a:cs typeface="Calibri"/>
                        </a:rPr>
                        <a:t>Aulas: 16,17,18</a:t>
                      </a:r>
                      <a:endParaRPr lang="pt-BR" sz="1200" dirty="0">
                        <a:solidFill>
                          <a:srgbClr val="00000A"/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55880" marR="7620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b="0" dirty="0">
                          <a:solidFill>
                            <a:srgbClr val="00000A"/>
                          </a:solidFill>
                          <a:latin typeface="Arial"/>
                          <a:ea typeface="Arial"/>
                          <a:cs typeface="Calibri"/>
                        </a:rPr>
                        <a:t>Visita na Usina (CGTEE)</a:t>
                      </a:r>
                      <a:endParaRPr lang="pt-BR" sz="1200" b="0" dirty="0">
                        <a:solidFill>
                          <a:srgbClr val="00000A"/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55880" marR="7620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13970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0" dirty="0">
                          <a:solidFill>
                            <a:srgbClr val="00000A"/>
                          </a:solidFill>
                          <a:latin typeface="Arial"/>
                          <a:ea typeface="Arial"/>
                          <a:cs typeface="Calibri"/>
                        </a:rPr>
                        <a:t>Através desta visita foi apresentado aos alunos as diferentes etapas de resfriamento de água e os diferentes tipos de controle de temperatura e identificarem semelhanças e diferenças com o experimento automatizado que desenvolveram na atividade anterior</a:t>
                      </a:r>
                      <a:endParaRPr lang="pt-BR" sz="1200" b="0" dirty="0">
                        <a:solidFill>
                          <a:srgbClr val="00000A"/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55880" marR="7620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154426"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b="1" dirty="0">
                          <a:solidFill>
                            <a:srgbClr val="00000A"/>
                          </a:solidFill>
                          <a:latin typeface="Arial"/>
                          <a:ea typeface="Arial"/>
                          <a:cs typeface="Calibri"/>
                        </a:rPr>
                        <a:t>Atividade 7</a:t>
                      </a:r>
                      <a:endParaRPr lang="pt-BR" sz="1200" dirty="0">
                        <a:solidFill>
                          <a:srgbClr val="00000A"/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55880" marR="76200" marT="0" marB="0"/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b="1" dirty="0">
                          <a:solidFill>
                            <a:srgbClr val="00000A"/>
                          </a:solidFill>
                          <a:latin typeface="Arial"/>
                          <a:ea typeface="Arial"/>
                          <a:cs typeface="Calibri"/>
                        </a:rPr>
                        <a:t>Aulas: 19,20</a:t>
                      </a:r>
                      <a:endParaRPr lang="pt-BR" sz="1200" dirty="0">
                        <a:solidFill>
                          <a:srgbClr val="00000A"/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55880" marR="7620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rgbClr val="00000A"/>
                          </a:solidFill>
                          <a:latin typeface="Arial"/>
                          <a:ea typeface="Calibri"/>
                          <a:cs typeface="Calibri"/>
                        </a:rPr>
                        <a:t>Avaliação da UEPS</a:t>
                      </a:r>
                      <a:endParaRPr lang="pt-BR" sz="1200">
                        <a:solidFill>
                          <a:srgbClr val="00000A"/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55880" marR="7620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solidFill>
                            <a:srgbClr val="00000A"/>
                          </a:solidFill>
                          <a:latin typeface="Arial"/>
                          <a:ea typeface="Arial"/>
                          <a:cs typeface="Calibri"/>
                        </a:rPr>
                        <a:t>Através desta atividade foram buscadas as impressões dos alunos com relação às atividades desenvolvidas. Os alunos foram desafiados a expressarem, por escrito, suas impressões sobre a UEPS realizada.</a:t>
                      </a:r>
                      <a:endParaRPr lang="pt-BR" sz="1200" dirty="0">
                        <a:solidFill>
                          <a:srgbClr val="00000A"/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55880" marR="76200" marT="0" marB="0"/>
                </a:tc>
              </a:tr>
            </a:tbl>
          </a:graphicData>
        </a:graphic>
      </p:graphicFrame>
      <p:pic>
        <p:nvPicPr>
          <p:cNvPr id="3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7847" y="6100117"/>
            <a:ext cx="682625" cy="706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ATIVIDADE 1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pt-BR" dirty="0" smtClean="0">
                <a:hlinkClick r:id="" action="ppaction://hlinkshowjump?jump=nextslide"/>
              </a:rPr>
              <a:t>3.1.1 Avaliando os conhecimentos prévios; </a:t>
            </a:r>
            <a:endParaRPr lang="pt-BR" dirty="0" smtClean="0"/>
          </a:p>
          <a:p>
            <a:r>
              <a:rPr lang="pt-BR" dirty="0" smtClean="0">
                <a:hlinkClick r:id="rId2" action="ppaction://hlinksldjump"/>
              </a:rPr>
              <a:t>3.1.2 Avaliando os conhecimentos de lógica;</a:t>
            </a:r>
            <a:r>
              <a:rPr lang="pt-BR" dirty="0" smtClean="0"/>
              <a:t> </a:t>
            </a:r>
          </a:p>
          <a:p>
            <a:r>
              <a:rPr lang="pt-BR" dirty="0" smtClean="0">
                <a:hlinkClick r:id="rId3" action="ppaction://hlinksldjump"/>
              </a:rPr>
              <a:t>3.1.3 Dicas de preenchimento do diário de bordo; </a:t>
            </a:r>
            <a:endParaRPr lang="pt-BR" dirty="0" smtClean="0"/>
          </a:p>
          <a:p>
            <a:r>
              <a:rPr lang="pt-BR" dirty="0" smtClean="0">
                <a:hlinkClick r:id="rId4" action="ppaction://hlinksldjump"/>
              </a:rPr>
              <a:t>3.1.4 Criando um esquema a partir das respostas dos alunos a partir do questionário dos conhecimentos prévios;</a:t>
            </a:r>
            <a:r>
              <a:rPr lang="pt-BR" dirty="0" smtClean="0"/>
              <a:t> </a:t>
            </a:r>
          </a:p>
          <a:p>
            <a:r>
              <a:rPr lang="pt-BR" dirty="0" smtClean="0">
                <a:hlinkClick r:id="rId5" action="ppaction://hlinksldjump"/>
              </a:rPr>
              <a:t>3.1.5 Atividade do bingo lógico, verificando indícios de aprendizagem sobre lógica; </a:t>
            </a:r>
            <a:endParaRPr lang="pt-BR" dirty="0" smtClean="0"/>
          </a:p>
        </p:txBody>
      </p:sp>
      <p:pic>
        <p:nvPicPr>
          <p:cNvPr id="4" name="Picture 3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877272"/>
            <a:ext cx="626713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539552" y="836712"/>
            <a:ext cx="777686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/>
              <a:t>Questionário de avaliação dos  conhecimentos prévios:</a:t>
            </a:r>
          </a:p>
          <a:p>
            <a:r>
              <a:rPr lang="pt-BR" sz="1400" dirty="0" smtClean="0"/>
              <a:t> </a:t>
            </a:r>
          </a:p>
          <a:p>
            <a:pPr lvl="0"/>
            <a:r>
              <a:rPr lang="pt-BR" sz="1400" dirty="0" smtClean="0"/>
              <a:t>O que para você é Ciências?</a:t>
            </a:r>
          </a:p>
          <a:p>
            <a:r>
              <a:rPr lang="pt-BR" sz="1400" dirty="0" smtClean="0"/>
              <a:t> </a:t>
            </a:r>
          </a:p>
          <a:p>
            <a:r>
              <a:rPr lang="pt-BR" sz="1400" dirty="0" smtClean="0"/>
              <a:t>  </a:t>
            </a:r>
          </a:p>
          <a:p>
            <a:pPr lvl="0"/>
            <a:r>
              <a:rPr lang="pt-BR" sz="1400" dirty="0" smtClean="0"/>
              <a:t>Quais conteúdos você poderia indicar como conteúdos de Ciências?</a:t>
            </a:r>
          </a:p>
          <a:p>
            <a:r>
              <a:rPr lang="pt-BR" sz="1400" dirty="0" smtClean="0"/>
              <a:t> </a:t>
            </a:r>
          </a:p>
          <a:p>
            <a:r>
              <a:rPr lang="pt-BR" sz="1400" dirty="0" smtClean="0"/>
              <a:t> </a:t>
            </a:r>
          </a:p>
          <a:p>
            <a:r>
              <a:rPr lang="pt-BR" sz="1400" dirty="0" smtClean="0"/>
              <a:t> </a:t>
            </a:r>
          </a:p>
          <a:p>
            <a:pPr lvl="0"/>
            <a:r>
              <a:rPr lang="pt-BR" sz="1400" dirty="0" smtClean="0"/>
              <a:t>O que você já aprendeu sobre conteúdos das Ciências?</a:t>
            </a:r>
          </a:p>
          <a:p>
            <a:r>
              <a:rPr lang="pt-BR" sz="1400" dirty="0" smtClean="0"/>
              <a:t> </a:t>
            </a:r>
          </a:p>
          <a:p>
            <a:r>
              <a:rPr lang="pt-BR" sz="1400" dirty="0" smtClean="0"/>
              <a:t> </a:t>
            </a:r>
          </a:p>
          <a:p>
            <a:r>
              <a:rPr lang="pt-BR" sz="1400" dirty="0" smtClean="0"/>
              <a:t> </a:t>
            </a:r>
          </a:p>
          <a:p>
            <a:pPr lvl="0"/>
            <a:r>
              <a:rPr lang="pt-BR" sz="1400" dirty="0" smtClean="0"/>
              <a:t>De que forma aprendeu?</a:t>
            </a:r>
          </a:p>
          <a:p>
            <a:r>
              <a:rPr lang="pt-BR" sz="1400" dirty="0" smtClean="0"/>
              <a:t> </a:t>
            </a:r>
          </a:p>
          <a:p>
            <a:r>
              <a:rPr lang="pt-BR" sz="1400" dirty="0" smtClean="0"/>
              <a:t> </a:t>
            </a:r>
          </a:p>
          <a:p>
            <a:r>
              <a:rPr lang="pt-BR" sz="1400" dirty="0" smtClean="0"/>
              <a:t> </a:t>
            </a:r>
          </a:p>
          <a:p>
            <a:r>
              <a:rPr lang="pt-BR" sz="1400" dirty="0" smtClean="0"/>
              <a:t> </a:t>
            </a:r>
          </a:p>
          <a:p>
            <a:r>
              <a:rPr lang="pt-BR" sz="1400" dirty="0" smtClean="0"/>
              <a:t> </a:t>
            </a:r>
          </a:p>
          <a:p>
            <a:pPr lvl="0"/>
            <a:r>
              <a:rPr lang="pt-BR" sz="1400" dirty="0" smtClean="0"/>
              <a:t>Você já participou de alguma atividade que se lembre para aprender Ciências? Se a resposta for positiva, escreva um pouco como foi o seu desenvolvimento. Se a resposta for negativa, escreva de que forma você gostaria de aprender Ciências?</a:t>
            </a:r>
          </a:p>
          <a:p>
            <a:r>
              <a:rPr lang="pt-BR" sz="1400" dirty="0" smtClean="0"/>
              <a:t> </a:t>
            </a:r>
          </a:p>
          <a:p>
            <a:endParaRPr lang="pt-BR" sz="1400" dirty="0"/>
          </a:p>
        </p:txBody>
      </p:sp>
      <p:sp>
        <p:nvSpPr>
          <p:cNvPr id="4" name="Seta em curva para cima 3">
            <a:hlinkClick r:id="rId2" action="ppaction://hlinksldjump"/>
          </p:cNvPr>
          <p:cNvSpPr/>
          <p:nvPr/>
        </p:nvSpPr>
        <p:spPr>
          <a:xfrm rot="14272569">
            <a:off x="8309118" y="6236070"/>
            <a:ext cx="596165" cy="482434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3779" name="Object 51"/>
          <p:cNvGraphicFramePr>
            <a:graphicFrameLocks noChangeAspect="1"/>
          </p:cNvGraphicFramePr>
          <p:nvPr/>
        </p:nvGraphicFramePr>
        <p:xfrm>
          <a:off x="252413" y="192088"/>
          <a:ext cx="4019550" cy="6172200"/>
        </p:xfrm>
        <a:graphic>
          <a:graphicData uri="http://schemas.openxmlformats.org/presentationml/2006/ole">
            <p:oleObj spid="_x0000_s73783" name="Documento" r:id="rId3" imgW="5833329" imgH="8898778" progId="Word.Document.12">
              <p:embed/>
            </p:oleObj>
          </a:graphicData>
        </a:graphic>
      </p:graphicFrame>
      <p:graphicFrame>
        <p:nvGraphicFramePr>
          <p:cNvPr id="73780" name="Object 52"/>
          <p:cNvGraphicFramePr>
            <a:graphicFrameLocks noChangeAspect="1"/>
          </p:cNvGraphicFramePr>
          <p:nvPr/>
        </p:nvGraphicFramePr>
        <p:xfrm>
          <a:off x="4644008" y="548680"/>
          <a:ext cx="4162425" cy="5256584"/>
        </p:xfrm>
        <a:graphic>
          <a:graphicData uri="http://schemas.openxmlformats.org/presentationml/2006/ole">
            <p:oleObj spid="_x0000_s73784" name="Documento" r:id="rId4" imgW="5833329" imgH="6542139" progId="Word.Document.12">
              <p:embed/>
            </p:oleObj>
          </a:graphicData>
        </a:graphic>
      </p:graphicFrame>
      <p:cxnSp>
        <p:nvCxnSpPr>
          <p:cNvPr id="55" name="Conector reto 54"/>
          <p:cNvCxnSpPr/>
          <p:nvPr/>
        </p:nvCxnSpPr>
        <p:spPr>
          <a:xfrm>
            <a:off x="4427984" y="260648"/>
            <a:ext cx="0" cy="6192688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5" name="Seta em curva para cima 4">
            <a:hlinkClick r:id="rId5" action="ppaction://hlinksldjump"/>
          </p:cNvPr>
          <p:cNvSpPr/>
          <p:nvPr/>
        </p:nvSpPr>
        <p:spPr>
          <a:xfrm rot="14272569">
            <a:off x="8309118" y="6236070"/>
            <a:ext cx="596165" cy="482434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111.png"/>
          <p:cNvPicPr/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908391" y="566530"/>
            <a:ext cx="5327217" cy="5724939"/>
          </a:xfrm>
          <a:prstGeom prst="rect">
            <a:avLst/>
          </a:prstGeom>
        </p:spPr>
      </p:pic>
      <p:sp>
        <p:nvSpPr>
          <p:cNvPr id="3" name="Seta em curva para cima 2">
            <a:hlinkClick r:id="rId3" action="ppaction://hlinksldjump"/>
          </p:cNvPr>
          <p:cNvSpPr/>
          <p:nvPr/>
        </p:nvSpPr>
        <p:spPr>
          <a:xfrm rot="14272569">
            <a:off x="8309118" y="6236070"/>
            <a:ext cx="596165" cy="482434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92.png"/>
          <p:cNvPicPr/>
          <p:nvPr/>
        </p:nvPicPr>
        <p:blipFill>
          <a:blip r:embed="rId2" cstate="print"/>
          <a:stretch>
            <a:fillRect/>
          </a:stretch>
        </p:blipFill>
        <p:spPr bwMode="auto">
          <a:xfrm>
            <a:off x="827584" y="1124744"/>
            <a:ext cx="7416823" cy="4968552"/>
          </a:xfrm>
          <a:prstGeom prst="rect">
            <a:avLst/>
          </a:prstGeom>
        </p:spPr>
      </p:pic>
      <p:sp>
        <p:nvSpPr>
          <p:cNvPr id="3" name="Seta em curva para cima 2">
            <a:hlinkClick r:id="rId3" action="ppaction://hlinksldjump"/>
          </p:cNvPr>
          <p:cNvSpPr/>
          <p:nvPr/>
        </p:nvSpPr>
        <p:spPr>
          <a:xfrm rot="14272569">
            <a:off x="8309118" y="6236070"/>
            <a:ext cx="596165" cy="482434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104.jpg" descr="C:\Users\Cliente\Downloads\bloco (3).jpg"/>
          <p:cNvPicPr/>
          <p:nvPr/>
        </p:nvPicPr>
        <p:blipFill>
          <a:blip r:embed="rId2" cstate="print"/>
          <a:srcRect r="5116"/>
          <a:stretch>
            <a:fillRect/>
          </a:stretch>
        </p:blipFill>
        <p:spPr bwMode="auto">
          <a:xfrm>
            <a:off x="2514917" y="2008505"/>
            <a:ext cx="4114165" cy="284099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555776" y="1196752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CARTELA PARA O BINGO LÓGICO</a:t>
            </a:r>
            <a:endParaRPr lang="pt-BR" dirty="0"/>
          </a:p>
        </p:txBody>
      </p:sp>
      <p:sp>
        <p:nvSpPr>
          <p:cNvPr id="5" name="Texto Explicativo 1 4"/>
          <p:cNvSpPr/>
          <p:nvPr/>
        </p:nvSpPr>
        <p:spPr>
          <a:xfrm>
            <a:off x="6948264" y="908720"/>
            <a:ext cx="1800200" cy="2664296"/>
          </a:xfrm>
          <a:prstGeom prst="borderCallout1">
            <a:avLst>
              <a:gd name="adj1" fmla="val 11525"/>
              <a:gd name="adj2" fmla="val -981"/>
              <a:gd name="adj3" fmla="val 39441"/>
              <a:gd name="adj4" fmla="val -143932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pt-BR" sz="1200" dirty="0" smtClean="0"/>
              <a:t>Será entregue a cada aluno uma cartela como essa contendo nove peças que compõem os Blocos lógicos de acordo com o esquema lógico apresentado no próximo slide o aluno marcará a figura  indicada.</a:t>
            </a:r>
          </a:p>
          <a:p>
            <a:pPr algn="just"/>
            <a:r>
              <a:rPr lang="pt-BR" sz="1200" dirty="0" smtClean="0"/>
              <a:t>Observe o esquema no slide a </a:t>
            </a:r>
            <a:r>
              <a:rPr lang="pt-BR" sz="1200" dirty="0" smtClean="0"/>
              <a:t>seguir, clicando na seta abaixo.  </a:t>
            </a:r>
            <a:endParaRPr lang="pt-BR" sz="1200" dirty="0"/>
          </a:p>
        </p:txBody>
      </p:sp>
      <p:sp>
        <p:nvSpPr>
          <p:cNvPr id="6" name="Seta para baixo 5">
            <a:hlinkClick r:id="" action="ppaction://hlinkshowjump?jump=nextslide"/>
          </p:cNvPr>
          <p:cNvSpPr/>
          <p:nvPr/>
        </p:nvSpPr>
        <p:spPr>
          <a:xfrm>
            <a:off x="7524328" y="3573016"/>
            <a:ext cx="648072" cy="266429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112.png"/>
          <p:cNvPicPr/>
          <p:nvPr/>
        </p:nvPicPr>
        <p:blipFill>
          <a:blip r:embed="rId2" cstate="print"/>
          <a:srcRect l="15787" t="22524" r="18579" b="9990"/>
          <a:stretch>
            <a:fillRect/>
          </a:stretch>
        </p:blipFill>
        <p:spPr bwMode="auto">
          <a:xfrm>
            <a:off x="2267744" y="1196752"/>
            <a:ext cx="4530785" cy="2014331"/>
          </a:xfrm>
          <a:prstGeom prst="rect">
            <a:avLst/>
          </a:prstGeom>
        </p:spPr>
      </p:pic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3356992"/>
            <a:ext cx="4536504" cy="240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Seta em curva para cima 3">
            <a:hlinkClick r:id="rId4" action="ppaction://hlinksldjump"/>
          </p:cNvPr>
          <p:cNvSpPr/>
          <p:nvPr/>
        </p:nvSpPr>
        <p:spPr>
          <a:xfrm rot="14272569">
            <a:off x="8309118" y="6236070"/>
            <a:ext cx="596165" cy="482434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ATIVIDADE 2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23528" y="1412776"/>
            <a:ext cx="8435280" cy="4525963"/>
          </a:xfrm>
        </p:spPr>
        <p:txBody>
          <a:bodyPr/>
          <a:lstStyle/>
          <a:p>
            <a:r>
              <a:rPr lang="pt-BR" dirty="0" smtClean="0">
                <a:hlinkClick r:id="rId2" action="ppaction://hlinksldjump"/>
              </a:rPr>
              <a:t>3.2.1 Organizar visita dos alunos à Universidade para palestra sobre ensino de Ciências; </a:t>
            </a:r>
            <a:endParaRPr lang="pt-BR" dirty="0" smtClean="0"/>
          </a:p>
          <a:p>
            <a:pPr algn="just"/>
            <a:r>
              <a:rPr lang="pt-BR" dirty="0" smtClean="0">
                <a:hlinkClick r:id="rId3" action="ppaction://hlinksldjump"/>
              </a:rPr>
              <a:t>3.2.2 Apresentar desafio para viagem de retorno após a visita; </a:t>
            </a:r>
            <a:endParaRPr lang="pt-BR" dirty="0"/>
          </a:p>
        </p:txBody>
      </p:sp>
      <p:pic>
        <p:nvPicPr>
          <p:cNvPr id="4" name="Picture 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877272"/>
            <a:ext cx="626713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34" name="Grupo 1"/>
          <p:cNvGrpSpPr>
            <a:grpSpLocks/>
          </p:cNvGrpSpPr>
          <p:nvPr/>
        </p:nvGrpSpPr>
        <p:grpSpPr bwMode="auto">
          <a:xfrm>
            <a:off x="683568" y="260648"/>
            <a:ext cx="7632848" cy="6120680"/>
            <a:chOff x="0" y="0"/>
            <a:chExt cx="62282" cy="47186"/>
          </a:xfrm>
        </p:grpSpPr>
        <p:grpSp>
          <p:nvGrpSpPr>
            <p:cNvPr id="73" name="Grupo 3"/>
            <p:cNvGrpSpPr>
              <a:grpSpLocks/>
            </p:cNvGrpSpPr>
            <p:nvPr/>
          </p:nvGrpSpPr>
          <p:grpSpPr bwMode="auto">
            <a:xfrm>
              <a:off x="0" y="0"/>
              <a:ext cx="62282" cy="47186"/>
              <a:chOff x="0" y="0"/>
              <a:chExt cx="62282" cy="47186"/>
            </a:xfrm>
          </p:grpSpPr>
          <p:sp>
            <p:nvSpPr>
              <p:cNvPr id="74" name="Retângulo 4"/>
              <p:cNvSpPr>
                <a:spLocks noChangeArrowheads="1"/>
              </p:cNvSpPr>
              <p:nvPr/>
            </p:nvSpPr>
            <p:spPr bwMode="auto">
              <a:xfrm>
                <a:off x="0" y="0"/>
                <a:ext cx="62282" cy="4718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25" tIns="91425" rIns="91425" bIns="91425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pt-BR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75" name="Forma livre 5"/>
              <p:cNvSpPr>
                <a:spLocks/>
              </p:cNvSpPr>
              <p:nvPr/>
            </p:nvSpPr>
            <p:spPr bwMode="auto">
              <a:xfrm>
                <a:off x="40199" y="12760"/>
                <a:ext cx="915" cy="2372"/>
              </a:xfrm>
              <a:custGeom>
                <a:avLst/>
                <a:gdLst>
                  <a:gd name="T0" fmla="*/ 0 w 120000"/>
                  <a:gd name="T1" fmla="*/ 0 h 120000"/>
                  <a:gd name="T2" fmla="*/ 0 w 120000"/>
                  <a:gd name="T3" fmla="*/ 1 h 120000"/>
                  <a:gd name="T4" fmla="*/ 0 60000 65536"/>
                  <a:gd name="T5" fmla="*/ 0 60000 65536"/>
                  <a:gd name="T6" fmla="*/ 0 w 120000"/>
                  <a:gd name="T7" fmla="*/ 0 h 120000"/>
                  <a:gd name="T8" fmla="*/ 120000 w 120000"/>
                  <a:gd name="T9" fmla="*/ 120000 h 12000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20000" h="120000" extrusionOk="0">
                    <a:moveTo>
                      <a:pt x="60000" y="0"/>
                    </a:moveTo>
                    <a:lnTo>
                      <a:pt x="60000" y="125780"/>
                    </a:lnTo>
                  </a:path>
                </a:pathLst>
              </a:custGeom>
              <a:noFill/>
              <a:ln w="25400">
                <a:solidFill>
                  <a:srgbClr val="4674AA"/>
                </a:solidFill>
                <a:round/>
                <a:headEnd type="none" w="sm" len="sm"/>
                <a:tailEnd type="none" w="sm" len="sm"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endParaRPr lang="pt-BR"/>
              </a:p>
            </p:txBody>
          </p:sp>
          <p:sp>
            <p:nvSpPr>
              <p:cNvPr id="76" name="Forma livre 6"/>
              <p:cNvSpPr>
                <a:spLocks/>
              </p:cNvSpPr>
              <p:nvPr/>
            </p:nvSpPr>
            <p:spPr bwMode="auto">
              <a:xfrm>
                <a:off x="31596" y="5209"/>
                <a:ext cx="9061" cy="2372"/>
              </a:xfrm>
              <a:custGeom>
                <a:avLst/>
                <a:gdLst>
                  <a:gd name="T0" fmla="*/ 0 w 120000"/>
                  <a:gd name="T1" fmla="*/ 0 h 120000"/>
                  <a:gd name="T2" fmla="*/ 0 w 120000"/>
                  <a:gd name="T3" fmla="*/ 1 h 120000"/>
                  <a:gd name="T4" fmla="*/ 54 w 120000"/>
                  <a:gd name="T5" fmla="*/ 1 h 120000"/>
                  <a:gd name="T6" fmla="*/ 54 w 120000"/>
                  <a:gd name="T7" fmla="*/ 1 h 1200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20000"/>
                  <a:gd name="T13" fmla="*/ 0 h 120000"/>
                  <a:gd name="T14" fmla="*/ 120000 w 120000"/>
                  <a:gd name="T15" fmla="*/ 120000 h 1200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20000" h="120000" extrusionOk="0">
                    <a:moveTo>
                      <a:pt x="0" y="0"/>
                    </a:moveTo>
                    <a:lnTo>
                      <a:pt x="0" y="85716"/>
                    </a:lnTo>
                    <a:lnTo>
                      <a:pt x="125780" y="85716"/>
                    </a:lnTo>
                    <a:lnTo>
                      <a:pt x="125780" y="125780"/>
                    </a:lnTo>
                  </a:path>
                </a:pathLst>
              </a:custGeom>
              <a:noFill/>
              <a:ln w="25400">
                <a:solidFill>
                  <a:srgbClr val="3B6495"/>
                </a:solidFill>
                <a:round/>
                <a:headEnd type="none" w="sm" len="sm"/>
                <a:tailEnd type="none" w="sm" len="sm"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endParaRPr lang="pt-BR"/>
              </a:p>
            </p:txBody>
          </p:sp>
          <p:sp>
            <p:nvSpPr>
              <p:cNvPr id="77" name="Forma livre 7"/>
              <p:cNvSpPr>
                <a:spLocks/>
              </p:cNvSpPr>
              <p:nvPr/>
            </p:nvSpPr>
            <p:spPr bwMode="auto">
              <a:xfrm>
                <a:off x="28272" y="38744"/>
                <a:ext cx="914" cy="2372"/>
              </a:xfrm>
              <a:custGeom>
                <a:avLst/>
                <a:gdLst>
                  <a:gd name="T0" fmla="*/ 0 w 120000"/>
                  <a:gd name="T1" fmla="*/ 0 h 120000"/>
                  <a:gd name="T2" fmla="*/ 0 w 120000"/>
                  <a:gd name="T3" fmla="*/ 1 h 120000"/>
                  <a:gd name="T4" fmla="*/ 0 60000 65536"/>
                  <a:gd name="T5" fmla="*/ 0 60000 65536"/>
                  <a:gd name="T6" fmla="*/ 0 w 120000"/>
                  <a:gd name="T7" fmla="*/ 0 h 120000"/>
                  <a:gd name="T8" fmla="*/ 120000 w 120000"/>
                  <a:gd name="T9" fmla="*/ 120000 h 12000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20000" h="120000" extrusionOk="0">
                    <a:moveTo>
                      <a:pt x="60000" y="0"/>
                    </a:moveTo>
                    <a:lnTo>
                      <a:pt x="60000" y="125780"/>
                    </a:lnTo>
                  </a:path>
                </a:pathLst>
              </a:custGeom>
              <a:noFill/>
              <a:ln w="25400">
                <a:solidFill>
                  <a:srgbClr val="4674AA"/>
                </a:solidFill>
                <a:round/>
                <a:headEnd type="none" w="sm" len="sm"/>
                <a:tailEnd type="none" w="sm" len="sm"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endParaRPr lang="pt-BR"/>
              </a:p>
            </p:txBody>
          </p:sp>
          <p:sp>
            <p:nvSpPr>
              <p:cNvPr id="78" name="Forma livre 8"/>
              <p:cNvSpPr>
                <a:spLocks/>
              </p:cNvSpPr>
              <p:nvPr/>
            </p:nvSpPr>
            <p:spPr bwMode="auto">
              <a:xfrm>
                <a:off x="28272" y="31192"/>
                <a:ext cx="914" cy="2372"/>
              </a:xfrm>
              <a:custGeom>
                <a:avLst/>
                <a:gdLst>
                  <a:gd name="T0" fmla="*/ 0 w 120000"/>
                  <a:gd name="T1" fmla="*/ 0 h 120000"/>
                  <a:gd name="T2" fmla="*/ 0 w 120000"/>
                  <a:gd name="T3" fmla="*/ 1 h 120000"/>
                  <a:gd name="T4" fmla="*/ 0 60000 65536"/>
                  <a:gd name="T5" fmla="*/ 0 60000 65536"/>
                  <a:gd name="T6" fmla="*/ 0 w 120000"/>
                  <a:gd name="T7" fmla="*/ 0 h 120000"/>
                  <a:gd name="T8" fmla="*/ 120000 w 120000"/>
                  <a:gd name="T9" fmla="*/ 120000 h 12000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20000" h="120000" extrusionOk="0">
                    <a:moveTo>
                      <a:pt x="60000" y="0"/>
                    </a:moveTo>
                    <a:lnTo>
                      <a:pt x="60000" y="125780"/>
                    </a:lnTo>
                  </a:path>
                </a:pathLst>
              </a:custGeom>
              <a:noFill/>
              <a:ln w="25400">
                <a:solidFill>
                  <a:srgbClr val="4674AA"/>
                </a:solidFill>
                <a:round/>
                <a:headEnd type="none" w="sm" len="sm"/>
                <a:tailEnd type="none" w="sm" len="sm"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endParaRPr lang="pt-BR"/>
              </a:p>
            </p:txBody>
          </p:sp>
          <p:sp>
            <p:nvSpPr>
              <p:cNvPr id="79" name="Forma livre 9"/>
              <p:cNvSpPr>
                <a:spLocks/>
              </p:cNvSpPr>
              <p:nvPr/>
            </p:nvSpPr>
            <p:spPr bwMode="auto">
              <a:xfrm>
                <a:off x="28272" y="23641"/>
                <a:ext cx="914" cy="2372"/>
              </a:xfrm>
              <a:custGeom>
                <a:avLst/>
                <a:gdLst>
                  <a:gd name="T0" fmla="*/ 0 w 120000"/>
                  <a:gd name="T1" fmla="*/ 0 h 120000"/>
                  <a:gd name="T2" fmla="*/ 0 w 120000"/>
                  <a:gd name="T3" fmla="*/ 1 h 120000"/>
                  <a:gd name="T4" fmla="*/ 0 60000 65536"/>
                  <a:gd name="T5" fmla="*/ 0 60000 65536"/>
                  <a:gd name="T6" fmla="*/ 0 w 120000"/>
                  <a:gd name="T7" fmla="*/ 0 h 120000"/>
                  <a:gd name="T8" fmla="*/ 120000 w 120000"/>
                  <a:gd name="T9" fmla="*/ 120000 h 12000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20000" h="120000" extrusionOk="0">
                    <a:moveTo>
                      <a:pt x="60000" y="0"/>
                    </a:moveTo>
                    <a:lnTo>
                      <a:pt x="60000" y="125780"/>
                    </a:lnTo>
                  </a:path>
                </a:pathLst>
              </a:custGeom>
              <a:noFill/>
              <a:ln w="25400">
                <a:solidFill>
                  <a:srgbClr val="4674AA"/>
                </a:solidFill>
                <a:round/>
                <a:headEnd type="none" w="sm" len="sm"/>
                <a:tailEnd type="none" w="sm" len="sm"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endParaRPr lang="pt-BR"/>
              </a:p>
            </p:txBody>
          </p:sp>
          <p:sp>
            <p:nvSpPr>
              <p:cNvPr id="80" name="Forma livre 10"/>
              <p:cNvSpPr>
                <a:spLocks/>
              </p:cNvSpPr>
              <p:nvPr/>
            </p:nvSpPr>
            <p:spPr bwMode="auto">
              <a:xfrm>
                <a:off x="23744" y="16089"/>
                <a:ext cx="4985" cy="2373"/>
              </a:xfrm>
              <a:custGeom>
                <a:avLst/>
                <a:gdLst>
                  <a:gd name="T0" fmla="*/ 0 w 120000"/>
                  <a:gd name="T1" fmla="*/ 0 h 120000"/>
                  <a:gd name="T2" fmla="*/ 0 w 120000"/>
                  <a:gd name="T3" fmla="*/ 1 h 120000"/>
                  <a:gd name="T4" fmla="*/ 9 w 120000"/>
                  <a:gd name="T5" fmla="*/ 1 h 120000"/>
                  <a:gd name="T6" fmla="*/ 9 w 120000"/>
                  <a:gd name="T7" fmla="*/ 1 h 1200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20000"/>
                  <a:gd name="T13" fmla="*/ 0 h 120000"/>
                  <a:gd name="T14" fmla="*/ 120000 w 120000"/>
                  <a:gd name="T15" fmla="*/ 120000 h 1200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20000" h="120000" extrusionOk="0">
                    <a:moveTo>
                      <a:pt x="0" y="0"/>
                    </a:moveTo>
                    <a:lnTo>
                      <a:pt x="0" y="85716"/>
                    </a:lnTo>
                    <a:lnTo>
                      <a:pt x="125780" y="85716"/>
                    </a:lnTo>
                    <a:lnTo>
                      <a:pt x="125780" y="125780"/>
                    </a:lnTo>
                  </a:path>
                </a:pathLst>
              </a:custGeom>
              <a:noFill/>
              <a:ln w="25400">
                <a:solidFill>
                  <a:srgbClr val="4674AA"/>
                </a:solidFill>
                <a:round/>
                <a:headEnd type="none" w="sm" len="sm"/>
                <a:tailEnd type="none" w="sm" len="sm"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endParaRPr lang="pt-BR"/>
              </a:p>
            </p:txBody>
          </p:sp>
          <p:sp>
            <p:nvSpPr>
              <p:cNvPr id="81" name="Forma livre 11"/>
              <p:cNvSpPr>
                <a:spLocks/>
              </p:cNvSpPr>
              <p:nvPr/>
            </p:nvSpPr>
            <p:spPr bwMode="auto">
              <a:xfrm>
                <a:off x="18760" y="16089"/>
                <a:ext cx="4984" cy="2387"/>
              </a:xfrm>
              <a:custGeom>
                <a:avLst/>
                <a:gdLst>
                  <a:gd name="T0" fmla="*/ 9 w 120000"/>
                  <a:gd name="T1" fmla="*/ 0 h 120000"/>
                  <a:gd name="T2" fmla="*/ 9 w 120000"/>
                  <a:gd name="T3" fmla="*/ 1 h 120000"/>
                  <a:gd name="T4" fmla="*/ 0 w 120000"/>
                  <a:gd name="T5" fmla="*/ 1 h 120000"/>
                  <a:gd name="T6" fmla="*/ 0 w 120000"/>
                  <a:gd name="T7" fmla="*/ 1 h 1200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20000"/>
                  <a:gd name="T13" fmla="*/ 0 h 120000"/>
                  <a:gd name="T14" fmla="*/ 120000 w 120000"/>
                  <a:gd name="T15" fmla="*/ 120000 h 1200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20000" h="120000" extrusionOk="0">
                    <a:moveTo>
                      <a:pt x="125780" y="0"/>
                    </a:moveTo>
                    <a:lnTo>
                      <a:pt x="125780" y="85949"/>
                    </a:lnTo>
                    <a:lnTo>
                      <a:pt x="0" y="85949"/>
                    </a:lnTo>
                    <a:lnTo>
                      <a:pt x="0" y="125780"/>
                    </a:lnTo>
                  </a:path>
                </a:pathLst>
              </a:custGeom>
              <a:noFill/>
              <a:ln w="25400">
                <a:solidFill>
                  <a:srgbClr val="4674AA"/>
                </a:solidFill>
                <a:round/>
                <a:headEnd type="none" w="sm" len="sm"/>
                <a:tailEnd type="none" w="sm" len="sm"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endParaRPr lang="pt-BR"/>
              </a:p>
            </p:txBody>
          </p:sp>
          <p:sp>
            <p:nvSpPr>
              <p:cNvPr id="82" name="Forma livre 12"/>
              <p:cNvSpPr>
                <a:spLocks/>
              </p:cNvSpPr>
              <p:nvPr/>
            </p:nvSpPr>
            <p:spPr bwMode="auto">
              <a:xfrm>
                <a:off x="23744" y="5209"/>
                <a:ext cx="7852" cy="2372"/>
              </a:xfrm>
              <a:custGeom>
                <a:avLst/>
                <a:gdLst>
                  <a:gd name="T0" fmla="*/ 35 w 120000"/>
                  <a:gd name="T1" fmla="*/ 0 h 120000"/>
                  <a:gd name="T2" fmla="*/ 35 w 120000"/>
                  <a:gd name="T3" fmla="*/ 1 h 120000"/>
                  <a:gd name="T4" fmla="*/ 0 w 120000"/>
                  <a:gd name="T5" fmla="*/ 1 h 120000"/>
                  <a:gd name="T6" fmla="*/ 0 w 120000"/>
                  <a:gd name="T7" fmla="*/ 1 h 1200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20000"/>
                  <a:gd name="T13" fmla="*/ 0 h 120000"/>
                  <a:gd name="T14" fmla="*/ 120000 w 120000"/>
                  <a:gd name="T15" fmla="*/ 120000 h 1200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20000" h="120000" extrusionOk="0">
                    <a:moveTo>
                      <a:pt x="125780" y="0"/>
                    </a:moveTo>
                    <a:lnTo>
                      <a:pt x="125780" y="85716"/>
                    </a:lnTo>
                    <a:lnTo>
                      <a:pt x="0" y="85716"/>
                    </a:lnTo>
                    <a:lnTo>
                      <a:pt x="0" y="125780"/>
                    </a:lnTo>
                  </a:path>
                </a:pathLst>
              </a:custGeom>
              <a:noFill/>
              <a:ln w="25400">
                <a:solidFill>
                  <a:srgbClr val="3B6495"/>
                </a:solidFill>
                <a:round/>
                <a:headEnd type="none" w="sm" len="sm"/>
                <a:tailEnd type="none" w="sm" len="sm"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endParaRPr lang="pt-BR"/>
              </a:p>
            </p:txBody>
          </p:sp>
          <p:sp>
            <p:nvSpPr>
              <p:cNvPr id="83" name="Retângulo de cantos arredondados 13"/>
              <p:cNvSpPr>
                <a:spLocks noChangeArrowheads="1"/>
              </p:cNvSpPr>
              <p:nvPr/>
            </p:nvSpPr>
            <p:spPr bwMode="auto">
              <a:xfrm>
                <a:off x="27518" y="29"/>
                <a:ext cx="8156" cy="5180"/>
              </a:xfrm>
              <a:prstGeom prst="roundRect">
                <a:avLst>
                  <a:gd name="adj" fmla="val 10000"/>
                </a:avLst>
              </a:prstGeom>
              <a:solidFill>
                <a:srgbClr val="4F81BD"/>
              </a:solidFill>
              <a:ln w="25400">
                <a:solidFill>
                  <a:srgbClr val="FFFFFF"/>
                </a:solidFill>
                <a:round/>
                <a:headEnd type="none" w="sm" len="sm"/>
                <a:tailEnd type="none" w="sm" len="sm"/>
              </a:ln>
            </p:spPr>
            <p:txBody>
              <a:bodyPr vert="horz" wrap="square" lIns="91425" tIns="91425" rIns="91425" bIns="91425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pt-BR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84" name="Retângulo de cantos arredondados 14"/>
              <p:cNvSpPr>
                <a:spLocks noChangeArrowheads="1"/>
              </p:cNvSpPr>
              <p:nvPr/>
            </p:nvSpPr>
            <p:spPr bwMode="auto">
              <a:xfrm>
                <a:off x="28424" y="890"/>
                <a:ext cx="8156" cy="5180"/>
              </a:xfrm>
              <a:prstGeom prst="roundRect">
                <a:avLst>
                  <a:gd name="adj" fmla="val 10000"/>
                </a:avLst>
              </a:prstGeom>
              <a:solidFill>
                <a:srgbClr val="FFFFFF"/>
              </a:solidFill>
              <a:ln w="25400">
                <a:solidFill>
                  <a:srgbClr val="4F81BD"/>
                </a:solidFill>
                <a:round/>
                <a:headEnd type="none" w="sm" len="sm"/>
                <a:tailEnd type="none" w="sm" len="sm"/>
              </a:ln>
            </p:spPr>
            <p:txBody>
              <a:bodyPr vert="horz" wrap="square" lIns="91425" tIns="91425" rIns="91425" bIns="91425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pt-BR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85" name="Caixa de texto 15"/>
              <p:cNvSpPr txBox="1">
                <a:spLocks noChangeArrowheads="1"/>
              </p:cNvSpPr>
              <p:nvPr/>
            </p:nvSpPr>
            <p:spPr bwMode="auto">
              <a:xfrm>
                <a:off x="28424" y="890"/>
                <a:ext cx="8156" cy="518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45698" tIns="45698" rIns="45698" bIns="45698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pt-BR" sz="1200" b="1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itchFamily="34" charset="0"/>
                    <a:cs typeface="Arial" pitchFamily="34" charset="0"/>
                  </a:rPr>
                  <a:t>O que é Ciências</a:t>
                </a:r>
                <a:endParaRPr kumimoji="0" lang="pt-BR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86" name="Retângulo de cantos arredondados 16"/>
              <p:cNvSpPr>
                <a:spLocks noChangeArrowheads="1"/>
              </p:cNvSpPr>
              <p:nvPr/>
            </p:nvSpPr>
            <p:spPr bwMode="auto">
              <a:xfrm>
                <a:off x="18457" y="7581"/>
                <a:ext cx="10575" cy="8508"/>
              </a:xfrm>
              <a:prstGeom prst="roundRect">
                <a:avLst>
                  <a:gd name="adj" fmla="val 10000"/>
                </a:avLst>
              </a:prstGeom>
              <a:solidFill>
                <a:srgbClr val="4F81BD"/>
              </a:solidFill>
              <a:ln w="25400">
                <a:solidFill>
                  <a:srgbClr val="FFFFFF"/>
                </a:solidFill>
                <a:round/>
                <a:headEnd type="none" w="sm" len="sm"/>
                <a:tailEnd type="none" w="sm" len="sm"/>
              </a:ln>
            </p:spPr>
            <p:txBody>
              <a:bodyPr vert="horz" wrap="square" lIns="91425" tIns="91425" rIns="91425" bIns="91425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pt-BR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87" name="Retângulo de cantos arredondados 17"/>
              <p:cNvSpPr>
                <a:spLocks noChangeArrowheads="1"/>
              </p:cNvSpPr>
              <p:nvPr/>
            </p:nvSpPr>
            <p:spPr bwMode="auto">
              <a:xfrm>
                <a:off x="19363" y="8442"/>
                <a:ext cx="10575" cy="8508"/>
              </a:xfrm>
              <a:prstGeom prst="roundRect">
                <a:avLst>
                  <a:gd name="adj" fmla="val 10000"/>
                </a:avLst>
              </a:prstGeom>
              <a:solidFill>
                <a:srgbClr val="FFFFFF"/>
              </a:solidFill>
              <a:ln w="25400">
                <a:solidFill>
                  <a:srgbClr val="4F81BD"/>
                </a:solidFill>
                <a:round/>
                <a:headEnd type="none" w="sm" len="sm"/>
                <a:tailEnd type="none" w="sm" len="sm"/>
              </a:ln>
            </p:spPr>
            <p:txBody>
              <a:bodyPr vert="horz" wrap="square" lIns="91425" tIns="91425" rIns="91425" bIns="91425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pt-BR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88" name="Caixa de texto 18"/>
              <p:cNvSpPr txBox="1">
                <a:spLocks noChangeArrowheads="1"/>
              </p:cNvSpPr>
              <p:nvPr/>
            </p:nvSpPr>
            <p:spPr bwMode="auto">
              <a:xfrm>
                <a:off x="19363" y="8442"/>
                <a:ext cx="10575" cy="850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38100" tIns="38100" rIns="38100" bIns="3810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pt-BR" sz="10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itchFamily="34" charset="0"/>
                    <a:cs typeface="Arial" pitchFamily="34" charset="0"/>
                  </a:rPr>
                  <a:t>Conhecimentos:</a:t>
                </a:r>
                <a:endParaRPr kumimoji="0" lang="pt-BR" sz="11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Arial" pitchFamily="34" charset="0"/>
                </a:endParaRPr>
              </a:p>
              <a:p>
                <a:pPr marL="0" marR="0" lvl="0" indent="0" algn="just" defTabSz="914400" rtl="0" eaLnBrk="1" fontAlgn="base" latinLnBrk="0" hangingPunct="1">
                  <a:lnSpc>
                    <a:spcPct val="100000"/>
                  </a:lnSpc>
                  <a:spcBef>
                    <a:spcPts val="35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pt-BR" sz="10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itchFamily="34" charset="0"/>
                    <a:cs typeface="Arial" pitchFamily="34" charset="0"/>
                  </a:rPr>
                  <a:t>-Senso Comum</a:t>
                </a:r>
                <a:endParaRPr kumimoji="0" lang="pt-BR" sz="11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Arial" pitchFamily="34" charset="0"/>
                </a:endParaRPr>
              </a:p>
              <a:p>
                <a:pPr marL="0" marR="0" lvl="0" indent="0" algn="just" defTabSz="914400" rtl="0" eaLnBrk="1" fontAlgn="base" latinLnBrk="0" hangingPunct="1">
                  <a:lnSpc>
                    <a:spcPct val="100000"/>
                  </a:lnSpc>
                  <a:spcBef>
                    <a:spcPts val="35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pt-BR" sz="10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itchFamily="34" charset="0"/>
                    <a:cs typeface="Arial" pitchFamily="34" charset="0"/>
                  </a:rPr>
                  <a:t>-Religioso</a:t>
                </a:r>
                <a:endParaRPr kumimoji="0" lang="pt-BR" sz="11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Arial" pitchFamily="34" charset="0"/>
                </a:endParaRPr>
              </a:p>
              <a:p>
                <a:pPr marL="0" marR="0" lvl="0" indent="0" algn="just" defTabSz="914400" rtl="0" eaLnBrk="1" fontAlgn="base" latinLnBrk="0" hangingPunct="1">
                  <a:lnSpc>
                    <a:spcPct val="100000"/>
                  </a:lnSpc>
                  <a:spcBef>
                    <a:spcPts val="35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pt-BR" sz="10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itchFamily="34" charset="0"/>
                    <a:cs typeface="Arial" pitchFamily="34" charset="0"/>
                  </a:rPr>
                  <a:t>Filosófico</a:t>
                </a:r>
                <a:endParaRPr kumimoji="0" lang="pt-BR" sz="11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Arial" pitchFamily="34" charset="0"/>
                </a:endParaRPr>
              </a:p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pt-BR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89" name="Retângulo de cantos arredondados 19"/>
              <p:cNvSpPr>
                <a:spLocks noChangeArrowheads="1"/>
              </p:cNvSpPr>
              <p:nvPr/>
            </p:nvSpPr>
            <p:spPr bwMode="auto">
              <a:xfrm>
                <a:off x="14682" y="18476"/>
                <a:ext cx="8156" cy="5179"/>
              </a:xfrm>
              <a:prstGeom prst="roundRect">
                <a:avLst>
                  <a:gd name="adj" fmla="val 10000"/>
                </a:avLst>
              </a:prstGeom>
              <a:solidFill>
                <a:srgbClr val="4F81BD"/>
              </a:solidFill>
              <a:ln w="25400">
                <a:solidFill>
                  <a:srgbClr val="FFFFFF"/>
                </a:solidFill>
                <a:round/>
                <a:headEnd type="none" w="sm" len="sm"/>
                <a:tailEnd type="none" w="sm" len="sm"/>
              </a:ln>
            </p:spPr>
            <p:txBody>
              <a:bodyPr vert="horz" wrap="square" lIns="91425" tIns="91425" rIns="91425" bIns="91425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pt-BR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90" name="Retângulo de cantos arredondados 20"/>
              <p:cNvSpPr>
                <a:spLocks noChangeArrowheads="1"/>
              </p:cNvSpPr>
              <p:nvPr/>
            </p:nvSpPr>
            <p:spPr bwMode="auto">
              <a:xfrm>
                <a:off x="15588" y="19336"/>
                <a:ext cx="8156" cy="5180"/>
              </a:xfrm>
              <a:prstGeom prst="roundRect">
                <a:avLst>
                  <a:gd name="adj" fmla="val 10000"/>
                </a:avLst>
              </a:prstGeom>
              <a:solidFill>
                <a:srgbClr val="FFFFFF"/>
              </a:solidFill>
              <a:ln w="25400">
                <a:solidFill>
                  <a:srgbClr val="4F81BD"/>
                </a:solidFill>
                <a:round/>
                <a:headEnd type="none" w="sm" len="sm"/>
                <a:tailEnd type="none" w="sm" len="sm"/>
              </a:ln>
            </p:spPr>
            <p:txBody>
              <a:bodyPr vert="horz" wrap="square" lIns="91425" tIns="91425" rIns="91425" bIns="91425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pt-BR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91" name="Caixa de texto 21"/>
              <p:cNvSpPr txBox="1">
                <a:spLocks noChangeArrowheads="1"/>
              </p:cNvSpPr>
              <p:nvPr/>
            </p:nvSpPr>
            <p:spPr bwMode="auto">
              <a:xfrm>
                <a:off x="15588" y="19336"/>
                <a:ext cx="8156" cy="518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38100" tIns="38100" rIns="38100" bIns="3810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pt-BR" sz="10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itchFamily="34" charset="0"/>
                    <a:cs typeface="Arial" pitchFamily="34" charset="0"/>
                  </a:rPr>
                  <a:t>Empírico</a:t>
                </a:r>
                <a:endParaRPr kumimoji="0" lang="pt-BR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92" name="Retângulo de cantos arredondados 22"/>
              <p:cNvSpPr>
                <a:spLocks noChangeArrowheads="1"/>
              </p:cNvSpPr>
              <p:nvPr/>
            </p:nvSpPr>
            <p:spPr bwMode="auto">
              <a:xfrm>
                <a:off x="24651" y="18462"/>
                <a:ext cx="8156" cy="5179"/>
              </a:xfrm>
              <a:prstGeom prst="roundRect">
                <a:avLst>
                  <a:gd name="adj" fmla="val 10000"/>
                </a:avLst>
              </a:prstGeom>
              <a:solidFill>
                <a:srgbClr val="4F81BD"/>
              </a:solidFill>
              <a:ln w="25400">
                <a:solidFill>
                  <a:srgbClr val="FFFFFF"/>
                </a:solidFill>
                <a:round/>
                <a:headEnd type="none" w="sm" len="sm"/>
                <a:tailEnd type="none" w="sm" len="sm"/>
              </a:ln>
            </p:spPr>
            <p:txBody>
              <a:bodyPr vert="horz" wrap="square" lIns="91425" tIns="91425" rIns="91425" bIns="91425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pt-BR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93" name="Retângulo de cantos arredondados 23"/>
              <p:cNvSpPr>
                <a:spLocks noChangeArrowheads="1"/>
              </p:cNvSpPr>
              <p:nvPr/>
            </p:nvSpPr>
            <p:spPr bwMode="auto">
              <a:xfrm>
                <a:off x="25557" y="19323"/>
                <a:ext cx="8156" cy="5179"/>
              </a:xfrm>
              <a:prstGeom prst="roundRect">
                <a:avLst>
                  <a:gd name="adj" fmla="val 10000"/>
                </a:avLst>
              </a:prstGeom>
              <a:solidFill>
                <a:srgbClr val="FFFFFF"/>
              </a:solidFill>
              <a:ln w="25400">
                <a:solidFill>
                  <a:srgbClr val="4F81BD"/>
                </a:solidFill>
                <a:round/>
                <a:headEnd type="none" w="sm" len="sm"/>
                <a:tailEnd type="none" w="sm" len="sm"/>
              </a:ln>
            </p:spPr>
            <p:txBody>
              <a:bodyPr vert="horz" wrap="square" lIns="91425" tIns="91425" rIns="91425" bIns="91425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pt-BR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94" name="Caixa de texto 24"/>
              <p:cNvSpPr txBox="1">
                <a:spLocks noChangeArrowheads="1"/>
              </p:cNvSpPr>
              <p:nvPr/>
            </p:nvSpPr>
            <p:spPr bwMode="auto">
              <a:xfrm>
                <a:off x="25557" y="19323"/>
                <a:ext cx="8156" cy="517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38100" tIns="38100" rIns="38100" bIns="3810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pt-BR" sz="10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itchFamily="34" charset="0"/>
                    <a:cs typeface="Arial" pitchFamily="34" charset="0"/>
                  </a:rPr>
                  <a:t>Científico</a:t>
                </a:r>
                <a:endParaRPr kumimoji="0" lang="pt-BR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95" name="Retângulo de cantos arredondados 25"/>
              <p:cNvSpPr>
                <a:spLocks noChangeArrowheads="1"/>
              </p:cNvSpPr>
              <p:nvPr/>
            </p:nvSpPr>
            <p:spPr bwMode="auto">
              <a:xfrm>
                <a:off x="22097" y="26013"/>
                <a:ext cx="13264" cy="5179"/>
              </a:xfrm>
              <a:prstGeom prst="roundRect">
                <a:avLst>
                  <a:gd name="adj" fmla="val 10000"/>
                </a:avLst>
              </a:prstGeom>
              <a:solidFill>
                <a:srgbClr val="4F81BD"/>
              </a:solidFill>
              <a:ln w="25400">
                <a:solidFill>
                  <a:srgbClr val="FFFFFF"/>
                </a:solidFill>
                <a:round/>
                <a:headEnd type="none" w="sm" len="sm"/>
                <a:tailEnd type="none" w="sm" len="sm"/>
              </a:ln>
            </p:spPr>
            <p:txBody>
              <a:bodyPr vert="horz" wrap="square" lIns="91425" tIns="91425" rIns="91425" bIns="91425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pt-BR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96" name="Retângulo de cantos arredondados 26"/>
              <p:cNvSpPr>
                <a:spLocks noChangeArrowheads="1"/>
              </p:cNvSpPr>
              <p:nvPr/>
            </p:nvSpPr>
            <p:spPr bwMode="auto">
              <a:xfrm>
                <a:off x="23003" y="26874"/>
                <a:ext cx="13264" cy="5179"/>
              </a:xfrm>
              <a:prstGeom prst="roundRect">
                <a:avLst>
                  <a:gd name="adj" fmla="val 10000"/>
                </a:avLst>
              </a:prstGeom>
              <a:solidFill>
                <a:srgbClr val="FFFFFF"/>
              </a:solidFill>
              <a:ln w="25400">
                <a:solidFill>
                  <a:srgbClr val="4F81BD"/>
                </a:solidFill>
                <a:round/>
                <a:headEnd type="none" w="sm" len="sm"/>
                <a:tailEnd type="none" w="sm" len="sm"/>
              </a:ln>
            </p:spPr>
            <p:txBody>
              <a:bodyPr vert="horz" wrap="square" lIns="91425" tIns="91425" rIns="91425" bIns="91425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pt-BR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97" name="Caixa de texto 27"/>
              <p:cNvSpPr txBox="1">
                <a:spLocks noChangeArrowheads="1"/>
              </p:cNvSpPr>
              <p:nvPr/>
            </p:nvSpPr>
            <p:spPr bwMode="auto">
              <a:xfrm>
                <a:off x="23003" y="26874"/>
                <a:ext cx="13264" cy="517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30475" tIns="30475" rIns="30475" bIns="30475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pt-BR" sz="8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itchFamily="34" charset="0"/>
                    <a:cs typeface="Arial" pitchFamily="34" charset="0"/>
                  </a:rPr>
                  <a:t>O que faz um Físico:</a:t>
                </a:r>
                <a:endParaRPr kumimoji="0" lang="pt-BR" sz="11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Arial" pitchFamily="34" charset="0"/>
                </a:endParaRPr>
              </a:p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ts val="275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pt-BR" sz="8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itchFamily="34" charset="0"/>
                    <a:cs typeface="Arial" pitchFamily="34" charset="0"/>
                  </a:rPr>
                  <a:t>*Físico Teórico</a:t>
                </a:r>
                <a:endParaRPr kumimoji="0" lang="pt-BR" sz="11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Arial" pitchFamily="34" charset="0"/>
                </a:endParaRPr>
              </a:p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ts val="275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pt-BR" sz="8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itchFamily="34" charset="0"/>
                    <a:cs typeface="Arial" pitchFamily="34" charset="0"/>
                  </a:rPr>
                  <a:t>*Físico Experimental</a:t>
                </a:r>
                <a:endParaRPr kumimoji="0" lang="pt-BR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98" name="Retângulo de cantos arredondados 28"/>
              <p:cNvSpPr>
                <a:spLocks noChangeArrowheads="1"/>
              </p:cNvSpPr>
              <p:nvPr/>
            </p:nvSpPr>
            <p:spPr bwMode="auto">
              <a:xfrm>
                <a:off x="24651" y="33564"/>
                <a:ext cx="8156" cy="5180"/>
              </a:xfrm>
              <a:prstGeom prst="roundRect">
                <a:avLst>
                  <a:gd name="adj" fmla="val 10000"/>
                </a:avLst>
              </a:prstGeom>
              <a:solidFill>
                <a:srgbClr val="4F81BD"/>
              </a:solidFill>
              <a:ln w="25400">
                <a:solidFill>
                  <a:srgbClr val="FFFFFF"/>
                </a:solidFill>
                <a:round/>
                <a:headEnd type="none" w="sm" len="sm"/>
                <a:tailEnd type="none" w="sm" len="sm"/>
              </a:ln>
            </p:spPr>
            <p:txBody>
              <a:bodyPr vert="horz" wrap="square" lIns="91425" tIns="91425" rIns="91425" bIns="91425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pt-BR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99" name="Retângulo de cantos arredondados 29"/>
              <p:cNvSpPr>
                <a:spLocks noChangeArrowheads="1"/>
              </p:cNvSpPr>
              <p:nvPr/>
            </p:nvSpPr>
            <p:spPr bwMode="auto">
              <a:xfrm>
                <a:off x="25557" y="34425"/>
                <a:ext cx="8156" cy="5180"/>
              </a:xfrm>
              <a:prstGeom prst="roundRect">
                <a:avLst>
                  <a:gd name="adj" fmla="val 10000"/>
                </a:avLst>
              </a:prstGeom>
              <a:solidFill>
                <a:srgbClr val="FFFFFF"/>
              </a:solidFill>
              <a:ln w="25400">
                <a:solidFill>
                  <a:srgbClr val="4F81BD"/>
                </a:solidFill>
                <a:round/>
                <a:headEnd type="none" w="sm" len="sm"/>
                <a:tailEnd type="none" w="sm" len="sm"/>
              </a:ln>
            </p:spPr>
            <p:txBody>
              <a:bodyPr vert="horz" wrap="square" lIns="91425" tIns="91425" rIns="91425" bIns="91425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pt-BR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00" name="Caixa de texto 30"/>
              <p:cNvSpPr txBox="1">
                <a:spLocks noChangeArrowheads="1"/>
              </p:cNvSpPr>
              <p:nvPr/>
            </p:nvSpPr>
            <p:spPr bwMode="auto">
              <a:xfrm>
                <a:off x="25557" y="34425"/>
                <a:ext cx="8156" cy="518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41900" tIns="41900" rIns="41900" bIns="4190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pt-BR" sz="10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itchFamily="34" charset="0"/>
                    <a:cs typeface="Arial" pitchFamily="34" charset="0"/>
                  </a:rPr>
                  <a:t>Como se deve estudar Física</a:t>
                </a:r>
                <a:endParaRPr kumimoji="0" lang="pt-BR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01" name="Retângulo de cantos arredondados 31"/>
              <p:cNvSpPr>
                <a:spLocks noChangeArrowheads="1"/>
              </p:cNvSpPr>
              <p:nvPr/>
            </p:nvSpPr>
            <p:spPr bwMode="auto">
              <a:xfrm>
                <a:off x="21655" y="41116"/>
                <a:ext cx="14148" cy="5179"/>
              </a:xfrm>
              <a:prstGeom prst="roundRect">
                <a:avLst>
                  <a:gd name="adj" fmla="val 10000"/>
                </a:avLst>
              </a:prstGeom>
              <a:solidFill>
                <a:srgbClr val="4F81BD"/>
              </a:solidFill>
              <a:ln w="25400">
                <a:solidFill>
                  <a:srgbClr val="FFFFFF"/>
                </a:solidFill>
                <a:round/>
                <a:headEnd type="none" w="sm" len="sm"/>
                <a:tailEnd type="none" w="sm" len="sm"/>
              </a:ln>
            </p:spPr>
            <p:txBody>
              <a:bodyPr vert="horz" wrap="square" lIns="91425" tIns="91425" rIns="91425" bIns="91425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pt-BR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02" name="Retângulo de cantos arredondados 32"/>
              <p:cNvSpPr>
                <a:spLocks noChangeArrowheads="1"/>
              </p:cNvSpPr>
              <p:nvPr/>
            </p:nvSpPr>
            <p:spPr bwMode="auto">
              <a:xfrm>
                <a:off x="22561" y="41977"/>
                <a:ext cx="14148" cy="5179"/>
              </a:xfrm>
              <a:prstGeom prst="roundRect">
                <a:avLst>
                  <a:gd name="adj" fmla="val 10000"/>
                </a:avLst>
              </a:prstGeom>
              <a:solidFill>
                <a:srgbClr val="FFFFFF"/>
              </a:solidFill>
              <a:ln w="25400">
                <a:solidFill>
                  <a:srgbClr val="4F81BD"/>
                </a:solidFill>
                <a:round/>
                <a:headEnd type="none" w="sm" len="sm"/>
                <a:tailEnd type="none" w="sm" len="sm"/>
              </a:ln>
            </p:spPr>
            <p:txBody>
              <a:bodyPr vert="horz" wrap="square" lIns="91425" tIns="91425" rIns="91425" bIns="91425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pt-BR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03" name="Caixa de texto 33"/>
              <p:cNvSpPr txBox="1">
                <a:spLocks noChangeArrowheads="1"/>
              </p:cNvSpPr>
              <p:nvPr/>
            </p:nvSpPr>
            <p:spPr bwMode="auto">
              <a:xfrm>
                <a:off x="22561" y="41977"/>
                <a:ext cx="14148" cy="517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30475" tIns="30475" rIns="30475" bIns="30475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pt-BR" sz="8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itchFamily="34" charset="0"/>
                    <a:cs typeface="Arial" pitchFamily="34" charset="0"/>
                  </a:rPr>
                  <a:t>Apresentação da modelagem de Bunge e proposta do desafio do regresso à Candiota. </a:t>
                </a:r>
                <a:endParaRPr kumimoji="0" lang="pt-BR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04" name="Retângulo de cantos arredondados 34"/>
              <p:cNvSpPr>
                <a:spLocks noChangeArrowheads="1"/>
              </p:cNvSpPr>
              <p:nvPr/>
            </p:nvSpPr>
            <p:spPr bwMode="auto">
              <a:xfrm>
                <a:off x="36578" y="7581"/>
                <a:ext cx="8157" cy="5179"/>
              </a:xfrm>
              <a:prstGeom prst="roundRect">
                <a:avLst>
                  <a:gd name="adj" fmla="val 10000"/>
                </a:avLst>
              </a:prstGeom>
              <a:solidFill>
                <a:srgbClr val="4F81BD"/>
              </a:solidFill>
              <a:ln w="25400">
                <a:solidFill>
                  <a:srgbClr val="FFFFFF"/>
                </a:solidFill>
                <a:round/>
                <a:headEnd type="none" w="sm" len="sm"/>
                <a:tailEnd type="none" w="sm" len="sm"/>
              </a:ln>
            </p:spPr>
            <p:txBody>
              <a:bodyPr vert="horz" wrap="square" lIns="91425" tIns="91425" rIns="91425" bIns="91425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pt-BR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05" name="Retângulo de cantos arredondados 40"/>
              <p:cNvSpPr>
                <a:spLocks noChangeArrowheads="1"/>
              </p:cNvSpPr>
              <p:nvPr/>
            </p:nvSpPr>
            <p:spPr bwMode="auto">
              <a:xfrm>
                <a:off x="37485" y="8442"/>
                <a:ext cx="8156" cy="5179"/>
              </a:xfrm>
              <a:prstGeom prst="roundRect">
                <a:avLst>
                  <a:gd name="adj" fmla="val 10000"/>
                </a:avLst>
              </a:prstGeom>
              <a:solidFill>
                <a:srgbClr val="FFFFFF"/>
              </a:solidFill>
              <a:ln w="25400">
                <a:solidFill>
                  <a:srgbClr val="4F81BD"/>
                </a:solidFill>
                <a:round/>
                <a:headEnd type="none" w="sm" len="sm"/>
                <a:tailEnd type="none" w="sm" len="sm"/>
              </a:ln>
            </p:spPr>
            <p:txBody>
              <a:bodyPr vert="horz" wrap="square" lIns="91425" tIns="91425" rIns="91425" bIns="91425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pt-BR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06" name="Caixa de texto 41"/>
              <p:cNvSpPr txBox="1">
                <a:spLocks noChangeArrowheads="1"/>
              </p:cNvSpPr>
              <p:nvPr/>
            </p:nvSpPr>
            <p:spPr bwMode="auto">
              <a:xfrm>
                <a:off x="37485" y="8442"/>
                <a:ext cx="8156" cy="517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41900" tIns="41900" rIns="41900" bIns="4190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pt-BR" sz="11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itchFamily="34" charset="0"/>
                    <a:cs typeface="Arial" pitchFamily="34" charset="0"/>
                  </a:rPr>
                  <a:t>Áreas do conhecimento</a:t>
                </a:r>
                <a:endParaRPr kumimoji="0" lang="pt-BR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07" name="Retângulo de cantos arredondados 44"/>
              <p:cNvSpPr>
                <a:spLocks noChangeArrowheads="1"/>
              </p:cNvSpPr>
              <p:nvPr/>
            </p:nvSpPr>
            <p:spPr bwMode="auto">
              <a:xfrm>
                <a:off x="34620" y="15132"/>
                <a:ext cx="12074" cy="5179"/>
              </a:xfrm>
              <a:prstGeom prst="roundRect">
                <a:avLst>
                  <a:gd name="adj" fmla="val 10000"/>
                </a:avLst>
              </a:prstGeom>
              <a:solidFill>
                <a:srgbClr val="4F81BD"/>
              </a:solidFill>
              <a:ln w="25400">
                <a:solidFill>
                  <a:srgbClr val="FFFFFF"/>
                </a:solidFill>
                <a:round/>
                <a:headEnd type="none" w="sm" len="sm"/>
                <a:tailEnd type="none" w="sm" len="sm"/>
              </a:ln>
            </p:spPr>
            <p:txBody>
              <a:bodyPr vert="horz" wrap="square" lIns="91425" tIns="91425" rIns="91425" bIns="91425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pt-BR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08" name="Retângulo de cantos arredondados 45"/>
              <p:cNvSpPr>
                <a:spLocks noChangeArrowheads="1"/>
              </p:cNvSpPr>
              <p:nvPr/>
            </p:nvSpPr>
            <p:spPr bwMode="auto">
              <a:xfrm>
                <a:off x="35526" y="15993"/>
                <a:ext cx="12074" cy="5179"/>
              </a:xfrm>
              <a:prstGeom prst="roundRect">
                <a:avLst>
                  <a:gd name="adj" fmla="val 10000"/>
                </a:avLst>
              </a:prstGeom>
              <a:solidFill>
                <a:srgbClr val="FFFFFF"/>
              </a:solidFill>
              <a:ln w="25400">
                <a:solidFill>
                  <a:srgbClr val="4F81BD"/>
                </a:solidFill>
                <a:round/>
                <a:headEnd type="none" w="sm" len="sm"/>
                <a:tailEnd type="none" w="sm" len="sm"/>
              </a:ln>
            </p:spPr>
            <p:txBody>
              <a:bodyPr vert="horz" wrap="square" lIns="91425" tIns="91425" rIns="91425" bIns="91425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pt-BR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09" name="Caixa de texto 47"/>
              <p:cNvSpPr txBox="1">
                <a:spLocks noChangeArrowheads="1"/>
              </p:cNvSpPr>
              <p:nvPr/>
            </p:nvSpPr>
            <p:spPr bwMode="auto">
              <a:xfrm>
                <a:off x="35526" y="15993"/>
                <a:ext cx="12074" cy="517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22850" tIns="22850" rIns="22850" bIns="2285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pt-BR" sz="6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itchFamily="34" charset="0"/>
                    <a:cs typeface="Arial" pitchFamily="34" charset="0"/>
                  </a:rPr>
                  <a:t>* Ciências da Natureza e suas tecnologias</a:t>
                </a:r>
                <a:endParaRPr kumimoji="0" lang="pt-BR" sz="11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Arial" pitchFamily="34" charset="0"/>
                </a:endParaRPr>
              </a:p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ts val="2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pt-BR" sz="6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itchFamily="34" charset="0"/>
                    <a:cs typeface="Arial" pitchFamily="34" charset="0"/>
                  </a:rPr>
                  <a:t>*Linguagens, códigos e suas tecnologias</a:t>
                </a:r>
                <a:endParaRPr kumimoji="0" lang="pt-BR" sz="11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Arial" pitchFamily="34" charset="0"/>
                </a:endParaRPr>
              </a:p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ts val="2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pt-BR" sz="6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itchFamily="34" charset="0"/>
                    <a:cs typeface="Arial" pitchFamily="34" charset="0"/>
                  </a:rPr>
                  <a:t>*Matemáticas e suas tecnologias</a:t>
                </a:r>
                <a:endParaRPr kumimoji="0" lang="pt-BR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  <p:sp>
        <p:nvSpPr>
          <p:cNvPr id="40" name="Seta em curva para cima 39">
            <a:hlinkClick r:id="rId2" action="ppaction://hlinksldjump"/>
          </p:cNvPr>
          <p:cNvSpPr/>
          <p:nvPr/>
        </p:nvSpPr>
        <p:spPr>
          <a:xfrm rot="14272569">
            <a:off x="8309118" y="6236070"/>
            <a:ext cx="596165" cy="482434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a 1"/>
          <p:cNvGraphicFramePr>
            <a:graphicFrameLocks noGrp="1"/>
          </p:cNvGraphicFramePr>
          <p:nvPr/>
        </p:nvGraphicFramePr>
        <p:xfrm>
          <a:off x="1763688" y="404664"/>
          <a:ext cx="5647690" cy="1736979"/>
        </p:xfrm>
        <a:graphic>
          <a:graphicData uri="http://schemas.openxmlformats.org/drawingml/2006/table">
            <a:tbl>
              <a:tblPr/>
              <a:tblGrid>
                <a:gridCol w="2940685"/>
                <a:gridCol w="1389380"/>
                <a:gridCol w="1317625"/>
              </a:tblGrid>
              <a:tr h="26479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64845" algn="l"/>
                        </a:tabLst>
                      </a:pPr>
                      <a:r>
                        <a:rPr lang="pt-BR" sz="1200" dirty="0">
                          <a:solidFill>
                            <a:srgbClr val="00000A"/>
                          </a:solidFill>
                          <a:latin typeface="Arial"/>
                          <a:ea typeface="Arial"/>
                          <a:cs typeface="Calibri"/>
                        </a:rPr>
                        <a:t>LOCAIS</a:t>
                      </a:r>
                      <a:endParaRPr lang="pt-BR" sz="1100" dirty="0">
                        <a:solidFill>
                          <a:srgbClr val="00000A"/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230" marR="68580" marT="0" marB="0">
                    <a:lnL w="12700" cap="flat" cmpd="sng" algn="ctr">
                      <a:solidFill>
                        <a:srgbClr val="0000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64845" algn="l"/>
                        </a:tabLst>
                      </a:pPr>
                      <a:r>
                        <a:rPr lang="pt-BR" sz="1200">
                          <a:solidFill>
                            <a:srgbClr val="00000A"/>
                          </a:solidFill>
                          <a:latin typeface="Arial"/>
                          <a:ea typeface="Arial"/>
                          <a:cs typeface="Calibri"/>
                        </a:rPr>
                        <a:t>DISTÂNCIA</a:t>
                      </a:r>
                      <a:endParaRPr lang="pt-BR" sz="1100">
                        <a:solidFill>
                          <a:srgbClr val="00000A"/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230" marR="68580" marT="0" marB="0">
                    <a:lnL w="12700" cap="flat" cmpd="sng" algn="ctr">
                      <a:solidFill>
                        <a:srgbClr val="0000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64845" algn="l"/>
                        </a:tabLst>
                      </a:pPr>
                      <a:r>
                        <a:rPr lang="pt-BR" sz="1200">
                          <a:solidFill>
                            <a:srgbClr val="00000A"/>
                          </a:solidFill>
                          <a:latin typeface="Arial"/>
                          <a:ea typeface="Arial"/>
                          <a:cs typeface="Calibri"/>
                        </a:rPr>
                        <a:t>TEMPO</a:t>
                      </a:r>
                      <a:endParaRPr lang="pt-BR" sz="1100">
                        <a:solidFill>
                          <a:srgbClr val="00000A"/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230" marR="68580" marT="0" marB="0">
                    <a:lnL w="12700" cap="flat" cmpd="sng" algn="ctr">
                      <a:solidFill>
                        <a:srgbClr val="0000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557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64845" algn="l"/>
                        </a:tabLst>
                      </a:pPr>
                      <a:r>
                        <a:rPr lang="pt-BR" sz="1200" dirty="0">
                          <a:solidFill>
                            <a:srgbClr val="00000A"/>
                          </a:solidFill>
                          <a:latin typeface="Arial"/>
                          <a:ea typeface="Arial"/>
                          <a:cs typeface="Calibri"/>
                        </a:rPr>
                        <a:t>UNIPAMPA – TREVO DE BAGÉ</a:t>
                      </a:r>
                      <a:endParaRPr lang="pt-BR" sz="1100" dirty="0">
                        <a:solidFill>
                          <a:srgbClr val="00000A"/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230" marR="68580" marT="0" marB="0">
                    <a:lnL w="12700" cap="flat" cmpd="sng" algn="ctr">
                      <a:solidFill>
                        <a:srgbClr val="0000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64845" algn="l"/>
                        </a:tabLst>
                      </a:pPr>
                      <a:r>
                        <a:rPr lang="pt-BR" sz="1200">
                          <a:solidFill>
                            <a:srgbClr val="00000A"/>
                          </a:solidFill>
                          <a:latin typeface="Arial"/>
                          <a:ea typeface="Arial"/>
                          <a:cs typeface="Calibri"/>
                        </a:rPr>
                        <a:t>3,2 KM</a:t>
                      </a:r>
                      <a:endParaRPr lang="pt-BR" sz="1100">
                        <a:solidFill>
                          <a:srgbClr val="00000A"/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230" marR="68580" marT="0" marB="0">
                    <a:lnL w="12700" cap="flat" cmpd="sng" algn="ctr">
                      <a:solidFill>
                        <a:srgbClr val="0000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64845" algn="l"/>
                        </a:tabLst>
                      </a:pPr>
                      <a:r>
                        <a:rPr lang="pt-BR" sz="1200">
                          <a:solidFill>
                            <a:srgbClr val="00000A"/>
                          </a:solidFill>
                          <a:latin typeface="Arial"/>
                          <a:ea typeface="Arial"/>
                          <a:cs typeface="Calibri"/>
                        </a:rPr>
                        <a:t>6’ 29”</a:t>
                      </a:r>
                      <a:endParaRPr lang="pt-BR" sz="1100">
                        <a:solidFill>
                          <a:srgbClr val="00000A"/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230" marR="68580" marT="0" marB="0">
                    <a:lnL w="12700" cap="flat" cmpd="sng" algn="ctr">
                      <a:solidFill>
                        <a:srgbClr val="0000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78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64845" algn="l"/>
                        </a:tabLst>
                      </a:pPr>
                      <a:r>
                        <a:rPr lang="pt-BR" sz="1200">
                          <a:solidFill>
                            <a:srgbClr val="00000A"/>
                          </a:solidFill>
                          <a:latin typeface="Arial"/>
                          <a:ea typeface="Arial"/>
                          <a:cs typeface="Calibri"/>
                        </a:rPr>
                        <a:t>TREVO DE BAGÉ –TREVO DA PRF</a:t>
                      </a:r>
                      <a:endParaRPr lang="pt-BR" sz="1100">
                        <a:solidFill>
                          <a:srgbClr val="00000A"/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230" marR="68580" marT="0" marB="0">
                    <a:lnL w="12700" cap="flat" cmpd="sng" algn="ctr">
                      <a:solidFill>
                        <a:srgbClr val="0000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64845" algn="l"/>
                        </a:tabLst>
                      </a:pPr>
                      <a:r>
                        <a:rPr lang="pt-BR" sz="1200">
                          <a:solidFill>
                            <a:srgbClr val="00000A"/>
                          </a:solidFill>
                          <a:latin typeface="Arial"/>
                          <a:ea typeface="Arial"/>
                          <a:cs typeface="Calibri"/>
                        </a:rPr>
                        <a:t>9,8 KM</a:t>
                      </a:r>
                      <a:endParaRPr lang="pt-BR" sz="1100">
                        <a:solidFill>
                          <a:srgbClr val="00000A"/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230" marR="68580" marT="0" marB="0">
                    <a:lnL w="12700" cap="flat" cmpd="sng" algn="ctr">
                      <a:solidFill>
                        <a:srgbClr val="0000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64845" algn="l"/>
                        </a:tabLst>
                      </a:pPr>
                      <a:r>
                        <a:rPr lang="pt-BR" sz="1200">
                          <a:solidFill>
                            <a:srgbClr val="00000A"/>
                          </a:solidFill>
                          <a:latin typeface="Arial"/>
                          <a:ea typeface="Arial"/>
                          <a:cs typeface="Calibri"/>
                        </a:rPr>
                        <a:t>8’ 11”</a:t>
                      </a:r>
                      <a:endParaRPr lang="pt-BR" sz="1100">
                        <a:solidFill>
                          <a:srgbClr val="00000A"/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230" marR="68580" marT="0" marB="0">
                    <a:lnL w="12700" cap="flat" cmpd="sng" algn="ctr">
                      <a:solidFill>
                        <a:srgbClr val="0000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8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64845" algn="l"/>
                        </a:tabLst>
                      </a:pPr>
                      <a:r>
                        <a:rPr lang="pt-BR" sz="1200">
                          <a:solidFill>
                            <a:srgbClr val="00000A"/>
                          </a:solidFill>
                          <a:latin typeface="Arial"/>
                          <a:ea typeface="Arial"/>
                          <a:cs typeface="Calibri"/>
                        </a:rPr>
                        <a:t>TREVO DA PRF – TREVO DA HULHA</a:t>
                      </a:r>
                      <a:endParaRPr lang="pt-BR" sz="1100">
                        <a:solidFill>
                          <a:srgbClr val="00000A"/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230" marR="68580" marT="0" marB="0">
                    <a:lnL w="12700" cap="flat" cmpd="sng" algn="ctr">
                      <a:solidFill>
                        <a:srgbClr val="0000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64845" algn="l"/>
                        </a:tabLst>
                      </a:pPr>
                      <a:r>
                        <a:rPr lang="pt-BR" sz="1200">
                          <a:solidFill>
                            <a:srgbClr val="00000A"/>
                          </a:solidFill>
                          <a:latin typeface="Arial"/>
                          <a:ea typeface="Arial"/>
                          <a:cs typeface="Calibri"/>
                        </a:rPr>
                        <a:t>12,4 KM</a:t>
                      </a:r>
                      <a:endParaRPr lang="pt-BR" sz="1100">
                        <a:solidFill>
                          <a:srgbClr val="00000A"/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230" marR="68580" marT="0" marB="0">
                    <a:lnL w="12700" cap="flat" cmpd="sng" algn="ctr">
                      <a:solidFill>
                        <a:srgbClr val="0000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64845" algn="l"/>
                        </a:tabLst>
                      </a:pPr>
                      <a:r>
                        <a:rPr lang="pt-BR" sz="1200">
                          <a:solidFill>
                            <a:srgbClr val="00000A"/>
                          </a:solidFill>
                          <a:latin typeface="Arial"/>
                          <a:ea typeface="Arial"/>
                          <a:cs typeface="Calibri"/>
                        </a:rPr>
                        <a:t>11’ 40”</a:t>
                      </a:r>
                      <a:endParaRPr lang="pt-BR" sz="1100">
                        <a:solidFill>
                          <a:srgbClr val="00000A"/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230" marR="68580" marT="0" marB="0">
                    <a:lnL w="12700" cap="flat" cmpd="sng" algn="ctr">
                      <a:solidFill>
                        <a:srgbClr val="0000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47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64845" algn="l"/>
                        </a:tabLst>
                      </a:pPr>
                      <a:r>
                        <a:rPr lang="pt-BR" sz="1200">
                          <a:solidFill>
                            <a:srgbClr val="00000A"/>
                          </a:solidFill>
                          <a:latin typeface="Arial"/>
                          <a:ea typeface="Arial"/>
                          <a:cs typeface="Calibri"/>
                        </a:rPr>
                        <a:t>TREVO DA HULHA – TREVO DE CANDIOTA</a:t>
                      </a:r>
                      <a:endParaRPr lang="pt-BR" sz="1100">
                        <a:solidFill>
                          <a:srgbClr val="00000A"/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230" marR="68580" marT="0" marB="0">
                    <a:lnL w="12700" cap="flat" cmpd="sng" algn="ctr">
                      <a:solidFill>
                        <a:srgbClr val="0000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64845" algn="l"/>
                        </a:tabLst>
                      </a:pPr>
                      <a:r>
                        <a:rPr lang="pt-BR" sz="1200">
                          <a:solidFill>
                            <a:srgbClr val="00000A"/>
                          </a:solidFill>
                          <a:latin typeface="Arial"/>
                          <a:ea typeface="Arial"/>
                          <a:cs typeface="Calibri"/>
                        </a:rPr>
                        <a:t>22,3 KM</a:t>
                      </a:r>
                      <a:endParaRPr lang="pt-BR" sz="1100">
                        <a:solidFill>
                          <a:srgbClr val="00000A"/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230" marR="68580" marT="0" marB="0">
                    <a:lnL w="12700" cap="flat" cmpd="sng" algn="ctr">
                      <a:solidFill>
                        <a:srgbClr val="0000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64845" algn="l"/>
                        </a:tabLst>
                      </a:pPr>
                      <a:r>
                        <a:rPr lang="pt-BR" sz="1200">
                          <a:solidFill>
                            <a:srgbClr val="00000A"/>
                          </a:solidFill>
                          <a:latin typeface="Arial"/>
                          <a:ea typeface="Arial"/>
                          <a:cs typeface="Calibri"/>
                        </a:rPr>
                        <a:t>26’ 27”</a:t>
                      </a:r>
                      <a:endParaRPr lang="pt-BR" sz="1100">
                        <a:solidFill>
                          <a:srgbClr val="00000A"/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230" marR="68580" marT="0" marB="0">
                    <a:lnL w="12700" cap="flat" cmpd="sng" algn="ctr">
                      <a:solidFill>
                        <a:srgbClr val="0000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9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64845" algn="l"/>
                        </a:tabLst>
                      </a:pPr>
                      <a:r>
                        <a:rPr lang="pt-BR" sz="1200">
                          <a:solidFill>
                            <a:srgbClr val="00000A"/>
                          </a:solidFill>
                          <a:latin typeface="Arial"/>
                          <a:ea typeface="Arial"/>
                          <a:cs typeface="Calibri"/>
                        </a:rPr>
                        <a:t>TREVO DE CANDIOTA – ESCOLA NELI BETEMPS</a:t>
                      </a:r>
                      <a:endParaRPr lang="pt-BR" sz="1100">
                        <a:solidFill>
                          <a:srgbClr val="00000A"/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230" marR="68580" marT="0" marB="0">
                    <a:lnL w="12700" cap="flat" cmpd="sng" algn="ctr">
                      <a:solidFill>
                        <a:srgbClr val="0000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64845" algn="l"/>
                        </a:tabLst>
                      </a:pPr>
                      <a:r>
                        <a:rPr lang="pt-BR" sz="1200">
                          <a:solidFill>
                            <a:srgbClr val="00000A"/>
                          </a:solidFill>
                          <a:latin typeface="Arial"/>
                          <a:ea typeface="Arial"/>
                          <a:cs typeface="Calibri"/>
                        </a:rPr>
                        <a:t>2,8 KM</a:t>
                      </a:r>
                      <a:endParaRPr lang="pt-BR" sz="1100">
                        <a:solidFill>
                          <a:srgbClr val="00000A"/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230" marR="68580" marT="0" marB="0">
                    <a:lnL w="12700" cap="flat" cmpd="sng" algn="ctr">
                      <a:solidFill>
                        <a:srgbClr val="0000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64845" algn="l"/>
                        </a:tabLst>
                      </a:pPr>
                      <a:r>
                        <a:rPr lang="pt-BR" sz="1200" dirty="0">
                          <a:solidFill>
                            <a:srgbClr val="00000A"/>
                          </a:solidFill>
                          <a:latin typeface="Arial"/>
                          <a:ea typeface="Arial"/>
                          <a:cs typeface="Calibri"/>
                        </a:rPr>
                        <a:t>3’ 36”</a:t>
                      </a:r>
                      <a:endParaRPr lang="pt-BR" sz="1100" dirty="0">
                        <a:solidFill>
                          <a:srgbClr val="00000A"/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230" marR="68580" marT="0" marB="0">
                    <a:lnL w="12700" cap="flat" cmpd="sng" algn="ctr">
                      <a:solidFill>
                        <a:srgbClr val="0000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3" name="Imagem 2" descr="CICLO BUNGE.png"/>
          <p:cNvPicPr>
            <a:picLocks noChangeAspect="1"/>
          </p:cNvPicPr>
          <p:nvPr/>
        </p:nvPicPr>
        <p:blipFill>
          <a:blip r:embed="rId2" cstate="print"/>
          <a:srcRect l="15905" t="-350" r="29110" b="38209"/>
          <a:stretch>
            <a:fillRect/>
          </a:stretch>
        </p:blipFill>
        <p:spPr>
          <a:xfrm>
            <a:off x="971600" y="2204864"/>
            <a:ext cx="7272808" cy="4464496"/>
          </a:xfrm>
          <a:prstGeom prst="rect">
            <a:avLst/>
          </a:prstGeom>
        </p:spPr>
      </p:pic>
      <p:sp>
        <p:nvSpPr>
          <p:cNvPr id="4" name="Seta em curva para cima 3">
            <a:hlinkClick r:id="rId3" action="ppaction://hlinksldjump"/>
          </p:cNvPr>
          <p:cNvSpPr/>
          <p:nvPr/>
        </p:nvSpPr>
        <p:spPr>
          <a:xfrm rot="14272569">
            <a:off x="8309118" y="6236070"/>
            <a:ext cx="596165" cy="482434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ATIVIDADE 3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>
                <a:hlinkClick r:id="rId2" action="ppaction://hlinksldjump"/>
              </a:rPr>
              <a:t>3.3.1 Apresentação do vídeo a Medida de todas as coisas; </a:t>
            </a:r>
            <a:endParaRPr lang="pt-BR" dirty="0" smtClean="0"/>
          </a:p>
          <a:p>
            <a:r>
              <a:rPr lang="pt-BR" dirty="0" smtClean="0">
                <a:hlinkClick r:id="rId3" action="ppaction://hlinksldjump"/>
              </a:rPr>
              <a:t>3.3.2 Construção de tabela para inserir dados apontados na viagem e cálculo de velocidade;</a:t>
            </a:r>
            <a:endParaRPr lang="pt-BR" dirty="0"/>
          </a:p>
        </p:txBody>
      </p:sp>
      <p:pic>
        <p:nvPicPr>
          <p:cNvPr id="4" name="Picture 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877272"/>
            <a:ext cx="626713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5048" y="379512"/>
            <a:ext cx="7885384" cy="5713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1619672" y="6165304"/>
            <a:ext cx="63367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 smtClean="0"/>
              <a:t>https://archive.org/details/PrecisaoAMedidaDeTodasAsCoisas</a:t>
            </a:r>
            <a:endParaRPr lang="pt-BR" dirty="0"/>
          </a:p>
        </p:txBody>
      </p:sp>
      <p:sp>
        <p:nvSpPr>
          <p:cNvPr id="4" name="Seta em curva para cima 3">
            <a:hlinkClick r:id="rId3" action="ppaction://hlinksldjump"/>
          </p:cNvPr>
          <p:cNvSpPr/>
          <p:nvPr/>
        </p:nvSpPr>
        <p:spPr>
          <a:xfrm rot="14272569">
            <a:off x="8309118" y="6236070"/>
            <a:ext cx="596165" cy="482434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125.jpg" descr="C:\Users\Cliente\Desktop\mestrado\Orientação\projeto\PLANOS\fotos atividade 3\DSCN5904.JPG"/>
          <p:cNvPicPr/>
          <p:nvPr/>
        </p:nvPicPr>
        <p:blipFill>
          <a:blip r:embed="rId2" cstate="print"/>
          <a:srcRect l="13231" t="15535" r="27346" b="12001"/>
          <a:stretch>
            <a:fillRect/>
          </a:stretch>
        </p:blipFill>
        <p:spPr bwMode="auto">
          <a:xfrm>
            <a:off x="1895475" y="1300162"/>
            <a:ext cx="5353050" cy="4257675"/>
          </a:xfrm>
          <a:prstGeom prst="rect">
            <a:avLst/>
          </a:prstGeom>
        </p:spPr>
      </p:pic>
      <p:sp>
        <p:nvSpPr>
          <p:cNvPr id="4" name="Seta em curva para cima 3">
            <a:hlinkClick r:id="rId3" action="ppaction://hlinksldjump"/>
          </p:cNvPr>
          <p:cNvSpPr/>
          <p:nvPr/>
        </p:nvSpPr>
        <p:spPr>
          <a:xfrm rot="14272569">
            <a:off x="8309118" y="6236070"/>
            <a:ext cx="596165" cy="482434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ATIVIDADE 4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>
                <a:hlinkClick r:id="" action="ppaction://hlinkshowjump?jump=nextslide"/>
              </a:rPr>
              <a:t>3.4.1 Experimento da rampa para cálculo de velocidade; </a:t>
            </a:r>
            <a:endParaRPr lang="pt-BR" dirty="0" smtClean="0"/>
          </a:p>
          <a:p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126.png"/>
          <p:cNvPicPr/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871980" y="2267585"/>
            <a:ext cx="5400040" cy="232283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267744" y="1196752"/>
            <a:ext cx="47525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TABELA PARA APONTAMENTO DO EXPERIMENTO</a:t>
            </a:r>
            <a:endParaRPr lang="pt-BR" dirty="0"/>
          </a:p>
        </p:txBody>
      </p:sp>
      <p:sp>
        <p:nvSpPr>
          <p:cNvPr id="4" name="Seta para baixo 3">
            <a:hlinkClick r:id="" action="ppaction://hlinkshowjump?jump=nextslide"/>
          </p:cNvPr>
          <p:cNvSpPr/>
          <p:nvPr/>
        </p:nvSpPr>
        <p:spPr>
          <a:xfrm>
            <a:off x="4139952" y="5157192"/>
            <a:ext cx="936104" cy="122413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127.png"/>
          <p:cNvPicPr/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871662" y="2390775"/>
            <a:ext cx="5400675" cy="207645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907704" y="1196752"/>
            <a:ext cx="5112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ALUNOS CONSTRUINDO A TABELA NO COMPUTADOR</a:t>
            </a:r>
            <a:endParaRPr lang="pt-BR" dirty="0"/>
          </a:p>
        </p:txBody>
      </p:sp>
      <p:sp>
        <p:nvSpPr>
          <p:cNvPr id="4" name="Seta para baixo 3">
            <a:hlinkClick r:id="" action="ppaction://hlinkshowjump?jump=nextslide"/>
          </p:cNvPr>
          <p:cNvSpPr/>
          <p:nvPr/>
        </p:nvSpPr>
        <p:spPr>
          <a:xfrm>
            <a:off x="4139952" y="5157192"/>
            <a:ext cx="936104" cy="122413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16631"/>
            <a:ext cx="4032448" cy="6624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 Explicativo 1 2"/>
          <p:cNvSpPr/>
          <p:nvPr/>
        </p:nvSpPr>
        <p:spPr>
          <a:xfrm>
            <a:off x="6948264" y="2060848"/>
            <a:ext cx="1656184" cy="1296144"/>
          </a:xfrm>
          <a:prstGeom prst="borderCallout1">
            <a:avLst>
              <a:gd name="adj1" fmla="val 31878"/>
              <a:gd name="adj2" fmla="val -3974"/>
              <a:gd name="adj3" fmla="val -103519"/>
              <a:gd name="adj4" fmla="val -61580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sz="1400" dirty="0" smtClean="0"/>
              <a:t>Código de programação no </a:t>
            </a:r>
            <a:r>
              <a:rPr lang="pt-BR" sz="1400" dirty="0" err="1" smtClean="0"/>
              <a:t>Arduino</a:t>
            </a:r>
            <a:r>
              <a:rPr lang="pt-BR" sz="1400" dirty="0" smtClean="0"/>
              <a:t> para o experimento da Rampa</a:t>
            </a:r>
            <a:endParaRPr lang="pt-BR" sz="1400" dirty="0"/>
          </a:p>
        </p:txBody>
      </p:sp>
      <p:sp>
        <p:nvSpPr>
          <p:cNvPr id="4" name="Seta para baixo 3">
            <a:hlinkClick r:id="" action="ppaction://hlinkshowjump?jump=nextslide"/>
          </p:cNvPr>
          <p:cNvSpPr/>
          <p:nvPr/>
        </p:nvSpPr>
        <p:spPr>
          <a:xfrm>
            <a:off x="6732240" y="5157192"/>
            <a:ext cx="936104" cy="122413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716981765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128.png"/>
          <p:cNvPicPr/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876425" y="1071562"/>
            <a:ext cx="5391150" cy="471487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203848" y="548680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EXPERIMENTO DA RAMPA</a:t>
            </a:r>
            <a:endParaRPr lang="pt-BR" dirty="0"/>
          </a:p>
        </p:txBody>
      </p:sp>
      <p:sp>
        <p:nvSpPr>
          <p:cNvPr id="4" name="Seta para baixo 3">
            <a:hlinkClick r:id="" action="ppaction://hlinkshowjump?jump=nextslide"/>
          </p:cNvPr>
          <p:cNvSpPr/>
          <p:nvPr/>
        </p:nvSpPr>
        <p:spPr>
          <a:xfrm>
            <a:off x="4139952" y="5805264"/>
            <a:ext cx="936104" cy="90872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64.png"/>
          <p:cNvPicPr/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698625" y="2137727"/>
            <a:ext cx="5746750" cy="258254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699792" y="1556792"/>
            <a:ext cx="4176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TABELAS CONSTRUIDAS PELOS ALUNOS</a:t>
            </a:r>
            <a:endParaRPr lang="pt-BR" dirty="0"/>
          </a:p>
        </p:txBody>
      </p:sp>
      <p:pic>
        <p:nvPicPr>
          <p:cNvPr id="4" name="Picture 3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5877272"/>
            <a:ext cx="626713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ATIVIDADE 5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251520" y="1600200"/>
            <a:ext cx="8712968" cy="4525963"/>
          </a:xfrm>
        </p:spPr>
        <p:txBody>
          <a:bodyPr/>
          <a:lstStyle/>
          <a:p>
            <a:r>
              <a:rPr lang="pt-BR" dirty="0" smtClean="0">
                <a:hlinkClick r:id="" action="ppaction://hlinkshowjump?jump=nextslide"/>
              </a:rPr>
              <a:t>3.11 Experimento para controle do resfriamento;</a:t>
            </a:r>
            <a:r>
              <a:rPr lang="pt-BR" dirty="0" smtClean="0"/>
              <a:t> </a:t>
            </a:r>
          </a:p>
          <a:p>
            <a:endParaRPr lang="pt-BR" dirty="0"/>
          </a:p>
        </p:txBody>
      </p:sp>
      <p:pic>
        <p:nvPicPr>
          <p:cNvPr id="4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5877272"/>
            <a:ext cx="626713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66.png"/>
          <p:cNvPicPr/>
          <p:nvPr/>
        </p:nvPicPr>
        <p:blipFill>
          <a:blip r:embed="rId2" cstate="print"/>
          <a:stretch>
            <a:fillRect/>
          </a:stretch>
        </p:blipFill>
        <p:spPr bwMode="auto">
          <a:xfrm>
            <a:off x="2051685" y="943292"/>
            <a:ext cx="5040630" cy="4971415"/>
          </a:xfrm>
          <a:prstGeom prst="rect">
            <a:avLst/>
          </a:prstGeom>
        </p:spPr>
      </p:pic>
      <p:sp>
        <p:nvSpPr>
          <p:cNvPr id="3" name="Seta para baixo 2">
            <a:hlinkClick r:id="" action="ppaction://hlinkshowjump?jump=nextslide"/>
          </p:cNvPr>
          <p:cNvSpPr/>
          <p:nvPr/>
        </p:nvSpPr>
        <p:spPr>
          <a:xfrm>
            <a:off x="7308304" y="5301208"/>
            <a:ext cx="936104" cy="122413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2218" y="2405476"/>
            <a:ext cx="5872070" cy="1675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2051720" y="1628800"/>
            <a:ext cx="4608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CÓDIGO DE PROGRAMAÇÃO COM O S4A</a:t>
            </a:r>
            <a:endParaRPr lang="pt-BR" dirty="0"/>
          </a:p>
        </p:txBody>
      </p:sp>
      <p:sp>
        <p:nvSpPr>
          <p:cNvPr id="4" name="Seta para baixo 3">
            <a:hlinkClick r:id="" action="ppaction://hlinkshowjump?jump=nextslide"/>
          </p:cNvPr>
          <p:cNvSpPr/>
          <p:nvPr/>
        </p:nvSpPr>
        <p:spPr>
          <a:xfrm>
            <a:off x="4139952" y="5157192"/>
            <a:ext cx="936104" cy="122413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3880661311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65.png"/>
          <p:cNvPicPr/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871662" y="1790700"/>
            <a:ext cx="5400675" cy="32766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195736" y="1340768"/>
            <a:ext cx="4608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VERIFICAÇÃO E CONTROLE DO RESFRIAMENTO</a:t>
            </a:r>
            <a:endParaRPr lang="pt-BR" dirty="0"/>
          </a:p>
        </p:txBody>
      </p:sp>
      <p:pic>
        <p:nvPicPr>
          <p:cNvPr id="4" name="Picture 3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5877272"/>
            <a:ext cx="626713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ATIVIDADE 6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>
                <a:hlinkClick r:id="" action="ppaction://hlinkshowjump?jump=nextslide"/>
              </a:rPr>
              <a:t>3.6.1Visita dos aluno a uma termoelétrica para observar situações reais de resfriamento;</a:t>
            </a:r>
            <a:r>
              <a:rPr lang="pt-BR" dirty="0" smtClean="0"/>
              <a:t> </a:t>
            </a:r>
          </a:p>
          <a:p>
            <a:endParaRPr lang="pt-BR" dirty="0"/>
          </a:p>
        </p:txBody>
      </p:sp>
      <p:pic>
        <p:nvPicPr>
          <p:cNvPr id="4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5877272"/>
            <a:ext cx="626713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68.png"/>
          <p:cNvPicPr/>
          <p:nvPr/>
        </p:nvPicPr>
        <p:blipFill>
          <a:blip r:embed="rId2" cstate="print"/>
          <a:srcRect t="9024" b="3269"/>
          <a:stretch>
            <a:fillRect/>
          </a:stretch>
        </p:blipFill>
        <p:spPr bwMode="auto">
          <a:xfrm>
            <a:off x="1752600" y="2409825"/>
            <a:ext cx="5638800" cy="2038350"/>
          </a:xfrm>
          <a:prstGeom prst="rect">
            <a:avLst/>
          </a:prstGeom>
        </p:spPr>
      </p:pic>
      <p:pic>
        <p:nvPicPr>
          <p:cNvPr id="3" name="Picture 3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5877272"/>
            <a:ext cx="626713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 Explicativo 3 3"/>
          <p:cNvSpPr/>
          <p:nvPr/>
        </p:nvSpPr>
        <p:spPr>
          <a:xfrm>
            <a:off x="1547664" y="4221088"/>
            <a:ext cx="2160240" cy="1800200"/>
          </a:xfrm>
          <a:prstGeom prst="borderCallout3">
            <a:avLst>
              <a:gd name="adj1" fmla="val 48826"/>
              <a:gd name="adj2" fmla="val -2763"/>
              <a:gd name="adj3" fmla="val 49494"/>
              <a:gd name="adj4" fmla="val -49527"/>
              <a:gd name="adj5" fmla="val -43026"/>
              <a:gd name="adj6" fmla="val -51198"/>
              <a:gd name="adj7" fmla="val -48778"/>
              <a:gd name="adj8" fmla="val 10604"/>
            </a:avLst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dirty="0" smtClean="0"/>
              <a:t>VERIFICAÇÃO DE SISTEMAS DE RESFRIAMENTO </a:t>
            </a:r>
            <a:endParaRPr lang="pt-BR" dirty="0"/>
          </a:p>
        </p:txBody>
      </p:sp>
      <p:pic>
        <p:nvPicPr>
          <p:cNvPr id="5" name="Imagem 4" descr="DSCN5981.JPG"/>
          <p:cNvPicPr>
            <a:picLocks noChangeAspect="1"/>
          </p:cNvPicPr>
          <p:nvPr/>
        </p:nvPicPr>
        <p:blipFill>
          <a:blip r:embed="rId5" cstate="print"/>
          <a:srcRect b="14764"/>
          <a:stretch>
            <a:fillRect/>
          </a:stretch>
        </p:blipFill>
        <p:spPr>
          <a:xfrm>
            <a:off x="4644008" y="4509120"/>
            <a:ext cx="3041315" cy="1944216"/>
          </a:xfrm>
          <a:prstGeom prst="rect">
            <a:avLst/>
          </a:prstGeom>
        </p:spPr>
      </p:pic>
      <p:pic>
        <p:nvPicPr>
          <p:cNvPr id="6" name="Imagem 5" descr="DSCN6016.JPG"/>
          <p:cNvPicPr>
            <a:picLocks noChangeAspect="1"/>
          </p:cNvPicPr>
          <p:nvPr/>
        </p:nvPicPr>
        <p:blipFill>
          <a:blip r:embed="rId6" cstate="print"/>
          <a:srcRect b="12195"/>
          <a:stretch>
            <a:fillRect/>
          </a:stretch>
        </p:blipFill>
        <p:spPr>
          <a:xfrm>
            <a:off x="1259632" y="332656"/>
            <a:ext cx="2952328" cy="1944216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ATIVIDADE 7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>
                <a:hlinkClick r:id="" action="ppaction://hlinkshowjump?jump=nextslide"/>
              </a:rPr>
              <a:t>3.7.1 Avaliação da UEPS pelos alunos; </a:t>
            </a:r>
            <a:endParaRPr lang="pt-BR" dirty="0" smtClean="0"/>
          </a:p>
          <a:p>
            <a:endParaRPr lang="pt-BR" dirty="0"/>
          </a:p>
        </p:txBody>
      </p:sp>
      <p:pic>
        <p:nvPicPr>
          <p:cNvPr id="4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5877272"/>
            <a:ext cx="626713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/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835696" y="3717032"/>
            <a:ext cx="5544616" cy="2232248"/>
          </a:xfrm>
          <a:prstGeom prst="rect">
            <a:avLst/>
          </a:prstGeom>
        </p:spPr>
      </p:pic>
      <p:pic>
        <p:nvPicPr>
          <p:cNvPr id="3" name="Picture 3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5877272"/>
            <a:ext cx="626713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Figura7"/>
          <p:cNvPicPr/>
          <p:nvPr/>
        </p:nvPicPr>
        <p:blipFill>
          <a:blip r:embed="rId5" cstate="print"/>
          <a:srcRect l="9736" t="13582" b="18626"/>
          <a:stretch>
            <a:fillRect/>
          </a:stretch>
        </p:blipFill>
        <p:spPr bwMode="auto">
          <a:xfrm>
            <a:off x="2267744" y="1"/>
            <a:ext cx="4756671" cy="3645023"/>
          </a:xfrm>
          <a:prstGeom prst="rect">
            <a:avLst/>
          </a:prstGeom>
        </p:spPr>
      </p:pic>
      <p:sp>
        <p:nvSpPr>
          <p:cNvPr id="5" name="Texto Explicativo 3 4"/>
          <p:cNvSpPr/>
          <p:nvPr/>
        </p:nvSpPr>
        <p:spPr>
          <a:xfrm>
            <a:off x="7524328" y="1628800"/>
            <a:ext cx="1440160" cy="1368152"/>
          </a:xfrm>
          <a:prstGeom prst="borderCallout3">
            <a:avLst>
              <a:gd name="adj1" fmla="val -2795"/>
              <a:gd name="adj2" fmla="val 49127"/>
              <a:gd name="adj3" fmla="val -106878"/>
              <a:gd name="adj4" fmla="val 48312"/>
              <a:gd name="adj5" fmla="val -105780"/>
              <a:gd name="adj6" fmla="val -6642"/>
              <a:gd name="adj7" fmla="val -105695"/>
              <a:gd name="adj8" fmla="val -36460"/>
            </a:avLst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sz="1200" dirty="0" smtClean="0"/>
              <a:t>GRUPO NO FACEBOOK ONDE OS ALUNOS AVALIAM E ADICIONAM FOTOS E COMENTÁRIOS</a:t>
            </a:r>
            <a:endParaRPr lang="pt-BR" sz="1200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22170</TotalTime>
  <Words>2530</Words>
  <Application>Microsoft Office PowerPoint</Application>
  <PresentationFormat>Apresentação na tela (4:3)</PresentationFormat>
  <Paragraphs>307</Paragraphs>
  <Slides>69</Slides>
  <Notes>0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Servidores OLE incorporados</vt:lpstr>
      </vt:variant>
      <vt:variant>
        <vt:i4>1</vt:i4>
      </vt:variant>
      <vt:variant>
        <vt:lpstr>Títulos de slides</vt:lpstr>
      </vt:variant>
      <vt:variant>
        <vt:i4>69</vt:i4>
      </vt:variant>
    </vt:vector>
  </HeadingPairs>
  <TitlesOfParts>
    <vt:vector size="71" baseType="lpstr">
      <vt:lpstr>Tema do Office</vt:lpstr>
      <vt:lpstr>Documento</vt:lpstr>
      <vt:lpstr>MESTRADO PROFISSIONAL EM ENSINO DE CIÊNCIAS  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Blocos Lógicos</vt:lpstr>
      <vt:lpstr>Blocos Lógicos</vt:lpstr>
      <vt:lpstr>Conjuntos</vt:lpstr>
      <vt:lpstr>NOÇÕES DE LÓGICA UTILIZANDO OS BLOCOS LÓGICOS</vt:lpstr>
      <vt:lpstr>Seleção</vt:lpstr>
      <vt:lpstr>Seleção</vt:lpstr>
      <vt:lpstr>Seleção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ATIVIDADE 1</vt:lpstr>
      <vt:lpstr>Slide 44</vt:lpstr>
      <vt:lpstr>Slide 45</vt:lpstr>
      <vt:lpstr>Slide 46</vt:lpstr>
      <vt:lpstr>Slide 47</vt:lpstr>
      <vt:lpstr>Slide 48</vt:lpstr>
      <vt:lpstr>Slide 49</vt:lpstr>
      <vt:lpstr>ATIVIDADE 2</vt:lpstr>
      <vt:lpstr>Slide 51</vt:lpstr>
      <vt:lpstr>Slide 52</vt:lpstr>
      <vt:lpstr>ATIVIDADE 3</vt:lpstr>
      <vt:lpstr>Slide 54</vt:lpstr>
      <vt:lpstr>Slide 55</vt:lpstr>
      <vt:lpstr>ATIVIDADE 4</vt:lpstr>
      <vt:lpstr>Slide 57</vt:lpstr>
      <vt:lpstr>Slide 58</vt:lpstr>
      <vt:lpstr>Slide 59</vt:lpstr>
      <vt:lpstr>Slide 60</vt:lpstr>
      <vt:lpstr>Slide 61</vt:lpstr>
      <vt:lpstr>ATIVIDADE 5</vt:lpstr>
      <vt:lpstr>Slide 63</vt:lpstr>
      <vt:lpstr>Slide 64</vt:lpstr>
      <vt:lpstr>Slide 65</vt:lpstr>
      <vt:lpstr>ATIVIDADE 6</vt:lpstr>
      <vt:lpstr>Slide 67</vt:lpstr>
      <vt:lpstr>ATIVIDADE 7</vt:lpstr>
      <vt:lpstr>Slide 69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Cliente</dc:creator>
  <cp:lastModifiedBy>Cliente</cp:lastModifiedBy>
  <cp:revision>38</cp:revision>
  <dcterms:created xsi:type="dcterms:W3CDTF">2018-09-17T02:47:21Z</dcterms:created>
  <dcterms:modified xsi:type="dcterms:W3CDTF">2019-05-11T22:52:27Z</dcterms:modified>
</cp:coreProperties>
</file>