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3.bin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7" roundtripDataSignature="AMtx7mh4iKuaH1ylM2H+/ucRTf9A+Mye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50B3A80-C3F5-4A5C-9765-C5C70CE5CCFF}">
  <a:tblStyle styleId="{750B3A80-C3F5-4A5C-9765-C5C70CE5CCFF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A15F874F-016A-4BB3-8BD1-B898BE99E22A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22.png"/><Relationship Id="rId3" Type="http://schemas.openxmlformats.org/officeDocument/2006/relationships/image" Target="../media/image26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9" name="Google Shape;34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8" name="Google Shape;37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6" name="Google Shape;396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7" name="Google Shape;407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6" name="Google Shape;416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6" name="Google Shape;426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2" name="Google Shape;432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Title-R1d.png" id="17" name="Google Shape;1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5"/>
          <p:cNvSpPr txBox="1"/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5"/>
          <p:cNvSpPr txBox="1"/>
          <p:nvPr>
            <p:ph idx="1" type="subTitle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9" name="Google Shape;7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4"/>
          <p:cNvSpPr txBox="1"/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4"/>
          <p:cNvSpPr/>
          <p:nvPr>
            <p:ph idx="2" type="pic"/>
          </p:nvPr>
        </p:nvSpPr>
        <p:spPr>
          <a:xfrm>
            <a:off x="7424803" y="609601"/>
            <a:ext cx="3255358" cy="518160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2" name="Google Shape;82;p44"/>
          <p:cNvSpPr txBox="1"/>
          <p:nvPr>
            <p:ph idx="1" type="body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4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Panorâmica com Legenda">
  <p:cSld name="Foto Panorâmica com Legenda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87" name="Google Shape;87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45"/>
          <p:cNvSpPr txBox="1"/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5"/>
          <p:cNvSpPr/>
          <p:nvPr>
            <p:ph idx="2" type="pic"/>
          </p:nvPr>
        </p:nvSpPr>
        <p:spPr>
          <a:xfrm>
            <a:off x="1184744" y="698261"/>
            <a:ext cx="9822532" cy="3214136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0" name="Google Shape;90;p45"/>
          <p:cNvSpPr txBox="1"/>
          <p:nvPr>
            <p:ph idx="1" type="body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1" name="Google Shape;91;p4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Legenda">
  <p:cSld name="Título e Legenda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95" name="Google Shape;95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6"/>
          <p:cNvSpPr txBox="1"/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6"/>
          <p:cNvSpPr txBox="1"/>
          <p:nvPr>
            <p:ph idx="1" type="body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8" name="Google Shape;98;p4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 com Legenda">
  <p:cSld name="Citação com Legenda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02" name="Google Shape;10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7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7"/>
          <p:cNvSpPr txBox="1"/>
          <p:nvPr>
            <p:ph idx="1" type="body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5" name="Google Shape;105;p47"/>
          <p:cNvSpPr txBox="1"/>
          <p:nvPr>
            <p:ph idx="2" type="body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6" name="Google Shape;106;p4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9" name="Google Shape;109;p47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i="0" lang="pt-BR" sz="8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7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i="0" lang="pt-BR" sz="8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tão de Nome">
  <p:cSld name="Cartão de Nom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12" name="Google Shape;11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8"/>
          <p:cNvSpPr txBox="1"/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8"/>
          <p:cNvSpPr txBox="1"/>
          <p:nvPr>
            <p:ph idx="1" type="body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5" name="Google Shape;115;p4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nas">
  <p:cSld name="3 Coluna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19" name="Google Shape;11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9"/>
          <p:cNvSpPr txBox="1"/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9"/>
          <p:cNvSpPr txBox="1"/>
          <p:nvPr>
            <p:ph idx="1" type="body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49"/>
          <p:cNvSpPr txBox="1"/>
          <p:nvPr>
            <p:ph idx="2" type="body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3" name="Google Shape;123;p49"/>
          <p:cNvSpPr txBox="1"/>
          <p:nvPr>
            <p:ph idx="3" type="body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49"/>
          <p:cNvSpPr txBox="1"/>
          <p:nvPr>
            <p:ph idx="4" type="body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5" name="Google Shape;125;p49"/>
          <p:cNvSpPr txBox="1"/>
          <p:nvPr>
            <p:ph idx="5" type="body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49"/>
          <p:cNvSpPr txBox="1"/>
          <p:nvPr>
            <p:ph idx="6" type="body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7" name="Google Shape;127;p4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nas de Imagem">
  <p:cSld name="3 Colunas de Imagem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31" name="Google Shape;131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0"/>
          <p:cNvSpPr txBox="1"/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50"/>
          <p:cNvSpPr txBox="1"/>
          <p:nvPr>
            <p:ph idx="1" type="body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4" name="Google Shape;134;p50"/>
          <p:cNvSpPr/>
          <p:nvPr>
            <p:ph idx="2" type="pic"/>
          </p:nvPr>
        </p:nvSpPr>
        <p:spPr>
          <a:xfrm>
            <a:off x="913774" y="2367093"/>
            <a:ext cx="3296409" cy="15240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5" name="Google Shape;135;p50"/>
          <p:cNvSpPr txBox="1"/>
          <p:nvPr>
            <p:ph idx="3" type="body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6" name="Google Shape;136;p50"/>
          <p:cNvSpPr txBox="1"/>
          <p:nvPr>
            <p:ph idx="4" type="body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7" name="Google Shape;137;p50"/>
          <p:cNvSpPr/>
          <p:nvPr>
            <p:ph idx="5" type="pic"/>
          </p:nvPr>
        </p:nvSpPr>
        <p:spPr>
          <a:xfrm>
            <a:off x="4441348" y="2367093"/>
            <a:ext cx="3303352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8" name="Google Shape;138;p50"/>
          <p:cNvSpPr txBox="1"/>
          <p:nvPr>
            <p:ph idx="6" type="body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9" name="Google Shape;139;p50"/>
          <p:cNvSpPr txBox="1"/>
          <p:nvPr>
            <p:ph idx="7" type="body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40" name="Google Shape;140;p50"/>
          <p:cNvSpPr/>
          <p:nvPr>
            <p:ph idx="8" type="pic"/>
          </p:nvPr>
        </p:nvSpPr>
        <p:spPr>
          <a:xfrm>
            <a:off x="7973298" y="2367093"/>
            <a:ext cx="3304928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41" name="Google Shape;141;p50"/>
          <p:cNvSpPr txBox="1"/>
          <p:nvPr>
            <p:ph idx="9" type="body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42" name="Google Shape;142;p5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5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46" name="Google Shape;146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1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51"/>
          <p:cNvSpPr txBox="1"/>
          <p:nvPr>
            <p:ph idx="1" type="body"/>
          </p:nvPr>
        </p:nvSpPr>
        <p:spPr>
          <a:xfrm rot="5400000">
            <a:off x="4383948" y="-1103079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5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5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53" name="Google Shape;153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2"/>
          <p:cNvSpPr txBox="1"/>
          <p:nvPr>
            <p:ph type="title"/>
          </p:nvPr>
        </p:nvSpPr>
        <p:spPr>
          <a:xfrm rot="5400000">
            <a:off x="7410763" y="1923737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52"/>
          <p:cNvSpPr txBox="1"/>
          <p:nvPr>
            <p:ph idx="1" type="body"/>
          </p:nvPr>
        </p:nvSpPr>
        <p:spPr>
          <a:xfrm rot="5400000">
            <a:off x="2152338" y="-628961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5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5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5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4" name="Google Shape;24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6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0" name="Google Shape;30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7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7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7" name="Google Shape;37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9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39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2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39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wentieth Century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wentieth Century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wentieth Century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wentieth Century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wentieth Century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wentieth Century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wentieth Century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wentieth Century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wentieth Century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46" name="Google Shape;46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40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0"/>
          <p:cNvSpPr txBox="1"/>
          <p:nvPr>
            <p:ph idx="1" type="body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40"/>
          <p:cNvSpPr txBox="1"/>
          <p:nvPr>
            <p:ph idx="2" type="body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4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54" name="Google Shape;5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41"/>
          <p:cNvSpPr txBox="1"/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1"/>
          <p:cNvSpPr txBox="1"/>
          <p:nvPr>
            <p:ph idx="1" type="body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4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61" name="Google Shape;61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42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2"/>
          <p:cNvSpPr txBox="1"/>
          <p:nvPr>
            <p:ph idx="1" type="body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42"/>
          <p:cNvSpPr txBox="1"/>
          <p:nvPr>
            <p:ph idx="2" type="body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42"/>
          <p:cNvSpPr txBox="1"/>
          <p:nvPr>
            <p:ph idx="3" type="body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42"/>
          <p:cNvSpPr txBox="1"/>
          <p:nvPr>
            <p:ph idx="4" type="body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4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1" name="Google Shape;71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43"/>
          <p:cNvSpPr txBox="1"/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3"/>
          <p:cNvSpPr txBox="1"/>
          <p:nvPr>
            <p:ph idx="1" type="body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43"/>
          <p:cNvSpPr txBox="1"/>
          <p:nvPr>
            <p:ph idx="2" type="body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4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0" name="Google Shape;10;p3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4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4"/>
          <p:cNvSpPr txBox="1"/>
          <p:nvPr>
            <p:ph idx="1" type="body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" name="Google Shape;13;p3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4" name="Google Shape;14;p3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5" name="Google Shape;15;p3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8.jp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rive.google.com/file/d/13dtblFuuPlYX13RIea9qz_JdIfpygIfo/view?usp=sharing" TargetMode="External"/><Relationship Id="rId4" Type="http://schemas.openxmlformats.org/officeDocument/2006/relationships/hyperlink" Target="https://drive.google.com/file/d/1pdBAWz34NyQIx6945UK7iJjppy-1CN4q/view?usp=sharing" TargetMode="External"/><Relationship Id="rId5" Type="http://schemas.openxmlformats.org/officeDocument/2006/relationships/image" Target="../media/image16.jpg"/><Relationship Id="rId6" Type="http://schemas.openxmlformats.org/officeDocument/2006/relationships/image" Target="../media/image9.png"/><Relationship Id="rId7" Type="http://schemas.openxmlformats.org/officeDocument/2006/relationships/hyperlink" Target="http://www.if.ufrgs.br/CREF/LEILA/TEMP.HTM.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rive.google.com/file/d/1J9Fc4hBjDxXzLIQqi7CYvTAXjG5Dplv0/view?usp=sharing" TargetMode="External"/><Relationship Id="rId4" Type="http://schemas.openxmlformats.org/officeDocument/2006/relationships/hyperlink" Target="https://drive.google.com/file/d/1GY3pw0Ok0Tg9dVw3DnGziAjUArtwHxi/view?usp=sharing" TargetMode="External"/><Relationship Id="rId5" Type="http://schemas.openxmlformats.org/officeDocument/2006/relationships/image" Target="../media/image19.jpg"/><Relationship Id="rId6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rive.google.com/file/d/1mlDCBvwPOnsbeMU-nXXFOkjT-3E3wUKX/view?usp=sharing" TargetMode="External"/><Relationship Id="rId4" Type="http://schemas.openxmlformats.org/officeDocument/2006/relationships/hyperlink" Target="https://drive.google.com/file/d/1mlDCBvwPOnsbeMU-nXXFOkjT-3E3wUKX/view?usp=sharing" TargetMode="External"/><Relationship Id="rId5" Type="http://schemas.openxmlformats.org/officeDocument/2006/relationships/hyperlink" Target="https://drive.google.com/file/d/1mlDCBvwPOnsbeMU-nXXFOkjT-3E3wUKX/view?usp=sharing" TargetMode="External"/><Relationship Id="rId6" Type="http://schemas.openxmlformats.org/officeDocument/2006/relationships/hyperlink" Target="https://drive.google.com/file/d/1mlDCBvwPOnsbeMU-nXXFOkjT-3E3wUKX/view?usp=sharing" TargetMode="External"/><Relationship Id="rId7" Type="http://schemas.openxmlformats.org/officeDocument/2006/relationships/image" Target="../media/image13.jpg"/><Relationship Id="rId8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arduino.cc/en/guide/introduction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oleObject" Target="../embeddings/oleObject3.bin"/><Relationship Id="rId10" Type="http://schemas.openxmlformats.org/officeDocument/2006/relationships/image" Target="../media/image22.png"/><Relationship Id="rId13" Type="http://schemas.openxmlformats.org/officeDocument/2006/relationships/image" Target="../media/image26.png"/><Relationship Id="rId1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21.png"/><Relationship Id="rId9" Type="http://schemas.openxmlformats.org/officeDocument/2006/relationships/oleObject" Target="../embeddings/oleObject2.bin"/><Relationship Id="rId15" Type="http://schemas.openxmlformats.org/officeDocument/2006/relationships/image" Target="../media/image33.png"/><Relationship Id="rId14" Type="http://schemas.openxmlformats.org/officeDocument/2006/relationships/image" Target="../media/image25.pn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1.bin"/><Relationship Id="rId7" Type="http://schemas.openxmlformats.org/officeDocument/2006/relationships/image" Target="../media/image29.png"/><Relationship Id="rId8" Type="http://schemas.openxmlformats.org/officeDocument/2006/relationships/oleObject" Target="../embeddings/oleObject2.bin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23.png"/><Relationship Id="rId6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Relationship Id="rId4" Type="http://schemas.openxmlformats.org/officeDocument/2006/relationships/image" Target="../media/image40.jpg"/><Relationship Id="rId5" Type="http://schemas.openxmlformats.org/officeDocument/2006/relationships/image" Target="../media/image3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hyperlink" Target="https://drive.google.com/file/d/1uORtOmVBAVqmNl-zbKNZZcA9uZX7Qqxo/view?usp=sharing" TargetMode="External"/><Relationship Id="rId10" Type="http://schemas.openxmlformats.org/officeDocument/2006/relationships/image" Target="../media/image39.jpg"/><Relationship Id="rId1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drive.google.com/file/d/1uA1z3ZnFstdlQHayiSsFlXTECDoJEFgD/view?usp=sharing" TargetMode="External"/><Relationship Id="rId4" Type="http://schemas.openxmlformats.org/officeDocument/2006/relationships/hyperlink" Target="https://drive.google.com/file/d/11X4dfYJhKqQt_TXuaBvvcaYn8RAWatqx/view?usp=sharing" TargetMode="External"/><Relationship Id="rId9" Type="http://schemas.openxmlformats.org/officeDocument/2006/relationships/hyperlink" Target="https://drive.google.com/file/d/1u_XwWfmNLPRXwLZ0nRK9UGDvcdozLQML/view?usp=sharing" TargetMode="External"/><Relationship Id="rId5" Type="http://schemas.openxmlformats.org/officeDocument/2006/relationships/hyperlink" Target="https://drive.google.com/file/d/1XIkIZ166et_NQ9YzY0py7KOCErXdmz5S/view?usp=sharing" TargetMode="External"/><Relationship Id="rId6" Type="http://schemas.openxmlformats.org/officeDocument/2006/relationships/image" Target="../media/image36.jpg"/><Relationship Id="rId7" Type="http://schemas.openxmlformats.org/officeDocument/2006/relationships/image" Target="../media/image38.jpg"/><Relationship Id="rId8" Type="http://schemas.openxmlformats.org/officeDocument/2006/relationships/image" Target="../media/image4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jpg"/><Relationship Id="rId4" Type="http://schemas.openxmlformats.org/officeDocument/2006/relationships/image" Target="../media/image3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usinainfo.com.br/index.php?controller=attachment&amp;id_attachment=209" TargetMode="External"/><Relationship Id="rId4" Type="http://schemas.openxmlformats.org/officeDocument/2006/relationships/slide" Target="/ppt/slides/slide8.xml"/><Relationship Id="rId9" Type="http://schemas.openxmlformats.org/officeDocument/2006/relationships/hyperlink" Target="https://produto.mercadolivre.com.br/MLB-1002299789-sensor-de-temperatura-lm35-lm35dz-lm-35-lm-35dz-arduino-pic-_JM?quantity=1" TargetMode="External"/><Relationship Id="rId5" Type="http://schemas.openxmlformats.org/officeDocument/2006/relationships/image" Target="../media/image46.png"/><Relationship Id="rId6" Type="http://schemas.openxmlformats.org/officeDocument/2006/relationships/image" Target="../media/image44.jpg"/><Relationship Id="rId7" Type="http://schemas.openxmlformats.org/officeDocument/2006/relationships/image" Target="../media/image31.png"/><Relationship Id="rId8" Type="http://schemas.openxmlformats.org/officeDocument/2006/relationships/hyperlink" Target="https://www.wilsonvieira.net.br/2013/08/charge-de-hoje-temperatura.html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jpg"/><Relationship Id="rId4" Type="http://schemas.openxmlformats.org/officeDocument/2006/relationships/slide" Target="/ppt/slides/slide8.xml"/><Relationship Id="rId5" Type="http://schemas.openxmlformats.org/officeDocument/2006/relationships/image" Target="../media/image4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slide" Target="/ppt/slides/slide8.xml"/><Relationship Id="rId4" Type="http://schemas.openxmlformats.org/officeDocument/2006/relationships/image" Target="../media/image46.png"/><Relationship Id="rId5" Type="http://schemas.openxmlformats.org/officeDocument/2006/relationships/image" Target="../media/image43.jpg"/><Relationship Id="rId6" Type="http://schemas.openxmlformats.org/officeDocument/2006/relationships/hyperlink" Target="http://www.ipiadas.com.br/imagens/charges/nesse-calor-o-jeito-e-dormir-assim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slide" Target="/ppt/slides/slide8.xml"/><Relationship Id="rId4" Type="http://schemas.openxmlformats.org/officeDocument/2006/relationships/image" Target="../media/image46.png"/><Relationship Id="rId5" Type="http://schemas.openxmlformats.org/officeDocument/2006/relationships/image" Target="../media/image45.png"/><Relationship Id="rId6" Type="http://schemas.openxmlformats.org/officeDocument/2006/relationships/hyperlink" Target="http://propg.ufabc.edu.br/mnpef-sites/leis-de-conservacao/sensacao-termica/" TargetMode="External"/><Relationship Id="rId7" Type="http://schemas.openxmlformats.org/officeDocument/2006/relationships/hyperlink" Target="http://propg.ufabc.edu.br/mnpef-sites/leis-de-conservacao/sensacao-termica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slide" Target="/ppt/slides/slide8.xml"/><Relationship Id="rId4" Type="http://schemas.openxmlformats.org/officeDocument/2006/relationships/image" Target="../media/image46.png"/><Relationship Id="rId5" Type="http://schemas.openxmlformats.org/officeDocument/2006/relationships/image" Target="../media/image4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slide" Target="/ppt/slides/slide8.xml"/><Relationship Id="rId4" Type="http://schemas.openxmlformats.org/officeDocument/2006/relationships/image" Target="../media/image46.png"/><Relationship Id="rId9" Type="http://schemas.openxmlformats.org/officeDocument/2006/relationships/hyperlink" Target="https://www.rsrobotica.com.br/SENSOR-DE-TEMPERATURA-DHT22" TargetMode="External"/><Relationship Id="rId5" Type="http://schemas.openxmlformats.org/officeDocument/2006/relationships/hyperlink" Target="https://www.usinainfo.com.br/index.php?controller=attachment&amp;id_attachment=109" TargetMode="External"/><Relationship Id="rId6" Type="http://schemas.openxmlformats.org/officeDocument/2006/relationships/image" Target="../media/image51.jpg"/><Relationship Id="rId7" Type="http://schemas.openxmlformats.org/officeDocument/2006/relationships/image" Target="../media/image40.jpg"/><Relationship Id="rId8" Type="http://schemas.openxmlformats.org/officeDocument/2006/relationships/hyperlink" Target="https://pt.vecteezy.com/arte-vetorial/437140-icone-de-vetor-de-umidade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slide" Target="/ppt/slides/slide8.xml"/><Relationship Id="rId4" Type="http://schemas.openxmlformats.org/officeDocument/2006/relationships/image" Target="../media/image46.png"/><Relationship Id="rId5" Type="http://schemas.openxmlformats.org/officeDocument/2006/relationships/image" Target="../media/image50.jpg"/><Relationship Id="rId6" Type="http://schemas.openxmlformats.org/officeDocument/2006/relationships/hyperlink" Target="https://www.visaooeste.com.br/ar-condicionado-ventilador-ou-climatizador-para-espantar-o-calor-especialista-da-dicas/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slide" Target="/ppt/slides/slide8.xml"/><Relationship Id="rId4" Type="http://schemas.openxmlformats.org/officeDocument/2006/relationships/image" Target="../media/image46.png"/><Relationship Id="rId5" Type="http://schemas.openxmlformats.org/officeDocument/2006/relationships/image" Target="../media/image48.jpg"/><Relationship Id="rId6" Type="http://schemas.openxmlformats.org/officeDocument/2006/relationships/image" Target="../media/image49.png"/><Relationship Id="rId7" Type="http://schemas.openxmlformats.org/officeDocument/2006/relationships/hyperlink" Target="https://www.istockphoto.com/br/vetor/desenho-de-uma-nuvem-de-vento-que-sopra-de-uma-%C3%A1rvore-no-outono-gm493504230-76911677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weather.gov/media/ffc/ta_htindx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repositorio.unesp.br/handle/11449/152655" TargetMode="External"/><Relationship Id="rId4" Type="http://schemas.openxmlformats.org/officeDocument/2006/relationships/hyperlink" Target="http://www.lume.ufrgs.br/bitstream/handle/10183/108542/000948671.pdf?sequence=1" TargetMode="External"/><Relationship Id="rId5" Type="http://schemas.openxmlformats.org/officeDocument/2006/relationships/hyperlink" Target="http://dspace.unipampa.edu.br:8080/jspui/handle/riu/3044" TargetMode="External"/><Relationship Id="rId6" Type="http://schemas.openxmlformats.org/officeDocument/2006/relationships/hyperlink" Target="http://www.lume.ufrgs.br/bitstream/handle/10183/115456/000964150.pdf?sequence=1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29.xml"/><Relationship Id="rId10" Type="http://schemas.openxmlformats.org/officeDocument/2006/relationships/slide" Target="/ppt/slides/slide27.xml"/><Relationship Id="rId13" Type="http://schemas.openxmlformats.org/officeDocument/2006/relationships/slide" Target="/ppt/slides/slide28.xml"/><Relationship Id="rId12" Type="http://schemas.openxmlformats.org/officeDocument/2006/relationships/slide" Target="/ppt/slides/slide26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7.xml"/><Relationship Id="rId4" Type="http://schemas.openxmlformats.org/officeDocument/2006/relationships/image" Target="../media/image20.jpg"/><Relationship Id="rId9" Type="http://schemas.openxmlformats.org/officeDocument/2006/relationships/slide" Target="/ppt/slides/slide24.xml"/><Relationship Id="rId5" Type="http://schemas.openxmlformats.org/officeDocument/2006/relationships/slide" Target="/ppt/slides/slide22.xml"/><Relationship Id="rId6" Type="http://schemas.openxmlformats.org/officeDocument/2006/relationships/slide" Target="/ppt/slides/slide23.xml"/><Relationship Id="rId7" Type="http://schemas.openxmlformats.org/officeDocument/2006/relationships/slide" Target="/ppt/slides/slide25.xml"/><Relationship Id="rId8" Type="http://schemas.openxmlformats.org/officeDocument/2006/relationships/slide" Target="/ppt/slides/slide23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>
            <p:ph type="ctrTitle"/>
          </p:nvPr>
        </p:nvSpPr>
        <p:spPr>
          <a:xfrm>
            <a:off x="245059" y="2577367"/>
            <a:ext cx="11360800" cy="177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979400" marR="264153" rtl="0" algn="ctr">
              <a:lnSpc>
                <a:spcPct val="115000"/>
              </a:lnSpc>
              <a:spcBef>
                <a:spcPts val="2713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wentieth Century"/>
              <a:buNone/>
            </a:pPr>
            <a:r>
              <a:rPr b="1" lang="pt-BR" sz="2400"/>
              <a:t>A DIFERENCIAÇÃO ENTRE OS CONCEITOS DE TEMPERATURA E </a:t>
            </a:r>
            <a:endParaRPr b="1" sz="2400"/>
          </a:p>
          <a:p>
            <a:pPr indent="0" lvl="0" marL="1048486" marR="1056614" rtl="0" algn="ctr">
              <a:lnSpc>
                <a:spcPct val="115000"/>
              </a:lnSpc>
              <a:spcBef>
                <a:spcPts val="115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wentieth Century"/>
              <a:buNone/>
            </a:pPr>
            <a:r>
              <a:rPr b="1" lang="pt-BR" sz="2400"/>
              <a:t>SENSAÇÃO TÉRMICA POR MEIO DE UMA MINIESTAÇÃO </a:t>
            </a:r>
            <a:endParaRPr b="1" sz="2400"/>
          </a:p>
          <a:p>
            <a:pPr indent="0" lvl="0" marL="544562" marR="548626" rtl="0" algn="ctr">
              <a:lnSpc>
                <a:spcPct val="115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wentieth Century"/>
              <a:buNone/>
            </a:pPr>
            <a:r>
              <a:rPr b="1" lang="pt-BR" sz="2400"/>
              <a:t>METEOROLÓGICA À LUZ DA TEORIA DOS CAMPOS CONCEITUAIS: UMA INVESTIGAÇÃO DE UMA ESCOLA DO CAMPO </a:t>
            </a:r>
            <a:endParaRPr b="1" sz="2400"/>
          </a:p>
        </p:txBody>
      </p:sp>
      <p:sp>
        <p:nvSpPr>
          <p:cNvPr id="164" name="Google Shape;164;p1"/>
          <p:cNvSpPr txBox="1"/>
          <p:nvPr>
            <p:ph idx="1" type="subTitle"/>
          </p:nvPr>
        </p:nvSpPr>
        <p:spPr>
          <a:xfrm>
            <a:off x="642033" y="4347367"/>
            <a:ext cx="113608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pt-BR"/>
              <a:t>MESTRANDA: IZALINA OLIVA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pt-BR"/>
              <a:t>ORIENTADOR: PROF. DR. PEDRO DORNELES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pt-BR"/>
              <a:t>COLABORADOR: RICARDO GOMES LOPES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67"/>
              <a:buNone/>
            </a:pPr>
            <a:r>
              <a:rPr lang="pt-BR" sz="1867"/>
              <a:t>JULHO </a:t>
            </a:r>
            <a:r>
              <a:rPr lang="pt-BR" sz="1867"/>
              <a:t>2020 </a:t>
            </a:r>
            <a:endParaRPr sz="1867"/>
          </a:p>
        </p:txBody>
      </p:sp>
      <p:sp>
        <p:nvSpPr>
          <p:cNvPr id="165" name="Google Shape;165;p1"/>
          <p:cNvSpPr txBox="1"/>
          <p:nvPr/>
        </p:nvSpPr>
        <p:spPr>
          <a:xfrm>
            <a:off x="940533" y="200300"/>
            <a:ext cx="97816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66" name="Google Shape;16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8426" y="-1"/>
            <a:ext cx="2937433" cy="193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885" y="1"/>
            <a:ext cx="26035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 txBox="1"/>
          <p:nvPr>
            <p:ph type="title"/>
          </p:nvPr>
        </p:nvSpPr>
        <p:spPr>
          <a:xfrm>
            <a:off x="690694" y="-5049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t-BR"/>
              <a:t>SITUAÇÃO-PROBLEMA 1</a:t>
            </a:r>
            <a:endParaRPr/>
          </a:p>
        </p:txBody>
      </p:sp>
      <p:sp>
        <p:nvSpPr>
          <p:cNvPr id="227" name="Google Shape;227;p11"/>
          <p:cNvSpPr txBox="1"/>
          <p:nvPr>
            <p:ph idx="1" type="body"/>
          </p:nvPr>
        </p:nvSpPr>
        <p:spPr>
          <a:xfrm>
            <a:off x="913774" y="980662"/>
            <a:ext cx="5106026" cy="587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r>
              <a:rPr lang="pt-BR" sz="1711" cap="none">
                <a:latin typeface="Arial"/>
                <a:ea typeface="Arial"/>
                <a:cs typeface="Arial"/>
                <a:sym typeface="Arial"/>
              </a:rPr>
              <a:t>A situação-problema 1, foi elaborada com a intenção de identificar as concepções prévias dos sujeitos com os conceitos a serem estudados através de uma ilustração de uma reportagem intitulada “Dom Pedrito, na campanha Gaúcha-rs, tem sensação térmica de – 4ºc nesta segunda-feira”. </a:t>
            </a:r>
            <a:endParaRPr sz="1850"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50"/>
              <a:buNone/>
            </a:pPr>
            <a:r>
              <a:rPr lang="pt-BR" sz="1711" cap="none">
                <a:latin typeface="Arial"/>
                <a:ea typeface="Arial"/>
                <a:cs typeface="Arial"/>
                <a:sym typeface="Arial"/>
              </a:rPr>
              <a:t>Além disso, também se teve como objetivo a introdução dos conceitos conforme rede conceitual 1, a fim de promover uma visão geral sobre as próximas situações.</a:t>
            </a:r>
            <a:endParaRPr sz="1850"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r>
              <a:t/>
            </a:r>
            <a:endParaRPr sz="1369" cap="non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92"/>
              <a:buNone/>
            </a:pPr>
            <a:r>
              <a:rPr lang="pt-BR" sz="3507" cap="non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395" u="sng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Guia do aluno</a:t>
            </a:r>
            <a:r>
              <a:rPr lang="pt-BR" sz="2395" cap="none">
                <a:latin typeface="Arial"/>
                <a:ea typeface="Arial"/>
                <a:cs typeface="Arial"/>
                <a:sym typeface="Arial"/>
              </a:rPr>
              <a:t> </a:t>
            </a:r>
            <a:endParaRPr sz="2395" cap="non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92"/>
              <a:buNone/>
            </a:pPr>
            <a:r>
              <a:t/>
            </a:r>
            <a:endParaRPr sz="239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92"/>
              <a:buNone/>
            </a:pPr>
            <a:r>
              <a:t/>
            </a:r>
            <a:endParaRPr sz="239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92"/>
              <a:buNone/>
            </a:pPr>
            <a:r>
              <a:t/>
            </a:r>
            <a:endParaRPr sz="239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92"/>
              <a:buNone/>
            </a:pPr>
            <a:r>
              <a:rPr lang="pt-BR" sz="2395">
                <a:latin typeface="Arial"/>
                <a:ea typeface="Arial"/>
                <a:cs typeface="Arial"/>
                <a:sym typeface="Arial"/>
              </a:rPr>
              <a:t>                                    </a:t>
            </a:r>
            <a:endParaRPr sz="1572"/>
          </a:p>
        </p:txBody>
      </p:sp>
      <p:sp>
        <p:nvSpPr>
          <p:cNvPr id="228" name="Google Shape;228;p11"/>
          <p:cNvSpPr txBox="1"/>
          <p:nvPr>
            <p:ph idx="2" type="body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29" name="Google Shape;22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1412776"/>
            <a:ext cx="4660491" cy="300132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</p:pic>
      <p:sp>
        <p:nvSpPr>
          <p:cNvPr id="230" name="Google Shape;230;p11"/>
          <p:cNvSpPr txBox="1"/>
          <p:nvPr/>
        </p:nvSpPr>
        <p:spPr>
          <a:xfrm>
            <a:off x="6477000" y="4679401"/>
            <a:ext cx="536103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 Temperatura; 3 -  Frio; 4 - Quente; 5 - Calor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31" name="Google Shape;23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88579" y="4161671"/>
            <a:ext cx="2073965" cy="1981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/>
          <p:nvPr>
            <p:ph type="title"/>
          </p:nvPr>
        </p:nvSpPr>
        <p:spPr>
          <a:xfrm>
            <a:off x="582471" y="52844"/>
            <a:ext cx="10364451" cy="7202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t-BR"/>
              <a:t>SITUAÇÃO-PROBLEMA 2</a:t>
            </a:r>
            <a:endParaRPr/>
          </a:p>
        </p:txBody>
      </p:sp>
      <p:sp>
        <p:nvSpPr>
          <p:cNvPr id="237" name="Google Shape;237;p12"/>
          <p:cNvSpPr txBox="1"/>
          <p:nvPr>
            <p:ph idx="1" type="body"/>
          </p:nvPr>
        </p:nvSpPr>
        <p:spPr>
          <a:xfrm>
            <a:off x="913774" y="1046922"/>
            <a:ext cx="5106026" cy="5398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400" cap="none">
                <a:latin typeface="Arial"/>
                <a:ea typeface="Arial"/>
                <a:cs typeface="Arial"/>
                <a:sym typeface="Arial"/>
              </a:rPr>
              <a:t>A situação-problema 2 teve como desafio colocar o sujeito em contato com situações do nosso dia a dia, como “beber  água misturada” (equilíbrio térmico) e utilizar nossos sentidos (tato) como instrumento capaz de inferir sobre  a temperatura dos objetos, por meio da realização do experimento com baldes com água fria, ambiente e quente.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pt-BR" sz="1400" cap="none">
                <a:latin typeface="Arial"/>
                <a:ea typeface="Arial"/>
                <a:cs typeface="Arial"/>
                <a:sym typeface="Arial"/>
              </a:rPr>
              <a:t>Ao término destas situações foram aplicadas duas tarefas avaliativas: aceita uma xícara de café – e hora do banho, momento que os alunos teriam que identificar e diferenciar os fatores que influenciam na sensação térmica – (vento e umidade), com o intuito de diagnosticar se os alunos apresentavam esquemas prontos – EPR ou esquemas em construção – EEC.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 cap="non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 cap="non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70"/>
              <a:buNone/>
            </a:pPr>
            <a:r>
              <a:rPr lang="pt-BR" sz="2870" u="sng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Guia do aluno </a:t>
            </a:r>
            <a:endParaRPr sz="2870" cap="non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70"/>
              <a:buNone/>
            </a:pPr>
            <a:r>
              <a:rPr lang="pt-BR" sz="2870" u="sng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Tarefas avaliativas </a:t>
            </a:r>
            <a:endParaRPr sz="2870" cap="non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12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46471" y="2638901"/>
            <a:ext cx="3956858" cy="288036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2"/>
          <p:cNvSpPr txBox="1"/>
          <p:nvPr/>
        </p:nvSpPr>
        <p:spPr>
          <a:xfrm>
            <a:off x="6445045" y="5737123"/>
            <a:ext cx="466049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 Temperatura; 2- Sensação térmica; 3 –Frio; 4 – Quente; 6 – Umidade relativa do ar; 7 – Velocidades dos ventos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99481" y="4077621"/>
            <a:ext cx="1896519" cy="202883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2"/>
          <p:cNvSpPr txBox="1"/>
          <p:nvPr/>
        </p:nvSpPr>
        <p:spPr>
          <a:xfrm>
            <a:off x="4199438" y="6106450"/>
            <a:ext cx="18966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u="sng">
                <a:solidFill>
                  <a:schemeClr val="hlink"/>
                </a:solidFill>
                <a:hlinkClick r:id="rId7"/>
              </a:rPr>
              <a:t>Fonte</a:t>
            </a: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"/>
          <p:cNvSpPr txBox="1"/>
          <p:nvPr>
            <p:ph type="title"/>
          </p:nvPr>
        </p:nvSpPr>
        <p:spPr>
          <a:xfrm>
            <a:off x="717107" y="0"/>
            <a:ext cx="10364451" cy="1230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t-BR"/>
              <a:t>SITUAÇÃO-PROBLEMA 3 E 4</a:t>
            </a:r>
            <a:endParaRPr/>
          </a:p>
        </p:txBody>
      </p:sp>
      <p:sp>
        <p:nvSpPr>
          <p:cNvPr id="247" name="Google Shape;247;p13"/>
          <p:cNvSpPr txBox="1"/>
          <p:nvPr>
            <p:ph idx="1" type="body"/>
          </p:nvPr>
        </p:nvSpPr>
        <p:spPr>
          <a:xfrm>
            <a:off x="913774" y="1230674"/>
            <a:ext cx="6070122" cy="5420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pt-BR" sz="1700" cap="none">
                <a:latin typeface="Arial"/>
                <a:ea typeface="Arial"/>
                <a:cs typeface="Arial"/>
                <a:sym typeface="Arial"/>
              </a:rPr>
              <a:t>Na situação-problema 3 o aluno teria que construir um termoscópio e identificar as relações com o termômetro e logo após realizar algumas medições. Já na situação-problema 4, os alunos foram desafiados a criarem um código de programação utilizando o </a:t>
            </a:r>
            <a:r>
              <a:rPr i="1" lang="pt-BR" sz="1700" cap="none">
                <a:latin typeface="Arial"/>
                <a:ea typeface="Arial"/>
                <a:cs typeface="Arial"/>
                <a:sym typeface="Arial"/>
              </a:rPr>
              <a:t>Arduino</a:t>
            </a:r>
            <a:r>
              <a:rPr lang="pt-BR" sz="1700" cap="none">
                <a:latin typeface="Arial"/>
                <a:ea typeface="Arial"/>
                <a:cs typeface="Arial"/>
                <a:sym typeface="Arial"/>
              </a:rPr>
              <a:t> juntamente com aplicativo </a:t>
            </a:r>
            <a:r>
              <a:rPr i="1" lang="pt-BR" sz="1700" cap="none">
                <a:latin typeface="Arial"/>
                <a:ea typeface="Arial"/>
                <a:cs typeface="Arial"/>
                <a:sym typeface="Arial"/>
              </a:rPr>
              <a:t>Ardublock</a:t>
            </a:r>
            <a:r>
              <a:rPr lang="pt-BR" sz="1700" cap="none">
                <a:latin typeface="Arial"/>
                <a:ea typeface="Arial"/>
                <a:cs typeface="Arial"/>
                <a:sym typeface="Arial"/>
              </a:rPr>
              <a:t>, o sensor de temperatura - lm35 para realizarem as medições nas escalas </a:t>
            </a:r>
            <a:r>
              <a:rPr i="1" lang="pt-BR" sz="1700" cap="none">
                <a:latin typeface="Arial"/>
                <a:ea typeface="Arial"/>
                <a:cs typeface="Arial"/>
                <a:sym typeface="Arial"/>
              </a:rPr>
              <a:t>Celsius, Fahrenheit </a:t>
            </a:r>
            <a:r>
              <a:rPr lang="pt-BR" sz="1700" cap="none">
                <a:latin typeface="Arial"/>
                <a:ea typeface="Arial"/>
                <a:cs typeface="Arial"/>
                <a:sym typeface="Arial"/>
              </a:rPr>
              <a:t>e</a:t>
            </a:r>
            <a:r>
              <a:rPr i="1" lang="pt-BR" sz="1700" cap="none">
                <a:latin typeface="Arial"/>
                <a:ea typeface="Arial"/>
                <a:cs typeface="Arial"/>
                <a:sym typeface="Arial"/>
              </a:rPr>
              <a:t> Kelvin</a:t>
            </a:r>
            <a:r>
              <a:rPr lang="pt-BR" sz="1700" cap="none">
                <a:latin typeface="Arial"/>
                <a:ea typeface="Arial"/>
                <a:cs typeface="Arial"/>
                <a:sym typeface="Arial"/>
              </a:rPr>
              <a:t> – (escalas termométricas). Assim como os sensores de umidade do ar – índice de calor e velocidade dos ventos- índice de resfriamento</a:t>
            </a:r>
            <a:r>
              <a:rPr lang="pt-BR" cap="none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cap="non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pt-BR" sz="2400" u="sng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Guia do aluno – Situação 3 </a:t>
            </a:r>
            <a:endParaRPr sz="2400" cap="non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pt-BR" sz="2400" u="sng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Guia do aluno – Situação 4 </a:t>
            </a:r>
            <a:endParaRPr sz="2400"/>
          </a:p>
        </p:txBody>
      </p:sp>
      <p:pic>
        <p:nvPicPr>
          <p:cNvPr id="248" name="Google Shape;248;p13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9913" y="1230673"/>
            <a:ext cx="3885628" cy="295556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3"/>
          <p:cNvSpPr txBox="1"/>
          <p:nvPr/>
        </p:nvSpPr>
        <p:spPr>
          <a:xfrm>
            <a:off x="6871893" y="4644674"/>
            <a:ext cx="482272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 Temperatura; 2 – Sensação térmica; 3- Frio; 4- Quente; 5 – Calor; 6 – Umidade relativa do 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87700" y="4392117"/>
            <a:ext cx="2014447" cy="2014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/>
          <p:nvPr>
            <p:ph type="title"/>
          </p:nvPr>
        </p:nvSpPr>
        <p:spPr>
          <a:xfrm>
            <a:off x="582470" y="91200"/>
            <a:ext cx="10364451" cy="97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t-BR"/>
              <a:t>SITUAÇÃO-PROBLEMA 5</a:t>
            </a:r>
            <a:endParaRPr/>
          </a:p>
        </p:txBody>
      </p:sp>
      <p:sp>
        <p:nvSpPr>
          <p:cNvPr id="256" name="Google Shape;256;p14"/>
          <p:cNvSpPr txBox="1"/>
          <p:nvPr>
            <p:ph idx="1" type="body"/>
          </p:nvPr>
        </p:nvSpPr>
        <p:spPr>
          <a:xfrm>
            <a:off x="913774" y="887896"/>
            <a:ext cx="5487026" cy="4903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cap="none">
                <a:latin typeface="Arial"/>
                <a:ea typeface="Arial"/>
                <a:cs typeface="Arial"/>
                <a:sym typeface="Arial"/>
              </a:rPr>
              <a:t>A situação-problema 5, que consiste em automatizar uma miniestação meteorológica com a intenção de avaliar se os alunos conseguiram diferenciar os conceitos de temperatura e sensação térmica, ou seja, se passaram a utilizarem EPR para resolverem situações novas.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u="sng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u="sng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u="sng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5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pt-BR" u="sng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Guia do aluno </a:t>
            </a:r>
            <a:endParaRPr cap="non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500" cap="non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57" name="Google Shape;257;p14"/>
          <p:cNvPicPr preferRelativeResize="0"/>
          <p:nvPr>
            <p:ph idx="2" type="body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60992" y="1066802"/>
            <a:ext cx="4305993" cy="307986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4"/>
          <p:cNvSpPr txBox="1"/>
          <p:nvPr/>
        </p:nvSpPr>
        <p:spPr>
          <a:xfrm>
            <a:off x="6418572" y="4279414"/>
            <a:ext cx="499083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 Temperatura; 2 – Sensação Térmica; 3 – Frio; 4 – Quente; 5 – Calor; 6 – Umidade relativa do ar; 7 – Velocidade dos ventos; 8 – Índice de calor; 9 – Índice de Resfriamento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90283" y="3568118"/>
            <a:ext cx="3310110" cy="191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t-BR"/>
              <a:t>FERRAMENTAS UTILIZADAS</a:t>
            </a:r>
            <a:endParaRPr/>
          </a:p>
        </p:txBody>
      </p:sp>
      <p:sp>
        <p:nvSpPr>
          <p:cNvPr id="265" name="Google Shape;265;p15"/>
          <p:cNvSpPr txBox="1"/>
          <p:nvPr>
            <p:ph idx="1" type="body"/>
          </p:nvPr>
        </p:nvSpPr>
        <p:spPr>
          <a:xfrm>
            <a:off x="913774" y="1939636"/>
            <a:ext cx="10363826" cy="4668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t-BR"/>
              <a:t>ARDUINO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t-BR"/>
              <a:t>ARDUBLOCK </a:t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66" name="Google Shape;266;p15"/>
          <p:cNvSpPr/>
          <p:nvPr/>
        </p:nvSpPr>
        <p:spPr>
          <a:xfrm>
            <a:off x="941795" y="5367266"/>
            <a:ext cx="291259" cy="184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7" name="Google Shape;267;p15"/>
          <p:cNvSpPr/>
          <p:nvPr/>
        </p:nvSpPr>
        <p:spPr>
          <a:xfrm>
            <a:off x="927785" y="5671608"/>
            <a:ext cx="291259" cy="184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8" name="Google Shape;268;p15"/>
          <p:cNvSpPr/>
          <p:nvPr/>
        </p:nvSpPr>
        <p:spPr>
          <a:xfrm>
            <a:off x="941795" y="5980873"/>
            <a:ext cx="291259" cy="184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9" name="Google Shape;269;p15"/>
          <p:cNvSpPr/>
          <p:nvPr/>
        </p:nvSpPr>
        <p:spPr>
          <a:xfrm>
            <a:off x="2368188" y="5376108"/>
            <a:ext cx="291259" cy="184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0" name="Google Shape;270;p15"/>
          <p:cNvSpPr/>
          <p:nvPr/>
        </p:nvSpPr>
        <p:spPr>
          <a:xfrm>
            <a:off x="2368188" y="5669150"/>
            <a:ext cx="291259" cy="184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71" name="Google Shape;27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3168" y="2475209"/>
            <a:ext cx="1959668" cy="135324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5"/>
          <p:cNvSpPr/>
          <p:nvPr/>
        </p:nvSpPr>
        <p:spPr>
          <a:xfrm>
            <a:off x="6709121" y="2156194"/>
            <a:ext cx="39546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pt-BR" sz="2000" cap="none" strike="noStrike">
                <a:latin typeface="Twentieth Century"/>
                <a:ea typeface="Twentieth Century"/>
                <a:cs typeface="Twentieth Century"/>
                <a:sym typeface="Twentieth Century"/>
              </a:rPr>
              <a:t>MINIESTAÇÃO METEOROLÓ</a:t>
            </a:r>
            <a:r>
              <a:rPr b="0" i="0" lang="pt-BR" sz="1800" cap="none" strike="noStrike">
                <a:latin typeface="Twentieth Century"/>
                <a:ea typeface="Twentieth Century"/>
                <a:cs typeface="Twentieth Century"/>
                <a:sym typeface="Twentieth Century"/>
              </a:rPr>
              <a:t>GICA</a:t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Sem título" id="273" name="Google Shape;27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1795" y="4661036"/>
            <a:ext cx="3459747" cy="18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74401" y="2765598"/>
            <a:ext cx="5256361" cy="2376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ARDUINO </a:t>
            </a:r>
            <a:endParaRPr/>
          </a:p>
        </p:txBody>
      </p:sp>
      <p:sp>
        <p:nvSpPr>
          <p:cNvPr id="280" name="Google Shape;280;p16"/>
          <p:cNvSpPr txBox="1"/>
          <p:nvPr>
            <p:ph idx="2" type="body"/>
          </p:nvPr>
        </p:nvSpPr>
        <p:spPr>
          <a:xfrm>
            <a:off x="5780314" y="1830419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400" cap="none">
                <a:latin typeface="Arial"/>
                <a:ea typeface="Arial"/>
                <a:cs typeface="Arial"/>
                <a:sym typeface="Arial"/>
              </a:rPr>
              <a:t>O Arduino é uma plataforma eletrônica de código aberto baseada em hardware e software fáceis de usar. As placas do Arduino são capazes de ler entradas - luz em um sensor, um dedo em um botão ou uma mensagem no twitter - e transformá-lo em uma saída - ativando um motor, ligando um LED, publicando algo online. Você pode dizer à sua placa o que fazer enviando um conjunto de instruções ao microcontrolador na placa. Para fazer isso, você usa a linguagem de programação Arduino  (com base na fiação ) e o software arduino (IDE) , com base no processamento 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pt-BR" sz="1400" cap="none"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pt-BR" sz="1400" u="sng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Https://www.Arduino.Cc/en/guide/introduction</a:t>
            </a:r>
            <a:r>
              <a:rPr lang="pt-BR" sz="1400" cap="none">
                <a:latin typeface="Arial"/>
                <a:ea typeface="Arial"/>
                <a:cs typeface="Arial"/>
                <a:sym typeface="Arial"/>
              </a:rPr>
              <a:t>, acesso em 14/06/2020</a:t>
            </a:r>
            <a:endParaRPr/>
          </a:p>
        </p:txBody>
      </p:sp>
      <p:pic>
        <p:nvPicPr>
          <p:cNvPr id="281" name="Google Shape;281;p1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645" y="1796682"/>
            <a:ext cx="3997235" cy="2762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ARDUBLOCK </a:t>
            </a:r>
            <a:endParaRPr/>
          </a:p>
        </p:txBody>
      </p:sp>
      <p:sp>
        <p:nvSpPr>
          <p:cNvPr id="287" name="Google Shape;287;p17"/>
          <p:cNvSpPr txBox="1"/>
          <p:nvPr>
            <p:ph idx="1" type="body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Char char="•"/>
            </a:pPr>
            <a:r>
              <a:rPr lang="pt-BR" sz="1850" cap="none">
                <a:latin typeface="Arial"/>
                <a:ea typeface="Arial"/>
                <a:cs typeface="Arial"/>
                <a:sym typeface="Arial"/>
              </a:rPr>
              <a:t>Utiliza-se de  uma linguagem em blocos, facilitando alunos do ensino básico na utilização e automação no Arduino;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50"/>
              <a:buChar char="•"/>
            </a:pPr>
            <a:r>
              <a:rPr lang="pt-BR" sz="1850" cap="none">
                <a:latin typeface="Arial"/>
                <a:ea typeface="Arial"/>
                <a:cs typeface="Arial"/>
                <a:sym typeface="Arial"/>
              </a:rPr>
              <a:t>Faz uma comunicação direta com a placa Arduino transcrevendo da linguagem em blocos para linguagem do Arduino, permitindo usar os recursos do Arduino IDE e de salvar a programação na placa;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50"/>
              <a:buChar char="•"/>
            </a:pPr>
            <a:r>
              <a:rPr lang="pt-BR" sz="1850" cap="none">
                <a:latin typeface="Arial"/>
                <a:ea typeface="Arial"/>
                <a:cs typeface="Arial"/>
                <a:sym typeface="Arial"/>
              </a:rPr>
              <a:t>É um software livre, permitindo a modificação de seu código.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/>
          </a:p>
        </p:txBody>
      </p:sp>
      <p:sp>
        <p:nvSpPr>
          <p:cNvPr id="288" name="Google Shape;288;p17"/>
          <p:cNvSpPr txBox="1"/>
          <p:nvPr>
            <p:ph idx="2" type="body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cap="none">
                <a:latin typeface="Arial"/>
                <a:ea typeface="Arial"/>
                <a:cs typeface="Arial"/>
                <a:sym typeface="Arial"/>
              </a:rPr>
              <a:t>                Principais abas</a:t>
            </a:r>
            <a:r>
              <a:rPr lang="pt-BR"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8026" y="2833236"/>
            <a:ext cx="2755061" cy="2726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" name="Google Shape;294;p18"/>
          <p:cNvGraphicFramePr/>
          <p:nvPr/>
        </p:nvGraphicFramePr>
        <p:xfrm>
          <a:off x="1358537" y="107903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{750B3A80-C3F5-4A5C-9765-C5C70CE5CCFF}</a:tableStyleId>
              </a:tblPr>
              <a:tblGrid>
                <a:gridCol w="4769025"/>
                <a:gridCol w="4769025"/>
              </a:tblGrid>
              <a:tr h="1913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Podemos dizer que o comando “se/senão” funciona como um bloco de testes, colocamos uma condição no Ardublock conhecida como teste, e caso esta seja satisfeita (seja verdadeira), o programa irá realizar um determinado passo. Caso ” não seja satisfeito, o programa irá realizar um outro passo especificado pelo programador</a:t>
                      </a:r>
                      <a:r>
                        <a:rPr lang="pt-BR" sz="1400" u="none" cap="none" strike="noStrike"/>
                        <a:t>.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7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Verdade se o primeiro parâmetro for maior que o segundo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7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Verdade se o primeiro parâmetro for menor que o segundo</a:t>
                      </a:r>
                      <a:r>
                        <a:rPr lang="pt-BR" sz="1400" u="none" cap="none" strike="noStrike"/>
                        <a:t>.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295" name="Google Shape;295;p18"/>
          <p:cNvGraphicFramePr/>
          <p:nvPr/>
        </p:nvGraphicFramePr>
        <p:xfrm>
          <a:off x="1358537" y="40055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{750B3A80-C3F5-4A5C-9765-C5C70CE5CCFF}</a:tableStyleId>
              </a:tblPr>
              <a:tblGrid>
                <a:gridCol w="4769025"/>
                <a:gridCol w="4769025"/>
              </a:tblGrid>
              <a:tr h="71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Função restritiva, isto é, é verdade se dois ou mais parâmetros são verdades.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1162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Sempre que quisermos imprimir uma mensagem, ou seja, ter um valor de retorno utilizamos o comando de “Imprimir” e trocamos para ter um resultado em uma linha após trocamos para verdadeiro o comando</a:t>
                      </a:r>
                      <a:r>
                        <a:rPr lang="pt-BR" sz="1400" u="none" cap="none" strike="noStrike"/>
                        <a:t>.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726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Numero Inteiro para utilizar como comparação com os outros parâmetros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96" name="Google Shape;29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86556" y="1290410"/>
            <a:ext cx="1842529" cy="148994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7" name="Google Shape;297;p18"/>
          <p:cNvGraphicFramePr/>
          <p:nvPr/>
        </p:nvGraphicFramePr>
        <p:xfrm>
          <a:off x="3079732" y="2991735"/>
          <a:ext cx="1423854" cy="406815"/>
        </p:xfrm>
        <a:graphic>
          <a:graphicData uri="http://schemas.openxmlformats.org/presentationml/2006/ole">
            <mc:AlternateContent>
              <mc:Choice Requires="v">
                <p:oleObj r:id="rId5" imgH="406815" imgW="1423854" progId="Paint.Picture" spid="_x0000_s1">
                  <p:embed/>
                </p:oleObj>
              </mc:Choice>
              <mc:Fallback>
                <p:oleObj r:id="rId6" imgH="406815" imgW="1423854" progId="Paint.Picture">
                  <p:embed/>
                  <p:pic>
                    <p:nvPicPr>
                      <p:cNvPr id="297" name="Google Shape;297;p18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079732" y="2991735"/>
                        <a:ext cx="1423854" cy="406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8" name="Google Shape;298;p18"/>
          <p:cNvGraphicFramePr/>
          <p:nvPr/>
        </p:nvGraphicFramePr>
        <p:xfrm>
          <a:off x="3112057" y="3527809"/>
          <a:ext cx="1391529" cy="422428"/>
        </p:xfrm>
        <a:graphic>
          <a:graphicData uri="http://schemas.openxmlformats.org/presentationml/2006/ole">
            <mc:AlternateContent>
              <mc:Choice Requires="v">
                <p:oleObj r:id="rId8" imgH="422428" imgW="1391529" progId="Paint.Picture" spid="_x0000_s2">
                  <p:embed/>
                </p:oleObj>
              </mc:Choice>
              <mc:Fallback>
                <p:oleObj r:id="rId9" imgH="422428" imgW="1391529" progId="Paint.Picture">
                  <p:embed/>
                  <p:pic>
                    <p:nvPicPr>
                      <p:cNvPr id="298" name="Google Shape;298;p18"/>
                      <p:cNvPicPr preferRelativeResize="0"/>
                      <p:nvPr/>
                    </p:nvPicPr>
                    <p:blipFill rotWithShape="1">
                      <a:blip r:embed="rId10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112057" y="3527809"/>
                        <a:ext cx="1391529" cy="422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" name="Google Shape;299;p18"/>
          <p:cNvGraphicFramePr/>
          <p:nvPr/>
        </p:nvGraphicFramePr>
        <p:xfrm>
          <a:off x="3484355" y="4056613"/>
          <a:ext cx="614607" cy="625582"/>
        </p:xfrm>
        <a:graphic>
          <a:graphicData uri="http://schemas.openxmlformats.org/presentationml/2006/ole">
            <mc:AlternateContent>
              <mc:Choice Requires="v">
                <p:oleObj r:id="rId11" imgH="625582" imgW="614607" progId="Paint.Picture" spid="_x0000_s3">
                  <p:embed/>
                </p:oleObj>
              </mc:Choice>
              <mc:Fallback>
                <p:oleObj r:id="rId12" imgH="625582" imgW="614607" progId="Paint.Picture">
                  <p:embed/>
                  <p:pic>
                    <p:nvPicPr>
                      <p:cNvPr id="299" name="Google Shape;299;p18"/>
                      <p:cNvPicPr preferRelativeResize="0"/>
                      <p:nvPr/>
                    </p:nvPicPr>
                    <p:blipFill rotWithShape="1">
                      <a:blip r:embed="rId13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484355" y="4056613"/>
                        <a:ext cx="614607" cy="6255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0" name="Google Shape;300;p1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875929" y="4837374"/>
            <a:ext cx="4073408" cy="939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00518" y="5949363"/>
            <a:ext cx="824231" cy="58264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8"/>
          <p:cNvSpPr txBox="1"/>
          <p:nvPr/>
        </p:nvSpPr>
        <p:spPr>
          <a:xfrm>
            <a:off x="1577283" y="499726"/>
            <a:ext cx="87441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Comandos necessários para automação da Miniestação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MODIFICAÇÕES NO ARDUBLOCK</a:t>
            </a:r>
            <a:endParaRPr/>
          </a:p>
        </p:txBody>
      </p:sp>
      <p:sp>
        <p:nvSpPr>
          <p:cNvPr id="308" name="Google Shape;308;p19"/>
          <p:cNvSpPr txBox="1"/>
          <p:nvPr>
            <p:ph idx="1" type="body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pt-BR" cap="none">
                <a:latin typeface="Arial"/>
                <a:ea typeface="Arial"/>
                <a:cs typeface="Arial"/>
                <a:sym typeface="Arial"/>
              </a:rPr>
              <a:t>Motivo:</a:t>
            </a:r>
            <a:endParaRPr b="1"/>
          </a:p>
        </p:txBody>
      </p:sp>
      <p:sp>
        <p:nvSpPr>
          <p:cNvPr id="309" name="Google Shape;309;p19"/>
          <p:cNvSpPr txBox="1"/>
          <p:nvPr>
            <p:ph idx="2" type="body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pt-BR" cap="none">
                <a:latin typeface="Arial"/>
                <a:ea typeface="Arial"/>
                <a:cs typeface="Arial"/>
                <a:sym typeface="Arial"/>
              </a:rPr>
              <a:t>Sensores</a:t>
            </a:r>
            <a:r>
              <a:rPr b="1" lang="pt-BR"/>
              <a:t>:                            </a:t>
            </a:r>
            <a:r>
              <a:rPr b="1" lang="pt-BR" cap="none">
                <a:latin typeface="Arial"/>
                <a:ea typeface="Arial"/>
                <a:cs typeface="Arial"/>
                <a:sym typeface="Arial"/>
              </a:rPr>
              <a:t>Variáveis: 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310" name="Google Shape;31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0248" y="2887575"/>
            <a:ext cx="4593512" cy="7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08561" y="2830400"/>
            <a:ext cx="2269420" cy="2847728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9"/>
          <p:cNvSpPr txBox="1"/>
          <p:nvPr/>
        </p:nvSpPr>
        <p:spPr>
          <a:xfrm>
            <a:off x="516194" y="5791199"/>
            <a:ext cx="550360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Biblioteca de comandos desenvolvida pelo acadêmico do curso de Física da Universidade Federal do Pampa Ricardo Lopes (LOPES, 2019).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54862" y="2830400"/>
            <a:ext cx="1551756" cy="2847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99744" y="3871056"/>
            <a:ext cx="1936506" cy="1674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MINIESTAÇÃO METEOROLÓGICA  E SENSORES</a:t>
            </a:r>
            <a:endParaRPr/>
          </a:p>
        </p:txBody>
      </p:sp>
      <p:sp>
        <p:nvSpPr>
          <p:cNvPr id="320" name="Google Shape;320;p20"/>
          <p:cNvSpPr txBox="1"/>
          <p:nvPr>
            <p:ph idx="4294967295" type="body"/>
          </p:nvPr>
        </p:nvSpPr>
        <p:spPr>
          <a:xfrm>
            <a:off x="0" y="2366963"/>
            <a:ext cx="51054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5239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50"/>
              <a:buNone/>
            </a:pPr>
            <a:r>
              <a:t/>
            </a:r>
            <a:endParaRPr sz="1550"/>
          </a:p>
          <a:p>
            <a:pPr indent="0" lvl="0" marL="152396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50"/>
              <a:buNone/>
            </a:pPr>
            <a:r>
              <a:t/>
            </a:r>
            <a:endParaRPr sz="1550"/>
          </a:p>
          <a:p>
            <a:pPr indent="0" lvl="0" marL="152396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50"/>
              <a:buNone/>
            </a:pPr>
            <a:r>
              <a:t/>
            </a:r>
            <a:endParaRPr sz="1550"/>
          </a:p>
          <a:p>
            <a:pPr indent="0" lvl="0" marL="152396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50"/>
              <a:buNone/>
            </a:pPr>
            <a:r>
              <a:t/>
            </a:r>
            <a:endParaRPr sz="1550"/>
          </a:p>
          <a:p>
            <a:pPr indent="0" lvl="0" marL="152396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50"/>
              <a:buNone/>
            </a:pPr>
            <a:r>
              <a:t/>
            </a:r>
            <a:endParaRPr sz="1550"/>
          </a:p>
          <a:p>
            <a:pPr indent="0" lvl="0" marL="152396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50"/>
              <a:buNone/>
            </a:pPr>
            <a:r>
              <a:t/>
            </a:r>
            <a:endParaRPr sz="1550"/>
          </a:p>
          <a:p>
            <a:pPr indent="0" lvl="0" marL="152396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50"/>
              <a:buNone/>
            </a:pPr>
            <a:r>
              <a:t/>
            </a:r>
            <a:endParaRPr sz="1550"/>
          </a:p>
          <a:p>
            <a:pPr indent="0" lvl="0" marL="152396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50"/>
              <a:buNone/>
            </a:pPr>
            <a:r>
              <a:t/>
            </a:r>
            <a:endParaRPr sz="1550"/>
          </a:p>
          <a:p>
            <a:pPr indent="0" lvl="0" marL="152396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50"/>
              <a:buNone/>
            </a:pPr>
            <a:r>
              <a:rPr lang="pt-BR" sz="1550"/>
              <a:t> </a:t>
            </a:r>
            <a:endParaRPr/>
          </a:p>
          <a:p>
            <a:pPr indent="0" lvl="0" marL="152396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50"/>
              <a:buNone/>
            </a:pPr>
            <a:r>
              <a:t/>
            </a:r>
            <a:endParaRPr sz="1550"/>
          </a:p>
          <a:p>
            <a:pPr indent="0" lvl="0" marL="152396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50"/>
              <a:buNone/>
            </a:pPr>
            <a:r>
              <a:t/>
            </a:r>
            <a:endParaRPr sz="1550"/>
          </a:p>
        </p:txBody>
      </p:sp>
      <p:pic>
        <p:nvPicPr>
          <p:cNvPr id="321" name="Google Shape;32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2720565"/>
            <a:ext cx="272851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NSOR DE TEMPERATURA DHT22 - RS Robótica" id="322" name="Google Shape;32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4778" y="2384211"/>
            <a:ext cx="2479479" cy="247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6238" y="2366963"/>
            <a:ext cx="3103902" cy="2496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t-BR"/>
              <a:t>INTRODUÇÃO </a:t>
            </a:r>
            <a:endParaRPr/>
          </a:p>
        </p:txBody>
      </p:sp>
      <p:sp>
        <p:nvSpPr>
          <p:cNvPr id="173" name="Google Shape;173;p3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cap="none">
                <a:latin typeface="Arial"/>
                <a:ea typeface="Arial"/>
                <a:cs typeface="Arial"/>
                <a:sym typeface="Arial"/>
              </a:rPr>
              <a:t>	O presente produto educacional é referente a uma intervenção pedagógica que buscou introduzir conceitos de temperatura e sensação térmica à luz da teoria dos campos conceituais de Gérard Vergnaud. 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pt-BR" cap="none">
                <a:latin typeface="Arial"/>
                <a:ea typeface="Arial"/>
                <a:cs typeface="Arial"/>
                <a:sym typeface="Arial"/>
              </a:rPr>
              <a:t>	Por meio</a:t>
            </a:r>
            <a:r>
              <a:rPr lang="pt-BR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cap="none">
                <a:latin typeface="Arial"/>
                <a:ea typeface="Arial"/>
                <a:cs typeface="Arial"/>
                <a:sym typeface="Arial"/>
              </a:rPr>
              <a:t>de um campo conceitual composto por cinco situações-problemas organizadas de modo sistemático e com níveis de complexidade diferentes, a presente produção tem como fechamento a automação de uma miniestação meteorológica controlada pelo aplicativo </a:t>
            </a:r>
            <a:r>
              <a:rPr i="1" lang="pt-BR" cap="none">
                <a:latin typeface="Arial"/>
                <a:ea typeface="Arial"/>
                <a:cs typeface="Arial"/>
                <a:sym typeface="Arial"/>
              </a:rPr>
              <a:t>Ardublock.</a:t>
            </a:r>
            <a:endParaRPr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 txBox="1"/>
          <p:nvPr>
            <p:ph idx="4294967295" type="body"/>
          </p:nvPr>
        </p:nvSpPr>
        <p:spPr>
          <a:xfrm>
            <a:off x="4343937" y="138502"/>
            <a:ext cx="3298825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1800" cap="none"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pt-BR" sz="1800" u="sng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Temperatura </a:t>
            </a:r>
            <a:endParaRPr/>
          </a:p>
        </p:txBody>
      </p:sp>
      <p:sp>
        <p:nvSpPr>
          <p:cNvPr id="329" name="Google Shape;329;p21"/>
          <p:cNvSpPr txBox="1"/>
          <p:nvPr>
            <p:ph idx="4294967295" type="body"/>
          </p:nvPr>
        </p:nvSpPr>
        <p:spPr>
          <a:xfrm>
            <a:off x="454451" y="3342984"/>
            <a:ext cx="3290888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1800" u="sng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Umidade relativa do ar </a:t>
            </a:r>
            <a:endParaRPr/>
          </a:p>
        </p:txBody>
      </p:sp>
      <p:sp>
        <p:nvSpPr>
          <p:cNvPr id="330" name="Google Shape;330;p21"/>
          <p:cNvSpPr txBox="1"/>
          <p:nvPr>
            <p:ph idx="4294967295" type="body"/>
          </p:nvPr>
        </p:nvSpPr>
        <p:spPr>
          <a:xfrm>
            <a:off x="4265740" y="3308894"/>
            <a:ext cx="33036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1800" u="sng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Velocidade dos ventos</a:t>
            </a:r>
            <a:endParaRPr/>
          </a:p>
        </p:txBody>
      </p:sp>
      <p:pic>
        <p:nvPicPr>
          <p:cNvPr id="331" name="Google Shape;331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16766" y="677193"/>
            <a:ext cx="3353169" cy="2584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2870" y="3919247"/>
            <a:ext cx="3281595" cy="276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93955" y="3885156"/>
            <a:ext cx="3713718" cy="2754177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1"/>
          <p:cNvSpPr txBox="1"/>
          <p:nvPr/>
        </p:nvSpPr>
        <p:spPr>
          <a:xfrm>
            <a:off x="8191430" y="3221282"/>
            <a:ext cx="3303587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pt-B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Índice de Resfriamento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014307" y="3861924"/>
            <a:ext cx="3632532" cy="271930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1"/>
          <p:cNvSpPr txBox="1"/>
          <p:nvPr/>
        </p:nvSpPr>
        <p:spPr>
          <a:xfrm>
            <a:off x="8219136" y="138493"/>
            <a:ext cx="33036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 u="sng">
                <a:solidFill>
                  <a:schemeClr val="hlink"/>
                </a:solidFill>
                <a:hlinkClick r:id="rId11"/>
              </a:rPr>
              <a:t>Índice de Calor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2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095006" y="693274"/>
            <a:ext cx="3551833" cy="2528008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811318" y="987782"/>
            <a:ext cx="2934021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Códigos no Ardublock  de cada grandeza física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2"/>
          <p:cNvSpPr/>
          <p:nvPr/>
        </p:nvSpPr>
        <p:spPr>
          <a:xfrm>
            <a:off x="637956" y="677846"/>
            <a:ext cx="35145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BR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CÓDIGO COMPLETO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2"/>
          <p:cNvSpPr txBox="1"/>
          <p:nvPr>
            <p:ph idx="1" type="body"/>
          </p:nvPr>
        </p:nvSpPr>
        <p:spPr>
          <a:xfrm flipH="1">
            <a:off x="637955" y="1539428"/>
            <a:ext cx="49659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</a:rPr>
              <a:t>https://drive.google.com/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drive/u/1/folders/1KaLXfusyhykP5K1-OSvKDk-kdUdyCwo3</a:t>
            </a:r>
            <a:endParaRPr/>
          </a:p>
        </p:txBody>
      </p:sp>
      <p:pic>
        <p:nvPicPr>
          <p:cNvPr id="345" name="Google Shape;3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7822" y="325223"/>
            <a:ext cx="4672374" cy="308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7825" y="3410925"/>
            <a:ext cx="4672375" cy="2399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3"/>
          <p:cNvSpPr txBox="1"/>
          <p:nvPr>
            <p:ph type="title"/>
          </p:nvPr>
        </p:nvSpPr>
        <p:spPr>
          <a:xfrm>
            <a:off x="913774" y="330495"/>
            <a:ext cx="10364451" cy="6536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TEMPERATURA</a:t>
            </a:r>
            <a:endParaRPr/>
          </a:p>
        </p:txBody>
      </p:sp>
      <p:sp>
        <p:nvSpPr>
          <p:cNvPr id="352" name="Google Shape;352;p23"/>
          <p:cNvSpPr txBox="1"/>
          <p:nvPr>
            <p:ph idx="2" type="body"/>
          </p:nvPr>
        </p:nvSpPr>
        <p:spPr>
          <a:xfrm>
            <a:off x="3748970" y="1179443"/>
            <a:ext cx="7940074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"/>
              <a:buNone/>
            </a:pPr>
            <a:r>
              <a:rPr lang="pt-BR" sz="1250" cap="none">
                <a:latin typeface="Arial"/>
                <a:ea typeface="Arial"/>
                <a:cs typeface="Arial"/>
                <a:sym typeface="Arial"/>
              </a:rPr>
              <a:t>Seguindo a recomendação de Pereira (2010), buscamos usar uma definição macroscópica do  conceito de temperatura, sendo ela: </a:t>
            </a:r>
            <a:endParaRPr/>
          </a:p>
          <a:p>
            <a:pPr indent="0" lvl="4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</a:pPr>
            <a:r>
              <a:rPr lang="pt-BR" sz="1250" cap="none">
                <a:latin typeface="Arial"/>
                <a:ea typeface="Arial"/>
                <a:cs typeface="Arial"/>
                <a:sym typeface="Arial"/>
              </a:rPr>
              <a:t>“a temperatura é uma grandeza física usada para indicar se um corpo está mais quente ou mais frio do que outros tomados como referência” (MÁXIMO E ALVARENGA, 1997 </a:t>
            </a:r>
            <a:r>
              <a:rPr i="1" lang="pt-BR" sz="1250" cap="none">
                <a:latin typeface="Arial"/>
                <a:ea typeface="Arial"/>
                <a:cs typeface="Arial"/>
                <a:sym typeface="Arial"/>
              </a:rPr>
              <a:t>apud </a:t>
            </a:r>
            <a:r>
              <a:rPr lang="pt-BR" sz="1250" cap="none">
                <a:latin typeface="Arial"/>
                <a:ea typeface="Arial"/>
                <a:cs typeface="Arial"/>
                <a:sym typeface="Arial"/>
              </a:rPr>
              <a:t>Pereira, 2010 P. 47).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50"/>
              <a:buNone/>
            </a:pPr>
            <a:r>
              <a:rPr lang="pt-BR" sz="1250" cap="none">
                <a:latin typeface="Arial"/>
                <a:ea typeface="Arial"/>
                <a:cs typeface="Arial"/>
                <a:sym typeface="Arial"/>
              </a:rPr>
              <a:t>De acordo com pereira (2010) está seria a melhor forma de apresentar tal conceito de física para estudantes da Educação Básica. Assim, os conceitos de quente e frio estão relacionados com o conceito de temperatura a partir da comparação entre medidas de temperaturas de quaisquer objetos e calor as trocas de energia térmica decorrentes das diferenças de temperatura entre dois objetos, ou seja, a afirmação de que “está quente lá fora” significa que a temperatura no ambiente externo está maior que no ambiente interno mas não que lá fora há mais calor, pois calor é uma grandeza física que está presente nos objetos somente quando há diferenças de temperatura.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50"/>
              <a:buNone/>
            </a:pPr>
            <a:r>
              <a:t/>
            </a:r>
            <a:endParaRPr sz="1250" cap="none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50"/>
              <a:buNone/>
            </a:pPr>
            <a:r>
              <a:rPr lang="pt-BR" sz="1250" cap="none"/>
              <a:t>Para medir temperatura utilizamos o sensor </a:t>
            </a:r>
            <a:r>
              <a:rPr lang="pt-BR" sz="1250" u="sng" cap="none">
                <a:solidFill>
                  <a:schemeClr val="hlink"/>
                </a:solidFill>
                <a:hlinkClick r:id="rId3"/>
              </a:rPr>
              <a:t>LM35</a:t>
            </a:r>
            <a:r>
              <a:rPr lang="pt-BR" sz="1250" cap="none"/>
              <a:t>.</a:t>
            </a:r>
            <a:endParaRPr/>
          </a:p>
        </p:txBody>
      </p:sp>
      <p:pic>
        <p:nvPicPr>
          <p:cNvPr id="353" name="Google Shape;353;p23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78618" y="5567057"/>
            <a:ext cx="2008981" cy="448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1.bp.blogspot.com/-4WHUtVCK4SE/Uf5HxjYDe0I/AAAAAAAADWA/dfILFgGr0tY/s1600/fausto.jpg" id="354" name="Google Shape;354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2956" y="1272803"/>
            <a:ext cx="3246014" cy="2156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34601" y="4603551"/>
            <a:ext cx="2207275" cy="17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3"/>
          <p:cNvSpPr txBox="1"/>
          <p:nvPr/>
        </p:nvSpPr>
        <p:spPr>
          <a:xfrm>
            <a:off x="816313" y="3429000"/>
            <a:ext cx="26193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u="sng">
                <a:solidFill>
                  <a:schemeClr val="hlink"/>
                </a:solidFill>
                <a:hlinkClick r:id="rId8"/>
              </a:rPr>
              <a:t>Fonte</a:t>
            </a:r>
            <a:endParaRPr sz="1600"/>
          </a:p>
        </p:txBody>
      </p:sp>
      <p:sp>
        <p:nvSpPr>
          <p:cNvPr id="357" name="Google Shape;357;p23"/>
          <p:cNvSpPr txBox="1"/>
          <p:nvPr/>
        </p:nvSpPr>
        <p:spPr>
          <a:xfrm>
            <a:off x="4834538" y="6337275"/>
            <a:ext cx="22074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u="sng">
                <a:solidFill>
                  <a:schemeClr val="hlink"/>
                </a:solidFill>
                <a:hlinkClick r:id="rId9"/>
              </a:rPr>
              <a:t>Fonte</a:t>
            </a:r>
            <a:endParaRPr sz="1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4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FRIO E QUENTE </a:t>
            </a:r>
            <a:endParaRPr/>
          </a:p>
        </p:txBody>
      </p:sp>
      <p:sp>
        <p:nvSpPr>
          <p:cNvPr id="363" name="Google Shape;363;p24"/>
          <p:cNvSpPr txBox="1"/>
          <p:nvPr>
            <p:ph idx="1" type="body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64" name="Google Shape;364;p24"/>
          <p:cNvSpPr txBox="1"/>
          <p:nvPr>
            <p:ph idx="2" type="body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cap="none">
                <a:latin typeface="Arial"/>
                <a:ea typeface="Arial"/>
                <a:cs typeface="Arial"/>
                <a:sym typeface="Arial"/>
              </a:rPr>
              <a:t>São conceitos físico que podem ser definidos como grandezas macroscópicas, que expressam a diferença de temperatura entre um objeto e o ambiente ou entre objetos. Por exemplo: a figura ao lado, ilustra o menino sentindo o ambiente frio (uma temperatura menor da que está habituado) e o pinguim quente</a:t>
            </a:r>
            <a:r>
              <a:rPr lang="pt-BR" cap="none"/>
              <a:t>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365" name="Google Shape;36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267" y="2367092"/>
            <a:ext cx="4415040" cy="330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4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68619" y="5719455"/>
            <a:ext cx="2008981" cy="448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25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8619" y="5567057"/>
            <a:ext cx="2008981" cy="448284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5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CALOR</a:t>
            </a:r>
            <a:endParaRPr/>
          </a:p>
        </p:txBody>
      </p:sp>
      <p:sp>
        <p:nvSpPr>
          <p:cNvPr id="373" name="Google Shape;373;p25"/>
          <p:cNvSpPr txBox="1"/>
          <p:nvPr>
            <p:ph idx="1" type="body"/>
          </p:nvPr>
        </p:nvSpPr>
        <p:spPr>
          <a:xfrm>
            <a:off x="4082956" y="1777240"/>
            <a:ext cx="7326936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cap="none">
                <a:latin typeface="Arial"/>
                <a:ea typeface="Arial"/>
                <a:cs typeface="Arial"/>
                <a:sym typeface="Arial"/>
              </a:rPr>
              <a:t>Quando dois ou mais sistemas a temperaturas diferentes são colocados em contato, há uma troca de calor entre eles, até atingirem a mesma temperatura. Nisto consiste o equilíbrio térmico. O calor passa espontaneamente dos corpos de maior temperatura para os corpos de menor temperatura.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pt-BR" cap="none">
                <a:latin typeface="Arial"/>
                <a:ea typeface="Arial"/>
                <a:cs typeface="Arial"/>
                <a:sym typeface="Arial"/>
              </a:rPr>
              <a:t>Calor é uma energia térmica e trânsito de um corpo para outro, devido, unicamente, a uma diferença de temperatura. </a:t>
            </a:r>
            <a:endParaRPr/>
          </a:p>
        </p:txBody>
      </p:sp>
      <p:pic>
        <p:nvPicPr>
          <p:cNvPr descr="Nesse Calor o Jeito É Dormir Assim..." id="374" name="Google Shape;374;p25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3774" y="1716881"/>
            <a:ext cx="3169182" cy="3424237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5"/>
          <p:cNvSpPr txBox="1"/>
          <p:nvPr/>
        </p:nvSpPr>
        <p:spPr>
          <a:xfrm>
            <a:off x="966925" y="5300175"/>
            <a:ext cx="30081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u="sng">
                <a:solidFill>
                  <a:schemeClr val="hlink"/>
                </a:solidFill>
                <a:hlinkClick r:id="rId6"/>
              </a:rPr>
              <a:t>Fonte</a:t>
            </a:r>
            <a:endParaRPr sz="19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6"/>
          <p:cNvSpPr txBox="1"/>
          <p:nvPr>
            <p:ph type="title"/>
          </p:nvPr>
        </p:nvSpPr>
        <p:spPr>
          <a:xfrm>
            <a:off x="1827549" y="98245"/>
            <a:ext cx="10364451" cy="842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wentieth Century"/>
              <a:buNone/>
            </a:pPr>
            <a:r>
              <a:rPr lang="pt-BR" sz="2916"/>
              <a:t>     </a:t>
            </a:r>
            <a:r>
              <a:rPr lang="pt-BR" sz="2916">
                <a:latin typeface="Arial"/>
                <a:ea typeface="Arial"/>
                <a:cs typeface="Arial"/>
                <a:sym typeface="Arial"/>
              </a:rPr>
              <a:t>SENSAÇÃO TÉRMICA E ÍNDICE DE SENSAÇÃO TÉRMICA </a:t>
            </a:r>
            <a:endParaRPr sz="3240"/>
          </a:p>
        </p:txBody>
      </p:sp>
      <p:sp>
        <p:nvSpPr>
          <p:cNvPr id="381" name="Google Shape;381;p26"/>
          <p:cNvSpPr txBox="1"/>
          <p:nvPr>
            <p:ph idx="2" type="body"/>
          </p:nvPr>
        </p:nvSpPr>
        <p:spPr>
          <a:xfrm>
            <a:off x="3949148" y="940904"/>
            <a:ext cx="7328452" cy="3564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r>
              <a:rPr lang="pt-BR" sz="1850" cap="none">
                <a:latin typeface="Arial"/>
                <a:ea typeface="Arial"/>
                <a:cs typeface="Arial"/>
                <a:sym typeface="Arial"/>
              </a:rPr>
              <a:t>Sobre o conceito de sensação térmica encontramos como fonte de consulta às respostas apresentadas pelo professor Fernando Lang da Silveira no pergunte ao Centro de Referência para o Ensino de Física (CREF), em especial aos tópicos de sensação térmica x temperatura ambiente e conforto térmico pelo ventilador. Sobre o texto de Silveira (2012) intitulado sensação térmica x temperatura ambiente Medeiros (2012, p. 1) comenta que</a:t>
            </a:r>
            <a:endParaRPr/>
          </a:p>
          <a:p>
            <a:pPr indent="0" lvl="4" marL="182880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95"/>
              <a:buNone/>
            </a:pPr>
            <a:r>
              <a:rPr lang="pt-BR" sz="1295" cap="none">
                <a:latin typeface="Arial"/>
                <a:ea typeface="Arial"/>
                <a:cs typeface="Arial"/>
                <a:sym typeface="Arial"/>
              </a:rPr>
              <a:t>[...] enquanto a temperatura é uma grandeza física objetiva, ou seja, que pode ser medida e comparada rigorosamente por distintos instrumentos, a sensação térmica é apenas algo subjetivo, na verdade um construto neurofisiológico. ela não deve ser confundida com a simples avaliação humana sem instrumentos (e, portanto, imprecisa) da temperatura.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/>
          </a:p>
        </p:txBody>
      </p:sp>
      <p:pic>
        <p:nvPicPr>
          <p:cNvPr id="382" name="Google Shape;382;p26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64550" y="5567057"/>
            <a:ext cx="2008981" cy="448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propg.ufabc.edu.br/mnpef-sites/leis-de-conservacao/wp-content/uploads/2018/07/Sensa%C3%A7%C3%A3o-t%C3%A9rmica.png" id="383" name="Google Shape;383;p26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6433" y="1219200"/>
            <a:ext cx="2656709" cy="2583974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6"/>
          <p:cNvSpPr/>
          <p:nvPr/>
        </p:nvSpPr>
        <p:spPr>
          <a:xfrm>
            <a:off x="661984" y="4484638"/>
            <a:ext cx="865429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 literatura existem vários modelos que procuram quantificar o Índice de Sensação Térmica (IST) em situações, em que a temperatura ambiente apresenta-se menor que a temperatura dos objetos, em especial a temperatura corporal dos seres vivos (Índice de Resfriamento) e em situações em que a temperatura ambiente é maior que a temperatura dos objetos (Índice de Calor). </a:t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5" name="Google Shape;385;p26"/>
          <p:cNvSpPr txBox="1"/>
          <p:nvPr/>
        </p:nvSpPr>
        <p:spPr>
          <a:xfrm>
            <a:off x="1235525" y="3921425"/>
            <a:ext cx="25476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pt-BR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6"/>
              </a:rPr>
              <a:t> </a:t>
            </a:r>
            <a:r>
              <a:rPr lang="pt-BR" sz="1600" u="sng">
                <a:solidFill>
                  <a:schemeClr val="hlink"/>
                </a:solidFill>
                <a:hlinkClick r:id="rId7"/>
              </a:rPr>
              <a:t>Fonte</a:t>
            </a:r>
            <a:endParaRPr sz="1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27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8619" y="5432470"/>
            <a:ext cx="2008981" cy="448284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7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t-BR"/>
              <a:t>ÍNDICE DE CALOR</a:t>
            </a:r>
            <a:endParaRPr/>
          </a:p>
        </p:txBody>
      </p:sp>
      <p:sp>
        <p:nvSpPr>
          <p:cNvPr id="392" name="Google Shape;392;p27"/>
          <p:cNvSpPr txBox="1"/>
          <p:nvPr>
            <p:ph idx="1" type="body"/>
          </p:nvPr>
        </p:nvSpPr>
        <p:spPr>
          <a:xfrm>
            <a:off x="6172827" y="1986837"/>
            <a:ext cx="5538537" cy="342410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98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t-BR"/>
              <a:t> </a:t>
            </a:r>
            <a:endParaRPr/>
          </a:p>
        </p:txBody>
      </p:sp>
      <p:sp>
        <p:nvSpPr>
          <p:cNvPr id="393" name="Google Shape;393;p27"/>
          <p:cNvSpPr txBox="1"/>
          <p:nvPr>
            <p:ph idx="2" type="body"/>
          </p:nvPr>
        </p:nvSpPr>
        <p:spPr>
          <a:xfrm>
            <a:off x="913774" y="2008363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cap="none">
                <a:latin typeface="Arial"/>
                <a:ea typeface="Arial"/>
                <a:cs typeface="Arial"/>
                <a:sym typeface="Arial"/>
              </a:rPr>
              <a:t>O índice de calor designa o efeito da umidade relativa sobre a temperatura aparente do ar, ou seja, é uma medida para definir qual a intensidade do calor que uma pessoa sente, variando em função da temperatura e da umidade do ar.</a:t>
            </a:r>
            <a:endParaRPr/>
          </a:p>
          <a:p>
            <a:pPr indent="0" lvl="0" marL="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pt-BR" cap="none">
                <a:latin typeface="Arial"/>
                <a:ea typeface="Arial"/>
                <a:cs typeface="Arial"/>
                <a:sym typeface="Arial"/>
              </a:rPr>
              <a:t>Para estimar o ist para os casos em que a temperatura é superior a 26°c, utilizamos o modelo de Rothfusz </a:t>
            </a:r>
            <a:r>
              <a:rPr lang="pt-BR" sz="1800">
                <a:latin typeface="Arial"/>
                <a:ea typeface="Arial"/>
                <a:cs typeface="Arial"/>
                <a:sym typeface="Arial"/>
              </a:rPr>
              <a:t>(1990).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28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8619" y="5567057"/>
            <a:ext cx="2008981" cy="448284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8"/>
          <p:cNvSpPr txBox="1"/>
          <p:nvPr>
            <p:ph type="title"/>
          </p:nvPr>
        </p:nvSpPr>
        <p:spPr>
          <a:xfrm>
            <a:off x="837575" y="415783"/>
            <a:ext cx="10364451" cy="8392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UMIDADE RELATIVA DO AR </a:t>
            </a:r>
            <a:endParaRPr/>
          </a:p>
        </p:txBody>
      </p:sp>
      <p:sp>
        <p:nvSpPr>
          <p:cNvPr id="400" name="Google Shape;400;p28"/>
          <p:cNvSpPr txBox="1"/>
          <p:nvPr>
            <p:ph idx="1" type="body"/>
          </p:nvPr>
        </p:nvSpPr>
        <p:spPr>
          <a:xfrm>
            <a:off x="2782957" y="1576370"/>
            <a:ext cx="9064487" cy="1852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pt-BR" sz="1900" cap="none">
                <a:latin typeface="Arial"/>
                <a:ea typeface="Arial"/>
                <a:cs typeface="Arial"/>
                <a:sym typeface="Arial"/>
              </a:rPr>
              <a:t>A umidade é quantidade de água em forma de vapor dispersa pelo ar. A umidade é dos elementos mais importantes da atmosfera e influencia a temperatura, a sensação térmica e os períodos de chuva. A umidade relativa do ar é a relação entre quantidade de água que existe no ar (umidade absoluta) e quantidade máxima de água que poderia existir na mesma temperatura (ponto de saturação). 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1900" cap="non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</a:pPr>
            <a:r>
              <a:rPr lang="pt-BR" sz="1900" cap="none">
                <a:latin typeface="Arial"/>
                <a:ea typeface="Arial"/>
                <a:cs typeface="Arial"/>
                <a:sym typeface="Arial"/>
              </a:rPr>
              <a:t>Para medir Umidade Relativa do Ar utilizamos o sensor </a:t>
            </a:r>
            <a:r>
              <a:rPr lang="pt-BR" sz="1900" u="sng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DHT22</a:t>
            </a:r>
            <a:r>
              <a:rPr lang="pt-BR" sz="1900" cap="none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descr="Ícone de vetor de umidade - Download Vetores Gratis, Desenhos de ..." id="401" name="Google Shape;401;p28"/>
          <p:cNvPicPr preferRelativeResize="0"/>
          <p:nvPr>
            <p:ph idx="2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5178" y="1458763"/>
            <a:ext cx="1712256" cy="19414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NSOR DE TEMPERATURA DHT22 - RS Robótica" id="402" name="Google Shape;402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41342" y="4359365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8"/>
          <p:cNvSpPr txBox="1"/>
          <p:nvPr/>
        </p:nvSpPr>
        <p:spPr>
          <a:xfrm>
            <a:off x="705250" y="3400200"/>
            <a:ext cx="17121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u="sng">
                <a:solidFill>
                  <a:schemeClr val="hlink"/>
                </a:solidFill>
                <a:hlinkClick r:id="rId8"/>
              </a:rPr>
              <a:t>Fonte</a:t>
            </a:r>
            <a:endParaRPr sz="1600"/>
          </a:p>
        </p:txBody>
      </p:sp>
      <p:sp>
        <p:nvSpPr>
          <p:cNvPr id="404" name="Google Shape;404;p28"/>
          <p:cNvSpPr txBox="1"/>
          <p:nvPr/>
        </p:nvSpPr>
        <p:spPr>
          <a:xfrm>
            <a:off x="4440700" y="6464075"/>
            <a:ext cx="2112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u="sng">
                <a:solidFill>
                  <a:schemeClr val="hlink"/>
                </a:solidFill>
                <a:hlinkClick r:id="rId9"/>
              </a:rPr>
              <a:t>Fonte</a:t>
            </a:r>
            <a:endParaRPr sz="1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29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8619" y="5567057"/>
            <a:ext cx="2008981" cy="448284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9"/>
          <p:cNvSpPr txBox="1"/>
          <p:nvPr>
            <p:ph type="title"/>
          </p:nvPr>
        </p:nvSpPr>
        <p:spPr>
          <a:xfrm>
            <a:off x="9899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ÍNDICE DE RESFRIAMENTO </a:t>
            </a:r>
            <a:endParaRPr/>
          </a:p>
        </p:txBody>
      </p:sp>
      <p:pic>
        <p:nvPicPr>
          <p:cNvPr descr="Ar-condicionado, ventilador ou climatizador para espantar o calor ..." id="411" name="Google Shape;411;p29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3775" y="2214694"/>
            <a:ext cx="4535413" cy="3424237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9"/>
          <p:cNvSpPr txBox="1"/>
          <p:nvPr/>
        </p:nvSpPr>
        <p:spPr>
          <a:xfrm>
            <a:off x="1002725" y="5819450"/>
            <a:ext cx="44466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u="sng">
                <a:solidFill>
                  <a:schemeClr val="hlink"/>
                </a:solidFill>
                <a:hlinkClick r:id="rId6"/>
              </a:rPr>
              <a:t>Fonte</a:t>
            </a:r>
            <a:endParaRPr sz="1600"/>
          </a:p>
        </p:txBody>
      </p:sp>
      <p:sp>
        <p:nvSpPr>
          <p:cNvPr id="413" name="Google Shape;413;p29"/>
          <p:cNvSpPr txBox="1"/>
          <p:nvPr/>
        </p:nvSpPr>
        <p:spPr>
          <a:xfrm>
            <a:off x="5622475" y="2202450"/>
            <a:ext cx="6177600" cy="30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</a:rPr>
              <a:t>O índice de resfriamento está associado à perda de calor, principalmente por meio de convecção e evaporação. A taxa de perda de calor por uma superfície está vinculada à velocidade do vento sobre a superfície: quanto maior a velocidade, mais rápido é o resfriamento. </a:t>
            </a:r>
            <a:r>
              <a:rPr lang="pt-BR" sz="1300">
                <a:solidFill>
                  <a:schemeClr val="dk1"/>
                </a:solidFill>
              </a:rPr>
              <a:t>O modelo matemático mais utilizado, na literatura, para estimar o IST para casos de temperaturas inferiores a 10°C e ventos superiores a 5 km/h é o WCI (Wind Chill Index – Índice de Resfriamento pelo Vento). O modelo matemático é descrito na Equação 1 (WIND CHILL, 2019).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</a:rPr>
              <a:t>                      ST=13,12+0,6215×T-11,37×V^0,16  + 0,3965×T×V^0,16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chemeClr val="dk1"/>
                </a:solidFill>
              </a:rPr>
              <a:t>Cujas variáveis são: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6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chemeClr val="dk1"/>
                </a:solidFill>
              </a:rPr>
              <a:t>IST = Índice de Sensação Térmica (em °C),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6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chemeClr val="dk1"/>
                </a:solidFill>
              </a:rPr>
              <a:t>V = Velocidade do Vento (em km/h) e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6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chemeClr val="dk1"/>
                </a:solidFill>
              </a:rPr>
              <a:t>T = Temperatura ambiente (em °C).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0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VELOCIDADE DO VENTO</a:t>
            </a:r>
            <a:endParaRPr/>
          </a:p>
        </p:txBody>
      </p:sp>
      <p:sp>
        <p:nvSpPr>
          <p:cNvPr id="419" name="Google Shape;419;p30"/>
          <p:cNvSpPr txBox="1"/>
          <p:nvPr>
            <p:ph idx="2" type="body"/>
          </p:nvPr>
        </p:nvSpPr>
        <p:spPr>
          <a:xfrm>
            <a:off x="4099966" y="1971102"/>
            <a:ext cx="7177634" cy="3896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cap="none"/>
              <a:t>A velocidade do vento é uma grandeza que influencia no índice de resfriamento, pois aumenta a taxa de perda de energia térmica do nosso corpo para o ambiente.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cap="none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pt-BR" cap="none"/>
              <a:t>Para medir velocidade do vento usamos um anemômetro. </a:t>
            </a:r>
            <a:endParaRPr/>
          </a:p>
        </p:txBody>
      </p:sp>
      <p:pic>
        <p:nvPicPr>
          <p:cNvPr id="420" name="Google Shape;420;p30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8619" y="5495313"/>
            <a:ext cx="2008981" cy="448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senho de uma nuvem de vento que sopra de uma árvore no outono - Vetor de Vento royalty-free" id="421" name="Google Shape;421;p30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685" y="2053388"/>
            <a:ext cx="3186191" cy="208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97742" y="4502332"/>
            <a:ext cx="3167062" cy="1985962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0"/>
          <p:cNvSpPr txBox="1"/>
          <p:nvPr/>
        </p:nvSpPr>
        <p:spPr>
          <a:xfrm>
            <a:off x="859500" y="4297450"/>
            <a:ext cx="25965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u="sng">
                <a:solidFill>
                  <a:schemeClr val="hlink"/>
                </a:solidFill>
                <a:hlinkClick r:id="rId7"/>
              </a:rPr>
              <a:t>Fonte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t-BR"/>
              <a:t>ESTUDOS RELACIONADOS</a:t>
            </a:r>
            <a:endParaRPr/>
          </a:p>
        </p:txBody>
      </p:sp>
      <p:sp>
        <p:nvSpPr>
          <p:cNvPr id="179" name="Google Shape;179;p4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pt-BR" cap="none">
                <a:latin typeface="Arial"/>
                <a:ea typeface="Arial"/>
                <a:cs typeface="Arial"/>
                <a:sym typeface="Arial"/>
              </a:rPr>
              <a:t>A busca por estudos relacionados foi realizada na Biblioteca Digital de Teses e Dissertações (BDTD), utilizando-se dos seguintes descritores </a:t>
            </a:r>
            <a:r>
              <a:rPr i="1" lang="pt-BR" cap="none">
                <a:latin typeface="Arial"/>
                <a:ea typeface="Arial"/>
                <a:cs typeface="Arial"/>
                <a:sym typeface="Arial"/>
              </a:rPr>
              <a:t>Arduino, Ardublock</a:t>
            </a:r>
            <a:r>
              <a:rPr lang="pt-BR" cap="none">
                <a:latin typeface="Arial"/>
                <a:ea typeface="Arial"/>
                <a:cs typeface="Arial"/>
                <a:sym typeface="Arial"/>
              </a:rPr>
              <a:t> e miniestação meteorológica. Em tal revisão buscamos encontrar relações de continuidade, avanços e subsídios para embasar o processo de elaboração e conclusão do presente produto educacional. Além desses descritores também buscamos publicações sobre o ensino do conceito de temperatura no Ensino Fundamental.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pt-BR" cap="none">
                <a:latin typeface="Arial"/>
                <a:ea typeface="Arial"/>
                <a:cs typeface="Arial"/>
                <a:sym typeface="Arial"/>
              </a:rPr>
              <a:t>	Os estudos encontrados são sintetizados no Quadro 1.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cap="non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1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pt-BR">
                <a:latin typeface="Arial"/>
                <a:ea typeface="Arial"/>
                <a:cs typeface="Arial"/>
                <a:sym typeface="Arial"/>
              </a:rPr>
              <a:t>SUGESTÕES DE REFERÊNCIAS</a:t>
            </a:r>
            <a:endParaRPr/>
          </a:p>
        </p:txBody>
      </p:sp>
      <p:sp>
        <p:nvSpPr>
          <p:cNvPr id="429" name="Google Shape;429;p31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5239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1033">
                <a:latin typeface="Arial"/>
                <a:ea typeface="Arial"/>
                <a:cs typeface="Arial"/>
                <a:sym typeface="Arial"/>
              </a:rPr>
              <a:t>BRASIL. MINISTÉRIO DA EDUCAÇÃO. SECRETARIA DA EDUCAÇÃO BÁSICA. </a:t>
            </a:r>
            <a:r>
              <a:rPr b="1" lang="pt-BR" sz="1033">
                <a:latin typeface="Arial"/>
                <a:ea typeface="Arial"/>
                <a:cs typeface="Arial"/>
                <a:sym typeface="Arial"/>
              </a:rPr>
              <a:t>BASE NACIONAL COMUM CURRICULAR</a:t>
            </a:r>
            <a:r>
              <a:rPr i="1" lang="pt-BR" sz="1033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t-BR" sz="1033">
                <a:latin typeface="Arial"/>
                <a:ea typeface="Arial"/>
                <a:cs typeface="Arial"/>
                <a:sym typeface="Arial"/>
              </a:rPr>
              <a:t>BRASÍLIA, DF, 2018. DISPONÍVEL EM: HTTP://BASENACIONALCOMUM.MEC.GOV.BR/#/SITE/INICIO&gt;. ACESSO EM: JUNHO DE 2018.</a:t>
            </a:r>
            <a:endParaRPr/>
          </a:p>
          <a:p>
            <a:pPr indent="0" lvl="0" marL="152396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1033">
                <a:latin typeface="Arial"/>
                <a:ea typeface="Arial"/>
                <a:cs typeface="Arial"/>
                <a:sym typeface="Arial"/>
              </a:rPr>
              <a:t>DAMIANI, M. F. </a:t>
            </a:r>
            <a:r>
              <a:rPr i="1" lang="pt-BR" sz="1033">
                <a:latin typeface="Arial"/>
                <a:ea typeface="Arial"/>
                <a:cs typeface="Arial"/>
                <a:sym typeface="Arial"/>
              </a:rPr>
              <a:t>ET AL.</a:t>
            </a:r>
            <a:r>
              <a:rPr lang="pt-BR" sz="1033">
                <a:latin typeface="Arial"/>
                <a:ea typeface="Arial"/>
                <a:cs typeface="Arial"/>
                <a:sym typeface="Arial"/>
              </a:rPr>
              <a:t> DISCUTINDO PESQUISAS DO TIPO INTERVENÇÃO PEDAGÓGICA. </a:t>
            </a:r>
            <a:r>
              <a:rPr b="1" lang="pt-BR" sz="1033">
                <a:latin typeface="Arial"/>
                <a:ea typeface="Arial"/>
                <a:cs typeface="Arial"/>
                <a:sym typeface="Arial"/>
              </a:rPr>
              <a:t>CADERNOS DE EDUCAÇÃO</a:t>
            </a:r>
            <a:r>
              <a:rPr lang="pt-BR" sz="1033">
                <a:latin typeface="Arial"/>
                <a:ea typeface="Arial"/>
                <a:cs typeface="Arial"/>
                <a:sym typeface="Arial"/>
              </a:rPr>
              <a:t>, N. 45, P. 57- 67, 2013.</a:t>
            </a:r>
            <a:endParaRPr/>
          </a:p>
          <a:p>
            <a:pPr indent="0" lvl="0" marL="152396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1033">
                <a:latin typeface="Arial"/>
                <a:ea typeface="Arial"/>
                <a:cs typeface="Arial"/>
                <a:sym typeface="Arial"/>
              </a:rPr>
              <a:t>GEWANDSZNAJDER, F. MATÉRIA E ENERGIA – CIÊNCIAS 9º ANO. SÃO PAULO: ÁTICA, 2011.</a:t>
            </a:r>
            <a:endParaRPr/>
          </a:p>
          <a:p>
            <a:pPr indent="0" lvl="0" marL="152396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1033">
                <a:latin typeface="Arial"/>
                <a:ea typeface="Arial"/>
                <a:cs typeface="Arial"/>
                <a:sym typeface="Arial"/>
              </a:rPr>
              <a:t>GOWDAK, D; MARTINS, E. QUÍMICA E FÍSICA – CIÊNCIAS – 9º ANO. ED.1. SÃO PAULO: FTD, 2012.</a:t>
            </a:r>
            <a:endParaRPr/>
          </a:p>
          <a:p>
            <a:pPr indent="0" lvl="0" marL="152396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1033">
                <a:latin typeface="Arial"/>
                <a:ea typeface="Arial"/>
                <a:cs typeface="Arial"/>
                <a:sym typeface="Arial"/>
              </a:rPr>
              <a:t>GRINGS, E.T.O.; CABALLERO.C; MOREIRA, M.A. (2008). UMA PROPOSTA DIDÁTICA PARA ABORDAR O CONCEITO DE TEMPERATURA A PARTIR DE SITUAÇÕES, À LUZ DA TEORIA DOS CAMPOS CONCEITUAIS DE VERGNAUD. R.B.E.C.T. VOL. 1, NÚM. 1, JN/ABRIL. 2008.</a:t>
            </a:r>
            <a:endParaRPr/>
          </a:p>
          <a:p>
            <a:pPr indent="0" lvl="0" marL="152396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1033">
                <a:latin typeface="Arial"/>
                <a:ea typeface="Arial"/>
                <a:cs typeface="Arial"/>
                <a:sym typeface="Arial"/>
              </a:rPr>
              <a:t>LOPES, S. CIÊNCIAS DA NATUREZA. INVESTIGAR E CONHECER – 9º ANO, ED. 1. SÃO PAULO: SARAIVA, 2015.</a:t>
            </a:r>
            <a:endParaRPr/>
          </a:p>
          <a:p>
            <a:pPr indent="0" lvl="0" marL="152396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1033">
                <a:latin typeface="Arial"/>
                <a:ea typeface="Arial"/>
                <a:cs typeface="Arial"/>
                <a:sym typeface="Arial"/>
              </a:rPr>
              <a:t>MÁXIMO, A.; ALVARENGA, B. FÍSICA – VOLUME ÚNICO. SÃO PAULO: SCIPIONE, 1997.</a:t>
            </a:r>
            <a:endParaRPr/>
          </a:p>
          <a:p>
            <a:pPr indent="0" lvl="0" marL="152396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1033">
                <a:latin typeface="Arial"/>
                <a:ea typeface="Arial"/>
                <a:cs typeface="Arial"/>
                <a:sym typeface="Arial"/>
              </a:rPr>
              <a:t>MOREIRA, M. A. (2017). O ICEBRG DA CONCEITUALIZAÇÃO, A TEORIA DOS CAMPOS CONCEITUAIS DE VERGNAUD, O ENSINO DE CIÊNCIAS E A PESQUISA NESTA ÁREA. PUBLICADO: REVISTA INVESTIGAÇÕES EM ENSINO DE CIÊNCIAS - V7(1). P. 7-29. 2002.</a:t>
            </a:r>
            <a:endParaRPr/>
          </a:p>
          <a:p>
            <a:pPr indent="0" lvl="0" marL="152396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1033">
                <a:latin typeface="Arial"/>
                <a:ea typeface="Arial"/>
                <a:cs typeface="Arial"/>
                <a:sym typeface="Arial"/>
              </a:rPr>
              <a:t>PEREIRA, M.M. UFA!! QUE CALOR É ESSE? RIO 40ºC – UMA PROPOSTA PARA O ENSINO DOS CONCEITOS DE CALOR E TEMPERATURA NO ENSINO MÉDIO. PROGRAMA DE PÓS-GRADUAÇÃO EM ENSINO DE FÍSICA, MESTRADO PROFISSIONAL EM ENSINO DE FÍSICA. UNIVERSIDADE FEDERAL DO RIO DE JANEIRO, 2010.</a:t>
            </a:r>
            <a:endParaRPr/>
          </a:p>
          <a:p>
            <a:pPr indent="0" lvl="0" marL="152396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1033">
                <a:latin typeface="Arial"/>
                <a:ea typeface="Arial"/>
                <a:cs typeface="Arial"/>
                <a:sym typeface="Arial"/>
              </a:rPr>
              <a:t>PINTO, F.C.R. (2018). PROPOSTA DE SEQUÊNCIA DIDÁTICA BASEADA NA APRENDIZAGEM SIGNIFICATIVA: CONSTRUÇÃO DE UMA MINIESTAÇÃO METEOROLÓGICA COM ARDUINO. PROGRAMA DE MESTRADO ENSINO DE FÍSICA- UNESP – 2018</a:t>
            </a:r>
            <a:endParaRPr/>
          </a:p>
          <a:p>
            <a:pPr indent="0" lvl="0" marL="152396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pt-BR" sz="1033">
                <a:latin typeface="Arial"/>
                <a:ea typeface="Arial"/>
                <a:cs typeface="Arial"/>
                <a:sym typeface="Arial"/>
              </a:rPr>
              <a:t>RIBEIRO. J. (2018). EXPLORANDO AS POSSIBILIDADES DE INSERÇÃO DA PLATAFORMA ARDUINO NO ENSINO DE CIÊNCIAS DA EDUCAÇÃO BÁSICA. DISSERTAÇÃO DO PROGRAMA MESTRADO PROFISSIONAL EM CIÊNCIAS – UNIPAMPA, CAMPUS BAGÉ.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2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wentieth Century"/>
              <a:buNone/>
            </a:pPr>
            <a:r>
              <a:t/>
            </a:r>
            <a:endParaRPr/>
          </a:p>
        </p:txBody>
      </p:sp>
      <p:sp>
        <p:nvSpPr>
          <p:cNvPr id="435" name="Google Shape;435;p32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5239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1100">
                <a:latin typeface="Arial"/>
                <a:ea typeface="Arial"/>
                <a:cs typeface="Arial"/>
                <a:sym typeface="Arial"/>
              </a:rPr>
              <a:t>RODRIGUES, R.F. ARDUINO COMO UMA FERRAMENTA MEDIADORA NO ENSINO DE FÍSICA. PROGRAMA MESTRADO PROFISSIONAL NO ENSINO DE FÍSICA – UFRG, PORTO ALEGRE, 2014.</a:t>
            </a:r>
            <a:endParaRPr/>
          </a:p>
          <a:p>
            <a:pPr indent="0" lvl="0" marL="152396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1100">
                <a:latin typeface="Arial"/>
                <a:ea typeface="Arial"/>
                <a:cs typeface="Arial"/>
                <a:sym typeface="Arial"/>
              </a:rPr>
              <a:t>ROTHFUSZ, P. L. "THE HEAT INDEX 'EQUATION' (OR, MORE THAN YOU EVER WANTED TO KNOW ABOUT HEAT INDEX)", SCIENTIFIC SERVICES DIVISION (NWS SOUTHERN REGION HEADQUARTERS), 1990. DISPONÍVEL EM: &lt; </a:t>
            </a:r>
            <a:r>
              <a:rPr lang="pt-BR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HTTPS://WWW.WEATHER.GOV/MEDIA/FFC/TA_HTINDX.PDF</a:t>
            </a:r>
            <a:r>
              <a:rPr lang="pt-BR" sz="1100">
                <a:latin typeface="Arial"/>
                <a:ea typeface="Arial"/>
                <a:cs typeface="Arial"/>
                <a:sym typeface="Arial"/>
              </a:rPr>
              <a:t>&gt;. ACESSO EM: 23 ABR. 2019. </a:t>
            </a:r>
            <a:endParaRPr/>
          </a:p>
          <a:p>
            <a:pPr indent="0" lvl="0" marL="152396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1100">
                <a:latin typeface="Arial"/>
                <a:ea typeface="Arial"/>
                <a:cs typeface="Arial"/>
                <a:sym typeface="Arial"/>
              </a:rPr>
              <a:t>STERN. I. CIÊNCIAS DO SÉCULO XXI. QUÍMICA E FÍSICA – 9º ANO. ED. 2. SÃO PAULO: SARAIVA, 2012.</a:t>
            </a:r>
            <a:endParaRPr/>
          </a:p>
          <a:p>
            <a:pPr indent="0" lvl="0" marL="152396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1100">
                <a:latin typeface="Arial"/>
                <a:ea typeface="Arial"/>
                <a:cs typeface="Arial"/>
                <a:sym typeface="Arial"/>
              </a:rPr>
              <a:t>TAUCEDA, K.C; DEL PINO, J.C. (2014). PROCESSOS COGNITIVOS E EPISTEMOLOGIAS DA TEORIA DOS CAMPOS CONCEITUAIS DE GÉRARD VERGNAUD, DO ENSINO NARRATIVO E DO APRENDER A APRENDER. CIÊNCIAS E COGNIÇÃO, 2014; VOL. 19(2) 256-266.</a:t>
            </a:r>
            <a:endParaRPr/>
          </a:p>
          <a:p>
            <a:pPr indent="0" lvl="0" marL="152396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1100">
                <a:latin typeface="Arial"/>
                <a:ea typeface="Arial"/>
                <a:cs typeface="Arial"/>
                <a:sym typeface="Arial"/>
              </a:rPr>
              <a:t>VERGNAUD, G.(1993). TEORIA DOS CAMPOS CONCEITUAIS. IN NASSER, L.(ED) ANAIS DO 1º SEMINÁRIO INTERNACIONAL DE EDUCAÇÃO MATEMÁTICA DO RIO DE JANEIRO, P. 1-26.</a:t>
            </a:r>
            <a:endParaRPr/>
          </a:p>
          <a:p>
            <a:pPr indent="0" lvl="0" marL="152396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1100">
                <a:latin typeface="Arial"/>
                <a:ea typeface="Arial"/>
                <a:cs typeface="Arial"/>
                <a:sym typeface="Arial"/>
              </a:rPr>
              <a:t>VERGNAUD, G.(1996B). A TRAMA DOS CAMPOS CONCEITUAIS NA CONSTRUÇÃO DOS CONHECIMENTOS. REVISTA DO GEEMPA, PORTO ALEGRE, Nº 4: 9-19.</a:t>
            </a:r>
            <a:endParaRPr/>
          </a:p>
          <a:p>
            <a:pPr indent="0" lvl="0" marL="152396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1100">
                <a:latin typeface="Arial"/>
                <a:ea typeface="Arial"/>
                <a:cs typeface="Arial"/>
                <a:sym typeface="Arial"/>
              </a:rPr>
              <a:t>VERGNAUD, G. (2017). O QUE É APRENDER? POR QUE TEORIA DOS CAMPOS CONCEITUAIS. REVISTA DO GEEMPA, PORTO ALEGRE, Nº XX: 15-53.</a:t>
            </a:r>
            <a:endParaRPr/>
          </a:p>
          <a:p>
            <a:pPr indent="0" lvl="0" marL="152396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1100">
                <a:latin typeface="Arial"/>
                <a:ea typeface="Arial"/>
                <a:cs typeface="Arial"/>
                <a:sym typeface="Arial"/>
              </a:rPr>
              <a:t>VERGNAUD, G. (2008). ATIVIDADE HUMANA E CONCEITUAÇÃO. GEEMPA. COLÓQUIO INTERNACIONAL, PARIS (2004).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152396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1100">
                <a:latin typeface="Arial"/>
                <a:ea typeface="Arial"/>
                <a:cs typeface="Arial"/>
                <a:sym typeface="Arial"/>
              </a:rPr>
              <a:t>WIND CHILL. IN: WIKIPEDIA, THE FREE ENCYCLOPEDIA. 2019. DISPONÍVEL EM: &lt; HTTPS://EN.WIKIPEDIA.ORG/WIKI/WIND_CHILL &gt;. ACESSO EM: 23 ABR. 2019.</a:t>
            </a:r>
            <a:endParaRPr/>
          </a:p>
          <a:p>
            <a:pPr indent="0" lvl="0" marL="152396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333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Google Shape;184;p5"/>
          <p:cNvGraphicFramePr/>
          <p:nvPr/>
        </p:nvGraphicFramePr>
        <p:xfrm>
          <a:off x="131326" y="1444487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{750B3A80-C3F5-4A5C-9765-C5C70CE5CCFF}</a:tableStyleId>
              </a:tblPr>
              <a:tblGrid>
                <a:gridCol w="5818900"/>
                <a:gridCol w="3184225"/>
                <a:gridCol w="2714200"/>
              </a:tblGrid>
              <a:tr h="278600">
                <a:tc>
                  <a:txBody>
                    <a:bodyPr/>
                    <a:lstStyle/>
                    <a:p>
                      <a:pPr indent="540385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pt-BR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Dissertação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7225" marL="372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540385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pt-BR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Objetivo Geral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7225" marL="372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540385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pt-BR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Produção Educacional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7225" marL="37225" anchor="ctr">
                    <a:solidFill>
                      <a:schemeClr val="lt1"/>
                    </a:solidFill>
                  </a:tcPr>
                </a:tc>
              </a:tr>
              <a:tr h="947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BR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Programa: MNPEF- UNESP- São Paulo -2018</a:t>
                      </a:r>
                      <a:endParaRPr sz="1400" u="none" cap="none" strike="noStrike"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BR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Titulo: </a:t>
                      </a:r>
                      <a:r>
                        <a:rPr b="1" lang="pt-BR" sz="13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/>
                        </a:rPr>
                        <a:t>PROPOSTA DE SEQUÊNCIA DIDÁTICA BASEADA NA APRENDIZAGEM SIGNIFICATIVA: CONSTRUÇÃO DE UMA MINI ESTAÇÃO METEOROLÓGICA COM ARDUINO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BR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Autor: Fernando Carlos Rodrigues Pinto</a:t>
                      </a:r>
                      <a:endParaRPr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7225" marL="372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BR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 utilização de uma miniestação meteorológica automática com Arduino para ensinar e aprender os conteúdos prescritos e as habilidades.</a:t>
                      </a:r>
                      <a:endParaRPr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7225" marL="372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BR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Miniestação meteorológica automática com Arduino.</a:t>
                      </a:r>
                      <a:endParaRPr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7225" marL="37225" anchor="ctr">
                    <a:solidFill>
                      <a:schemeClr val="lt1"/>
                    </a:solidFill>
                  </a:tcPr>
                </a:tc>
              </a:tr>
              <a:tr h="7576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BR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Programa: MPEF –  UFRG- Porto Alegre-2014</a:t>
                      </a:r>
                      <a:endParaRPr sz="1400" u="none" cap="none" strike="noStrike"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BR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Titulo: </a:t>
                      </a:r>
                      <a:r>
                        <a:rPr b="1" lang="pt-BR" sz="13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/>
                        </a:rPr>
                        <a:t>ARDUINO COMO UMA FERRAMENTA MEDIADORA NO ENSINO DE FÍSICA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BR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Autor: Rafael Frank de Rodrigues</a:t>
                      </a:r>
                      <a:endParaRPr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7225" marL="372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BR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Utilizar a plataforma Arduino como ferramenta mediadora no ensino de física.</a:t>
                      </a:r>
                      <a:endParaRPr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7225" marL="372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BR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Miniestação meteorológica automática com Arduino.</a:t>
                      </a:r>
                      <a:endParaRPr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7225" marL="37225" anchor="ctr">
                    <a:solidFill>
                      <a:schemeClr val="lt1"/>
                    </a:solidFill>
                  </a:tcPr>
                </a:tc>
              </a:tr>
              <a:tr h="11364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BR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Programa: MPEC – Unipampa- Bagé- 2018</a:t>
                      </a:r>
                      <a:endParaRPr sz="1400" u="none" cap="none" strike="noStrike"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BR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Titulo: </a:t>
                      </a:r>
                      <a:r>
                        <a:rPr b="1" lang="pt-BR" sz="13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5"/>
                        </a:rPr>
                        <a:t>EXPLORANDO AS POSSIBILIDADES DE INSERÇÃO DA PLATAFORMA ARDUINO NO ENSINO DE CIÊNCIAS DA EDUCAÇÃO BÁSICA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BR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Autor: JANUÁRIO DIAS RIBEIRO</a:t>
                      </a:r>
                      <a:endParaRPr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9525" marL="29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BR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Avaliar as possibilidades de inserção da Plataforma Arduino no Ensino de Ciências da Educação Básica através de um enfoque nos conceitos introdutórios de lógica de programação e montagens de circuitos eletrônicos.</a:t>
                      </a:r>
                      <a:endParaRPr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9525" marL="29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BR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Apostila sobre lógica de programação e montagens de circuitos eletrônicos.</a:t>
                      </a:r>
                      <a:endParaRPr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9525" marL="29525" anchor="ctr">
                    <a:solidFill>
                      <a:schemeClr val="lt1"/>
                    </a:solidFill>
                  </a:tcPr>
                </a:tc>
              </a:tr>
              <a:tr h="13198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BR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Programa: MPEF –  UFRG- Porto Alegre-2014</a:t>
                      </a:r>
                      <a:endParaRPr sz="1400" u="none" cap="none" strike="noStrike"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BR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Título: </a:t>
                      </a:r>
                      <a:r>
                        <a:rPr b="1" lang="pt-BR" sz="13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6"/>
                        </a:rPr>
                        <a:t>ARDUINO: UMA FERRAMENTA PARA AQUISIÇÃO DE DADOS, CONTROLE E AUTOMAÇÃO DE EXPERIMENTOS DE ÓPTICA EM LABORATÓRIO DIDÁTICO DE FÍSICA NO ENSINO MÉDIO.</a:t>
                      </a:r>
                      <a:endParaRPr b="1"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BR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Autor: ELIO MOLISANI FERREIRA SANTOS</a:t>
                      </a:r>
                      <a:endParaRPr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9525" marL="29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BR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Apresentar algumas possibilidades da placa de prototipagem Arduino em conjunto com as tecnologias de informação (TIC).</a:t>
                      </a:r>
                      <a:endParaRPr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9525" marL="29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BR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Material de apoio ao professor sobre como abordar o conceito de óptica por meio da automação.</a:t>
                      </a:r>
                      <a:endParaRPr sz="13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9525" marL="29525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85" name="Google Shape;185;p5"/>
          <p:cNvSpPr/>
          <p:nvPr/>
        </p:nvSpPr>
        <p:spPr>
          <a:xfrm>
            <a:off x="131326" y="1075155"/>
            <a:ext cx="36471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Quadro 1- Estudos Relacionados.</a:t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"/>
          <p:cNvSpPr txBox="1"/>
          <p:nvPr>
            <p:ph type="title"/>
          </p:nvPr>
        </p:nvSpPr>
        <p:spPr>
          <a:xfrm>
            <a:off x="628669" y="163393"/>
            <a:ext cx="10364451" cy="760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wentieth Century"/>
              <a:buNone/>
            </a:pPr>
            <a:r>
              <a:rPr lang="pt-BR" sz="2916"/>
              <a:t> </a:t>
            </a:r>
            <a:br>
              <a:rPr lang="pt-BR" sz="2916"/>
            </a:br>
            <a:r>
              <a:rPr lang="pt-BR" sz="2916"/>
              <a:t>REFERENCIAL TEÓRICO </a:t>
            </a:r>
            <a:br>
              <a:rPr lang="pt-BR" sz="2916"/>
            </a:br>
            <a:endParaRPr sz="2916"/>
          </a:p>
        </p:txBody>
      </p:sp>
      <p:sp>
        <p:nvSpPr>
          <p:cNvPr id="191" name="Google Shape;191;p6"/>
          <p:cNvSpPr txBox="1"/>
          <p:nvPr>
            <p:ph idx="1" type="body"/>
          </p:nvPr>
        </p:nvSpPr>
        <p:spPr>
          <a:xfrm>
            <a:off x="1198880" y="813789"/>
            <a:ext cx="782320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cap="none">
                <a:latin typeface="Arial"/>
                <a:ea typeface="Arial"/>
                <a:cs typeface="Arial"/>
                <a:sym typeface="Arial"/>
              </a:rPr>
              <a:t>Teoria dos campos conceituais de Gérard Vergnaud como suporte teórico metodológico.</a:t>
            </a:r>
            <a:endParaRPr/>
          </a:p>
        </p:txBody>
      </p:sp>
      <p:pic>
        <p:nvPicPr>
          <p:cNvPr id="192" name="Google Shape;19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0523" y="207903"/>
            <a:ext cx="1133256" cy="134911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"/>
          <p:cNvSpPr/>
          <p:nvPr/>
        </p:nvSpPr>
        <p:spPr>
          <a:xfrm>
            <a:off x="7254240" y="1963711"/>
            <a:ext cx="467793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Propomos em um primeiro momento avaliar se os alunos possuem EPR ou EEC. Nos casos em que os alunos não são capazes de dar conta das tarefas das situações-problema se deve buscar elementos dos momentos que os alunos se mobilizam para concluírem as tarefas (etapa do fazer).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fim, nova situações devem ser propostas para avaliar se o desenvolvimento das situações-problema desencadeou um processo de construção de novos esquemas ao ponto de gerar filiações, ou seja, o estabelecimento de EPR capazes de darem contar a novas situações.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830" y="1963711"/>
            <a:ext cx="6831850" cy="408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7EC5"/>
              </a:buClr>
              <a:buSzPts val="3600"/>
              <a:buFont typeface="Twentieth Century"/>
              <a:buNone/>
            </a:pPr>
            <a:r>
              <a:rPr lang="pt-BR"/>
              <a:t>TEORIA DOS CAMPOS CONCEITUAIS</a:t>
            </a:r>
            <a:endParaRPr/>
          </a:p>
        </p:txBody>
      </p:sp>
      <p:sp>
        <p:nvSpPr>
          <p:cNvPr id="200" name="Google Shape;200;p7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50"/>
              <a:buFont typeface="Noto Sans Symbols"/>
              <a:buChar char="⮚"/>
            </a:pPr>
            <a:r>
              <a:rPr lang="pt-BR" sz="1850" cap="none">
                <a:latin typeface="Arial"/>
                <a:ea typeface="Arial"/>
                <a:cs typeface="Arial"/>
                <a:sym typeface="Arial"/>
              </a:rPr>
              <a:t>Os conceitos não funcionam isoladamente, mas sim vinculados uns aos outros, em uma ampla e complexa rede;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50"/>
              <a:buFont typeface="Noto Sans Symbols"/>
              <a:buChar char="⮚"/>
            </a:pPr>
            <a:r>
              <a:rPr lang="pt-BR" sz="1850" cap="none">
                <a:latin typeface="Arial"/>
                <a:ea typeface="Arial"/>
                <a:cs typeface="Arial"/>
                <a:sym typeface="Arial"/>
              </a:rPr>
              <a:t>Um conceito adquire sentido em função da multiplicidade de problemas aos quais responde;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50"/>
              <a:buFont typeface="Noto Sans Symbols"/>
              <a:buChar char="⮚"/>
            </a:pPr>
            <a:r>
              <a:rPr lang="pt-BR" sz="1850" cap="none">
                <a:latin typeface="Arial"/>
                <a:ea typeface="Arial"/>
                <a:cs typeface="Arial"/>
                <a:sym typeface="Arial"/>
              </a:rPr>
              <a:t>A aprendizagem de todas as propriedades e relações que envolvem tais conceitos acontece por meio de uma longa história, entrelaçada por uma série de filiações e rupturas;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50"/>
              <a:buFont typeface="Noto Sans Symbols"/>
              <a:buChar char="⮚"/>
            </a:pPr>
            <a:r>
              <a:rPr lang="pt-BR" sz="1850" cap="none">
                <a:latin typeface="Arial"/>
                <a:ea typeface="Arial"/>
                <a:cs typeface="Arial"/>
                <a:sym typeface="Arial"/>
              </a:rPr>
              <a:t>Com as ideias anteriores, pode-se argumentar que um conceito não remete apenas à sua definição explícita, mas basicamente à sua possibilidade de funcionar na resolução de problemas.</a:t>
            </a:r>
            <a:endParaRPr/>
          </a:p>
          <a:p>
            <a:pPr indent="-11112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REDE CONCEITUAL </a:t>
            </a:r>
            <a:endParaRPr/>
          </a:p>
        </p:txBody>
      </p:sp>
      <p:sp>
        <p:nvSpPr>
          <p:cNvPr id="206" name="Google Shape;206;p8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cap="none">
                <a:latin typeface="Arial"/>
                <a:ea typeface="Arial"/>
                <a:cs typeface="Arial"/>
                <a:sym typeface="Arial"/>
              </a:rPr>
              <a:t>De acordo com Vergnaud (1996), a rede conceitual é composta pelos conceitos a serem estudados em concomitância com os conceitos relacionados. conforme a teoria dos campos conceituais, dominar um conceito requer dominar uma classe de situações às quais os conceitos se referem. assim, para ocorrer a aprendizagem é preciso mobilizar diversos conceitos para que possamos criar o que Vergnaud denomina “esquema”</a:t>
            </a:r>
            <a:r>
              <a:rPr i="1" lang="pt-BR" cap="none">
                <a:latin typeface="Arial"/>
                <a:ea typeface="Arial"/>
                <a:cs typeface="Arial"/>
                <a:sym typeface="Arial"/>
              </a:rPr>
              <a:t>.</a:t>
            </a:r>
            <a:endParaRPr cap="non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"/>
          <p:cNvSpPr txBox="1"/>
          <p:nvPr>
            <p:ph type="title"/>
          </p:nvPr>
        </p:nvSpPr>
        <p:spPr>
          <a:xfrm>
            <a:off x="488200" y="565089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916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3"/>
              </a:rPr>
              <a:t>REDE CONCEITUAL DE TEMPERATURA E SENSAÇÃO TÉRMICA </a:t>
            </a:r>
            <a:endParaRPr sz="2916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9"/>
          <p:cNvSpPr txBox="1"/>
          <p:nvPr>
            <p:ph idx="1" type="body"/>
          </p:nvPr>
        </p:nvSpPr>
        <p:spPr>
          <a:xfrm>
            <a:off x="63562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52396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14" name="Google Shape;21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620" y="1536634"/>
            <a:ext cx="5756600" cy="35433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5" name="Google Shape;215;p9"/>
          <p:cNvGraphicFramePr/>
          <p:nvPr/>
        </p:nvGraphicFramePr>
        <p:xfrm>
          <a:off x="6032979" y="18843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{A15F874F-016A-4BB3-8BD1-B898BE99E22A}</a:tableStyleId>
              </a:tblPr>
              <a:tblGrid>
                <a:gridCol w="2921850"/>
                <a:gridCol w="2921850"/>
              </a:tblGrid>
              <a:tr h="304800">
                <a:tc>
                  <a:txBody>
                    <a:bodyPr/>
                    <a:lstStyle/>
                    <a:p>
                      <a:pPr indent="540385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Conceitos estudados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540385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Conceitos relacionados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540385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–</a:t>
                      </a:r>
                      <a:r>
                        <a:rPr lang="pt-BR" sz="14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action="ppaction://hlinksldjump" r:id="rId5"/>
                        </a:rPr>
                        <a:t>Temperatura 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540385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 – </a:t>
                      </a:r>
                      <a:r>
                        <a:rPr lang="pt-BR" sz="14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action="ppaction://hlinksldjump" r:id="rId6"/>
                        </a:rPr>
                        <a:t>Frio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540385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2 - </a:t>
                      </a:r>
                      <a:r>
                        <a:rPr lang="pt-BR" sz="14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action="ppaction://hlinksldjump" r:id="rId7"/>
                        </a:rPr>
                        <a:t>Sensação Térmica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540385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 – </a:t>
                      </a:r>
                      <a:r>
                        <a:rPr lang="pt-BR" sz="14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action="ppaction://hlinksldjump" r:id="rId8"/>
                        </a:rPr>
                        <a:t>Quente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540385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540385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 – </a:t>
                      </a:r>
                      <a:r>
                        <a:rPr lang="pt-BR" sz="14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action="ppaction://hlinksldjump" r:id="rId9"/>
                        </a:rPr>
                        <a:t>Calor</a:t>
                      </a:r>
                      <a:r>
                        <a:rPr lang="pt-BR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540385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540385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 – </a:t>
                      </a:r>
                      <a:r>
                        <a:rPr lang="pt-BR" sz="14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action="ppaction://hlinksldjump" r:id="rId10"/>
                        </a:rPr>
                        <a:t>Umidade relativa do ar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540385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540385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 – </a:t>
                      </a:r>
                      <a:r>
                        <a:rPr lang="pt-BR" sz="14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action="ppaction://hlinksldjump" r:id="rId11"/>
                        </a:rPr>
                        <a:t>Velocidade dos Ventos</a:t>
                      </a:r>
                      <a:r>
                        <a:rPr lang="pt-BR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540385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540385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 – </a:t>
                      </a:r>
                      <a:r>
                        <a:rPr lang="pt-BR" sz="14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action="ppaction://hlinksldjump" r:id="rId12"/>
                        </a:rPr>
                        <a:t>Índice de Calor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540385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540385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 – </a:t>
                      </a:r>
                      <a:r>
                        <a:rPr lang="pt-BR" sz="14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action="ppaction://hlinksldjump" r:id="rId13"/>
                        </a:rPr>
                        <a:t>Índice de Resfriamento   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t-BR"/>
              <a:t>DESCRIÇÃO DAS SITUAÇÕES-PROBLEMA</a:t>
            </a:r>
            <a:endParaRPr/>
          </a:p>
        </p:txBody>
      </p:sp>
      <p:sp>
        <p:nvSpPr>
          <p:cNvPr id="221" name="Google Shape;221;p10"/>
          <p:cNvSpPr txBox="1"/>
          <p:nvPr>
            <p:ph idx="1" type="body"/>
          </p:nvPr>
        </p:nvSpPr>
        <p:spPr>
          <a:xfrm>
            <a:off x="913774" y="1921566"/>
            <a:ext cx="10363826" cy="3869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79"/>
              <a:buNone/>
            </a:pPr>
            <a:r>
              <a:rPr lang="pt-BR" sz="1679" cap="none">
                <a:latin typeface="Arial"/>
                <a:ea typeface="Arial"/>
                <a:cs typeface="Arial"/>
                <a:sym typeface="Arial"/>
              </a:rPr>
              <a:t>Estruturadas em três etapas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79"/>
              <a:buNone/>
            </a:pPr>
            <a:r>
              <a:rPr b="1" lang="pt-BR" sz="1679">
                <a:latin typeface="Arial"/>
                <a:ea typeface="Arial"/>
                <a:cs typeface="Arial"/>
                <a:sym typeface="Arial"/>
              </a:rPr>
              <a:t>DIÁLOGO:</a:t>
            </a:r>
            <a:r>
              <a:rPr lang="pt-BR" sz="1679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79" cap="none">
                <a:latin typeface="Arial"/>
                <a:ea typeface="Arial"/>
                <a:cs typeface="Arial"/>
                <a:sym typeface="Arial"/>
              </a:rPr>
              <a:t>Os alunos são convidados a externalizar suas ideias prévias sobre os conceitos envolvidos. </a:t>
            </a:r>
            <a:endParaRPr sz="1679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79"/>
              <a:buNone/>
            </a:pPr>
            <a:r>
              <a:t/>
            </a:r>
            <a:endParaRPr sz="1679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79"/>
              <a:buNone/>
            </a:pPr>
            <a:r>
              <a:rPr b="1" lang="pt-BR" sz="1679">
                <a:latin typeface="Arial"/>
                <a:ea typeface="Arial"/>
                <a:cs typeface="Arial"/>
                <a:sym typeface="Arial"/>
              </a:rPr>
              <a:t>TAREFA: </a:t>
            </a:r>
            <a:r>
              <a:rPr lang="pt-BR" sz="1679" cap="none">
                <a:latin typeface="Arial"/>
                <a:ea typeface="Arial"/>
                <a:cs typeface="Arial"/>
                <a:sym typeface="Arial"/>
              </a:rPr>
              <a:t>Alunos recebem um guia com atividades a serem desenvolvidas. Esta fase é muito importante, pois se trata da construção do saber, momento de “colocar a mão na massa”. </a:t>
            </a:r>
            <a:endParaRPr sz="1679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79"/>
              <a:buNone/>
            </a:pPr>
            <a:r>
              <a:t/>
            </a:r>
            <a:endParaRPr sz="1679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79"/>
              <a:buNone/>
            </a:pPr>
            <a:r>
              <a:rPr b="1" lang="pt-BR" sz="1679">
                <a:latin typeface="Arial"/>
                <a:ea typeface="Arial"/>
                <a:cs typeface="Arial"/>
                <a:sym typeface="Arial"/>
              </a:rPr>
              <a:t>SISTEMATIZAÇÃO: </a:t>
            </a:r>
            <a:r>
              <a:rPr lang="pt-BR" sz="1679" cap="none">
                <a:latin typeface="Arial"/>
                <a:ea typeface="Arial"/>
                <a:cs typeface="Arial"/>
                <a:sym typeface="Arial"/>
              </a:rPr>
              <a:t>Aplicação de questionários para avaliar se os alunos conseguiram conceitualizar os conceitos trabalhados, nas etapas anteriores, conforme preconiza Vergnaud (1996), ou seja, se os conceitos foram alicerçados a partir da tríade: situação-problema, invariantes operatórios e representações simbólicas.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otícula">
  <a:themeElements>
    <a:clrScheme name="Gotícula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2020-03-25T03:26:19Z</dcterms:created>
  <dc:creator>Izalina</dc:creator>
</cp:coreProperties>
</file>